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7" r:id="rId5"/>
    <p:sldMasterId id="2147483696" r:id="rId6"/>
    <p:sldMasterId id="2147483735" r:id="rId7"/>
  </p:sldMasterIdLst>
  <p:notesMasterIdLst>
    <p:notesMasterId r:id="rId46"/>
  </p:notesMasterIdLst>
  <p:sldIdLst>
    <p:sldId id="258" r:id="rId8"/>
    <p:sldId id="260" r:id="rId9"/>
    <p:sldId id="261" r:id="rId10"/>
    <p:sldId id="26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290" r:id="rId29"/>
    <p:sldId id="291" r:id="rId30"/>
    <p:sldId id="289" r:id="rId31"/>
    <p:sldId id="292" r:id="rId32"/>
    <p:sldId id="287" r:id="rId33"/>
    <p:sldId id="265" r:id="rId34"/>
    <p:sldId id="267" r:id="rId35"/>
    <p:sldId id="268" r:id="rId36"/>
    <p:sldId id="269" r:id="rId37"/>
    <p:sldId id="270" r:id="rId38"/>
    <p:sldId id="271" r:id="rId39"/>
    <p:sldId id="272" r:id="rId40"/>
    <p:sldId id="273" r:id="rId41"/>
    <p:sldId id="275" r:id="rId42"/>
    <p:sldId id="276" r:id="rId43"/>
    <p:sldId id="279" r:id="rId44"/>
    <p:sldId id="28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1128" autoAdjust="0"/>
  </p:normalViewPr>
  <p:slideViewPr>
    <p:cSldViewPr snapToGrid="0">
      <p:cViewPr varScale="1">
        <p:scale>
          <a:sx n="62" d="100"/>
          <a:sy n="62" d="100"/>
        </p:scale>
        <p:origin x="1684" y="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50143F-ED52-4AB4-A490-A1CFD83A15CB}" type="datetimeFigureOut">
              <a:rPr lang="en-US" smtClean="0"/>
              <a:t>10/23/2016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0D233-F26C-49EB-8514-A6618CB65AD6}" type="slidenum">
              <a:rPr lang="en-US" smtClean="0"/>
              <a:t>‹#›</a:t>
            </a:fld>
            <a:endParaRPr lang="en-US"/>
          </a:p>
        </p:txBody>
      </p:sp>
    </p:spTree>
    <p:extLst>
      <p:ext uri="{BB962C8B-B14F-4D97-AF65-F5344CB8AC3E}">
        <p14:creationId xmlns:p14="http://schemas.microsoft.com/office/powerpoint/2010/main" val="354042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ytechready.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Ignite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10/23/2016 1:58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685873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0" kern="1200" dirty="0">
                <a:solidFill>
                  <a:schemeClr val="tx1"/>
                </a:solidFill>
                <a:latin typeface="Segoe UI" pitchFamily="34" charset="0"/>
                <a:ea typeface="+mn-ea"/>
                <a:cs typeface="+mn-cs"/>
              </a:rPr>
              <a:t>We are a cross-platform tool</a:t>
            </a:r>
          </a:p>
          <a:p>
            <a:endParaRPr lang="en-US" sz="900" b="1" kern="1200" dirty="0">
              <a:solidFill>
                <a:schemeClr val="tx1"/>
              </a:solidFill>
              <a:latin typeface="Segoe UI" pitchFamily="34" charset="0"/>
              <a:ea typeface="+mn-ea"/>
              <a:cs typeface="+mn-cs"/>
            </a:endParaRPr>
          </a:p>
          <a:p>
            <a:endParaRPr lang="en-US" sz="900" b="1" kern="1200" dirty="0">
              <a:solidFill>
                <a:schemeClr val="tx1"/>
              </a:solidFill>
              <a:latin typeface="Segoe UI" pitchFamily="34" charset="0"/>
              <a:ea typeface="+mn-ea"/>
              <a:cs typeface="+mn-cs"/>
            </a:endParaRPr>
          </a:p>
          <a:p>
            <a:endParaRPr lang="en-US" sz="900" b="1" kern="1200" dirty="0">
              <a:solidFill>
                <a:schemeClr val="tx1"/>
              </a:solidFill>
              <a:latin typeface="Segoe UI" pitchFamily="34" charset="0"/>
              <a:ea typeface="+mn-ea"/>
              <a:cs typeface="+mn-cs"/>
            </a:endParaRPr>
          </a:p>
          <a:p>
            <a:endParaRPr lang="en-US" sz="900" b="1" kern="1200" dirty="0">
              <a:solidFill>
                <a:schemeClr val="tx1"/>
              </a:solidFill>
              <a:latin typeface="Segoe UI" pitchFamily="34" charset="0"/>
              <a:ea typeface="+mn-ea"/>
              <a:cs typeface="+mn-cs"/>
            </a:endParaRPr>
          </a:p>
          <a:p>
            <a:r>
              <a:rPr lang="en-US" sz="900" b="1" kern="1200" dirty="0">
                <a:solidFill>
                  <a:schemeClr val="tx1"/>
                </a:solidFill>
                <a:latin typeface="Segoe UI" pitchFamily="34" charset="0"/>
                <a:ea typeface="+mn-ea"/>
                <a:cs typeface="+mn-cs"/>
              </a:rPr>
              <a:t>This slide is required. </a:t>
            </a:r>
            <a:r>
              <a:rPr lang="en-US" sz="900" b="1" u="sng" kern="1200" dirty="0">
                <a:solidFill>
                  <a:schemeClr val="tx1"/>
                </a:solidFill>
                <a:latin typeface="Segoe UI" pitchFamily="34" charset="0"/>
                <a:ea typeface="+mn-ea"/>
                <a:cs typeface="+mn-cs"/>
              </a:rPr>
              <a:t>Do NOT delete</a:t>
            </a:r>
            <a:r>
              <a:rPr lang="en-US" sz="900" b="1" kern="1200" dirty="0">
                <a:solidFill>
                  <a:schemeClr val="tx1"/>
                </a:solidFill>
                <a:latin typeface="Segoe UI" pitchFamily="34" charset="0"/>
                <a:ea typeface="+mn-ea"/>
                <a:cs typeface="+mn-cs"/>
              </a:rPr>
              <a:t>. This should be the first slide after your Title Slide. </a:t>
            </a:r>
            <a:r>
              <a:rPr lang="en-US" sz="900" kern="1200" dirty="0">
                <a:solidFill>
                  <a:schemeClr val="tx1"/>
                </a:solidFill>
                <a:latin typeface="Segoe UI" pitchFamily="34" charset="0"/>
                <a:ea typeface="+mn-ea"/>
                <a:cs typeface="+mn-cs"/>
              </a:rPr>
              <a:t>This is an important year and we need to arm our attendees with the information they can use to Grow Share! Please ensure that your objectives are SMART (defined below) and that they will enable them to go in and win against the competition to grow share.</a:t>
            </a:r>
            <a:r>
              <a:rPr lang="en-US" sz="900" b="1" kern="1200" dirty="0">
                <a:solidFill>
                  <a:schemeClr val="tx1"/>
                </a:solidFill>
                <a:latin typeface="Segoe UI" pitchFamily="34" charset="0"/>
                <a:ea typeface="+mn-ea"/>
                <a:cs typeface="+mn-cs"/>
              </a:rPr>
              <a:t> If you have questions, please contact your Track PM for guidance. We have also posted guidance on writing good objectives, out on the Speaker Portal (</a:t>
            </a:r>
            <a:r>
              <a:rPr lang="en-US" sz="900" b="1" u="sng" kern="1200" dirty="0">
                <a:solidFill>
                  <a:schemeClr val="tx1"/>
                </a:solidFill>
                <a:latin typeface="Segoe UI" pitchFamily="34" charset="0"/>
                <a:ea typeface="+mn-ea"/>
                <a:cs typeface="+mn-cs"/>
                <a:hlinkClick r:id="rId3"/>
              </a:rPr>
              <a:t>https://www.mytechready.com</a:t>
            </a:r>
            <a:r>
              <a:rPr lang="en-US" sz="900" b="1" kern="1200" dirty="0">
                <a:solidFill>
                  <a:schemeClr val="tx1"/>
                </a:solidFill>
                <a:latin typeface="Segoe UI" pitchFamily="34" charset="0"/>
                <a:ea typeface="+mn-ea"/>
                <a:cs typeface="+mn-cs"/>
              </a:rPr>
              <a:t>). </a:t>
            </a:r>
            <a:endParaRPr lang="en-US" sz="900" kern="1200" dirty="0">
              <a:solidFill>
                <a:schemeClr val="tx1"/>
              </a:solidFill>
              <a:latin typeface="Segoe UI" pitchFamily="34" charset="0"/>
              <a:ea typeface="+mn-ea"/>
              <a:cs typeface="+mn-cs"/>
            </a:endParaRPr>
          </a:p>
          <a:p>
            <a:r>
              <a:rPr lang="en-US" sz="900" kern="1200" dirty="0">
                <a:solidFill>
                  <a:schemeClr val="tx1"/>
                </a:solidFill>
                <a:latin typeface="Segoe UI" pitchFamily="34" charset="0"/>
                <a:ea typeface="+mn-ea"/>
                <a:cs typeface="+mn-cs"/>
              </a:rPr>
              <a:t> </a:t>
            </a:r>
          </a:p>
          <a:p>
            <a:pPr lvl="1">
              <a:buFont typeface="Arial" pitchFamily="34" charset="0"/>
              <a:buChar char="•"/>
            </a:pPr>
            <a:r>
              <a:rPr lang="en-US" sz="900" kern="1200" dirty="0">
                <a:solidFill>
                  <a:schemeClr val="tx1"/>
                </a:solidFill>
                <a:latin typeface="Segoe UI" pitchFamily="34" charset="0"/>
                <a:ea typeface="+mn-ea"/>
                <a:cs typeface="+mn-cs"/>
              </a:rPr>
              <a:t>This slide should introduce the session by identifying how this information helps the attendee, partners and customers be more successful. Why is this content important?</a:t>
            </a:r>
          </a:p>
          <a:p>
            <a:pPr lvl="1">
              <a:buFont typeface="Arial" pitchFamily="34" charset="0"/>
              <a:buChar char="•"/>
            </a:pPr>
            <a:r>
              <a:rPr lang="en-US" sz="900" kern="1200" dirty="0">
                <a:solidFill>
                  <a:schemeClr val="tx1"/>
                </a:solidFill>
                <a:latin typeface="Segoe UI" pitchFamily="34" charset="0"/>
                <a:ea typeface="+mn-ea"/>
                <a:cs typeface="+mn-cs"/>
              </a:rPr>
              <a:t>This slide should call out what’s important about the session (sort of the why should we care, why is this important and how will it help our customers/partners be successful) as well as the key takeaways/objectives associated with the session. Call out what attendees will be able to execute on using the information gained in this session. What will they be able to walk away from this session and execute on with their customers.</a:t>
            </a:r>
          </a:p>
          <a:p>
            <a:pPr lvl="1">
              <a:buFont typeface="Arial" pitchFamily="34" charset="0"/>
              <a:buChar char="•"/>
            </a:pPr>
            <a:r>
              <a:rPr lang="en-US" sz="900" kern="1200" dirty="0">
                <a:solidFill>
                  <a:schemeClr val="tx1"/>
                </a:solidFill>
                <a:latin typeface="Segoe UI" pitchFamily="34" charset="0"/>
                <a:ea typeface="+mn-ea"/>
                <a:cs typeface="+mn-cs"/>
              </a:rPr>
              <a:t>Good Objectives should be </a:t>
            </a:r>
            <a:r>
              <a:rPr lang="en-US" sz="900" b="1" kern="1200" dirty="0">
                <a:solidFill>
                  <a:schemeClr val="tx1"/>
                </a:solidFill>
                <a:latin typeface="Segoe UI" pitchFamily="34" charset="0"/>
                <a:ea typeface="+mn-ea"/>
                <a:cs typeface="+mn-cs"/>
              </a:rPr>
              <a:t>SMART</a:t>
            </a:r>
            <a:r>
              <a:rPr lang="en-US" sz="900" kern="1200" dirty="0">
                <a:solidFill>
                  <a:schemeClr val="tx1"/>
                </a:solidFill>
                <a:latin typeface="Segoe UI" pitchFamily="34" charset="0"/>
                <a:ea typeface="+mn-ea"/>
                <a:cs typeface="+mn-cs"/>
              </a:rPr>
              <a:t> (specific, measurable, achievable, realistic, time-bound). Focus on the key takeaways and why this information is important to the attendee, our partners and our customers.</a:t>
            </a:r>
          </a:p>
          <a:p>
            <a:pPr lvl="1">
              <a:buFont typeface="Arial" pitchFamily="34" charset="0"/>
              <a:buChar char="•"/>
            </a:pPr>
            <a:r>
              <a:rPr lang="en-US" sz="900" kern="1200" dirty="0">
                <a:solidFill>
                  <a:schemeClr val="tx1"/>
                </a:solidFill>
                <a:latin typeface="Segoe UI" pitchFamily="34" charset="0"/>
                <a:ea typeface="+mn-ea"/>
                <a:cs typeface="+mn-cs"/>
              </a:rPr>
              <a:t>Each session has objectives defined and published on </a:t>
            </a:r>
            <a:r>
              <a:rPr lang="en-US" sz="900" u="sng" kern="1200" dirty="0">
                <a:solidFill>
                  <a:schemeClr val="tx1"/>
                </a:solidFill>
                <a:latin typeface="Segoe UI" pitchFamily="34" charset="0"/>
                <a:ea typeface="+mn-ea"/>
                <a:cs typeface="+mn-cs"/>
                <a:hlinkClick r:id="rId3"/>
              </a:rPr>
              <a:t>www.mytechready.com</a:t>
            </a:r>
            <a:r>
              <a:rPr lang="en-US" sz="900" kern="1200" dirty="0">
                <a:solidFill>
                  <a:schemeClr val="tx1"/>
                </a:solidFill>
                <a:latin typeface="Segoe UI" pitchFamily="34" charset="0"/>
                <a:ea typeface="+mn-ea"/>
                <a:cs typeface="+mn-cs"/>
              </a:rPr>
              <a:t>, please work with your Track PM to call these out here in the slide deck.</a:t>
            </a:r>
          </a:p>
          <a:p>
            <a:endParaRPr lang="en-US" sz="900" kern="1200" dirty="0">
              <a:solidFill>
                <a:schemeClr val="tx1"/>
              </a:solidFill>
              <a:latin typeface="Segoe UI" pitchFamily="34" charset="0"/>
              <a:ea typeface="+mn-ea"/>
              <a:cs typeface="+mn-cs"/>
            </a:endParaRPr>
          </a:p>
          <a:p>
            <a:pPr lvl="0"/>
            <a:r>
              <a:rPr lang="en-US" sz="900" kern="1200" dirty="0">
                <a:solidFill>
                  <a:schemeClr val="tx1"/>
                </a:solidFill>
                <a:latin typeface="Segoe UI" pitchFamily="34" charset="0"/>
                <a:ea typeface="+mn-ea"/>
                <a:cs typeface="+mn-cs"/>
              </a:rPr>
              <a:t>If you have questions, please contact your Track PM. See slide 5 in this template for a complete</a:t>
            </a:r>
            <a:r>
              <a:rPr lang="en-US" sz="900" kern="1200" baseline="0" dirty="0">
                <a:solidFill>
                  <a:schemeClr val="tx1"/>
                </a:solidFill>
                <a:latin typeface="Segoe UI" pitchFamily="34" charset="0"/>
                <a:ea typeface="+mn-ea"/>
                <a:cs typeface="+mn-cs"/>
              </a:rPr>
              <a:t> list of Tracks and TPMs.</a:t>
            </a:r>
          </a:p>
          <a:p>
            <a:pPr lvl="0"/>
            <a:endParaRPr lang="en-US" sz="900" kern="1200" dirty="0">
              <a:solidFill>
                <a:schemeClr val="tx1"/>
              </a:solidFill>
              <a:latin typeface="Segoe UI" pitchFamily="34" charset="0"/>
              <a:ea typeface="+mn-ea"/>
              <a:cs typeface="+mn-cs"/>
            </a:endParaRPr>
          </a:p>
        </p:txBody>
      </p:sp>
      <p:sp>
        <p:nvSpPr>
          <p:cNvPr id="5" name="Date Placeholder 4"/>
          <p:cNvSpPr>
            <a:spLocks noGrp="1"/>
          </p:cNvSpPr>
          <p:nvPr>
            <p:ph type="dt" idx="10"/>
          </p:nvPr>
        </p:nvSpPr>
        <p:spPr/>
        <p:txBody>
          <a:bodyPr/>
          <a:lstStyle/>
          <a:p>
            <a:fld id="{F22B3E36-5CE0-4CB7-82DE-38A88C71BFA8}" type="datetime1">
              <a:rPr lang="en-US" smtClean="0"/>
              <a:pPr/>
              <a:t>10/23/2016</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pPr/>
              <a:t>2</a:t>
            </a:fld>
            <a:endParaRPr lang="en-US" dirty="0"/>
          </a:p>
        </p:txBody>
      </p:sp>
      <p:sp>
        <p:nvSpPr>
          <p:cNvPr id="8" name="Header Placeholder 7"/>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4129348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S4 Solution Specialist Sales Summit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FDA5C7-BBAE-481E-8BF7-731156A2E2C1}"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10/23/2016 1:58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63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fld id="{A6104239-5842-467B-A09D-4193CE28CF54}" type="datetime1">
              <a:rPr lang="en-US" smtClean="0">
                <a:solidFill>
                  <a:prstClr val="black"/>
                </a:solidFill>
              </a:rPr>
              <a:pPr/>
              <a:t>10/23/2016</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a:t>
            </a:fld>
            <a:endParaRPr lang="en-US" dirty="0">
              <a:solidFill>
                <a:prstClr val="black"/>
              </a:solidFill>
            </a:endParaRPr>
          </a:p>
        </p:txBody>
      </p:sp>
      <p:sp>
        <p:nvSpPr>
          <p:cNvPr id="10" name="Footer Placeholder 9"/>
          <p:cNvSpPr>
            <a:spLocks noGrp="1"/>
          </p:cNvSpPr>
          <p:nvPr>
            <p:ph type="ftr" sz="quarter" idx="1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670433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Worldwide Partner Conference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10/23/2016 1:58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2200014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took 3 years to actually write TFS 2005.  18 months of development and another 18 months</a:t>
            </a:r>
            <a:r>
              <a:rPr lang="en-US" baseline="0" dirty="0"/>
              <a:t> fixing it to ship.  It actually took so long that TFS 2005 actually did not ship until Feb of 2006!</a:t>
            </a:r>
          </a:p>
          <a:p>
            <a:r>
              <a:rPr lang="en-US" baseline="0" dirty="0"/>
              <a:t>We were able to take a delivery cycle and reduce it from 3 years to 3 months.  But we were not done yet.  DevOps is the only journey that you embark on knowing there is no end and that is what is exciting about it.  When we decided to move to the cloud we now update the service every three weeks.</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826E8EE6-FE91-409B-B631-83FA95B85C99}"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3548539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US" sz="900" kern="1200" dirty="0">
                <a:solidFill>
                  <a:schemeClr val="tx1"/>
                </a:solidFill>
                <a:effectLst/>
                <a:latin typeface="Segoe UI Light" pitchFamily="34" charset="0"/>
                <a:ea typeface="+mn-ea"/>
                <a:cs typeface="+mn-cs"/>
              </a:rPr>
              <a:t>PMs - in scrum are the product owners.  Set the priorities. Can differentiate between customer wants and needs. And apologize for what we're not going to do</a:t>
            </a:r>
          </a:p>
          <a:p>
            <a:pPr rtl="0" fontAlgn="ctr"/>
            <a:r>
              <a:rPr lang="en-US" sz="900" kern="1200" dirty="0">
                <a:solidFill>
                  <a:schemeClr val="tx1"/>
                </a:solidFill>
                <a:effectLst/>
                <a:latin typeface="Segoe UI Light" pitchFamily="34" charset="0"/>
                <a:ea typeface="+mn-ea"/>
                <a:cs typeface="+mn-cs"/>
              </a:rPr>
              <a:t>Engineer - 6 months ago, I would have been describing</a:t>
            </a:r>
          </a:p>
          <a:p>
            <a:pPr lvl="1" rtl="0" fontAlgn="ctr"/>
            <a:r>
              <a:rPr lang="en-US" sz="900" kern="1200" dirty="0">
                <a:solidFill>
                  <a:schemeClr val="tx1"/>
                </a:solidFill>
                <a:effectLst/>
                <a:latin typeface="Segoe UI Light" pitchFamily="34" charset="0"/>
                <a:ea typeface="+mn-ea"/>
                <a:cs typeface="+mn-cs"/>
              </a:rPr>
              <a:t>A lot of waste in the work.  2 week dev milestone, 1 week test milestone. It was unhealthy. </a:t>
            </a:r>
          </a:p>
          <a:p>
            <a:pPr lvl="2" rtl="0" fontAlgn="ctr"/>
            <a:r>
              <a:rPr lang="en-US" sz="900" kern="1200" dirty="0">
                <a:solidFill>
                  <a:schemeClr val="tx1"/>
                </a:solidFill>
                <a:effectLst/>
                <a:latin typeface="Segoe UI Light" pitchFamily="34" charset="0"/>
                <a:ea typeface="+mn-ea"/>
                <a:cs typeface="+mn-cs"/>
              </a:rPr>
              <a:t>You found testers log a lot of bugs, but they didn't feel accountable for fixing the product</a:t>
            </a:r>
          </a:p>
          <a:p>
            <a:pPr lvl="2" rtl="0" fontAlgn="ctr"/>
            <a:r>
              <a:rPr lang="en-US" sz="900" kern="1200" dirty="0">
                <a:solidFill>
                  <a:schemeClr val="tx1"/>
                </a:solidFill>
                <a:effectLst/>
                <a:latin typeface="Segoe UI Light" pitchFamily="34" charset="0"/>
                <a:ea typeface="+mn-ea"/>
                <a:cs typeface="+mn-cs"/>
              </a:rPr>
              <a:t>Hard to recruit talent in to test discipline</a:t>
            </a:r>
          </a:p>
          <a:p>
            <a:pPr lvl="1" rtl="0" fontAlgn="ctr"/>
            <a:r>
              <a:rPr lang="en-US" sz="900" kern="1200" dirty="0">
                <a:solidFill>
                  <a:schemeClr val="tx1"/>
                </a:solidFill>
                <a:effectLst/>
                <a:latin typeface="Segoe UI Light" pitchFamily="34" charset="0"/>
                <a:ea typeface="+mn-ea"/>
                <a:cs typeface="+mn-cs"/>
              </a:rPr>
              <a:t>Engineers feel more empowered</a:t>
            </a:r>
          </a:p>
          <a:p>
            <a:pPr rtl="0" fontAlgn="ctr"/>
            <a:r>
              <a:rPr lang="en-US" sz="900" kern="1200" dirty="0">
                <a:solidFill>
                  <a:schemeClr val="tx1"/>
                </a:solidFill>
                <a:effectLst/>
                <a:latin typeface="Segoe UI Light" pitchFamily="34" charset="0"/>
                <a:ea typeface="+mn-ea"/>
                <a:cs typeface="+mn-cs"/>
              </a:rPr>
              <a:t>You would know a change that needed to be done would get the answer "the test cost is too high".  We got so good at automation that if you wanted to make a huge change it would break too many tests</a:t>
            </a:r>
          </a:p>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97068E7C-B8F3-411D-8DBB-21066543BCB2}" type="datetime1">
              <a:rPr lang="en-US" smtClean="0">
                <a:solidFill>
                  <a:prstClr val="black"/>
                </a:solidFill>
              </a:rPr>
              <a:pPr/>
              <a:t>10/23/2016</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481152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US" sz="900" kern="1200" dirty="0">
                <a:solidFill>
                  <a:schemeClr val="tx1"/>
                </a:solidFill>
                <a:effectLst/>
                <a:latin typeface="Segoe UI Light" pitchFamily="34" charset="0"/>
                <a:ea typeface="+mn-ea"/>
                <a:cs typeface="+mn-cs"/>
              </a:rPr>
              <a:t>The way we run our business is through teams</a:t>
            </a:r>
          </a:p>
          <a:p>
            <a:pPr rtl="0" fontAlgn="ctr"/>
            <a:r>
              <a:rPr lang="en-US" sz="900" kern="1200" dirty="0">
                <a:solidFill>
                  <a:schemeClr val="tx1"/>
                </a:solidFill>
                <a:effectLst/>
                <a:latin typeface="Segoe UI Light" pitchFamily="34" charset="0"/>
                <a:ea typeface="+mn-ea"/>
                <a:cs typeface="+mn-cs"/>
              </a:rPr>
              <a:t>Teams</a:t>
            </a:r>
          </a:p>
          <a:p>
            <a:pPr lvl="1" rtl="0" fontAlgn="ctr"/>
            <a:r>
              <a:rPr lang="en-US" sz="900" kern="1200" dirty="0">
                <a:solidFill>
                  <a:schemeClr val="tx1"/>
                </a:solidFill>
                <a:effectLst/>
                <a:latin typeface="Segoe UI Light" pitchFamily="34" charset="0"/>
                <a:ea typeface="+mn-ea"/>
                <a:cs typeface="+mn-cs"/>
              </a:rPr>
              <a:t>Self-managing. Describe my team names and make-up</a:t>
            </a:r>
          </a:p>
          <a:p>
            <a:pPr lvl="1" rtl="0" fontAlgn="ctr"/>
            <a:r>
              <a:rPr lang="en-US" sz="900" kern="1200" dirty="0">
                <a:solidFill>
                  <a:schemeClr val="tx1"/>
                </a:solidFill>
                <a:effectLst/>
                <a:latin typeface="Segoe UI Light" pitchFamily="34" charset="0"/>
                <a:ea typeface="+mn-ea"/>
                <a:cs typeface="+mn-cs"/>
              </a:rPr>
              <a:t>It's Gregg that has the autonomy - he makes decisions, he makes organization of stories (product management, business analyst)</a:t>
            </a:r>
          </a:p>
          <a:p>
            <a:pPr lvl="1" rtl="0" fontAlgn="ctr"/>
            <a:r>
              <a:rPr lang="en-US" sz="900" kern="1200" dirty="0">
                <a:solidFill>
                  <a:schemeClr val="tx1"/>
                </a:solidFill>
                <a:effectLst/>
                <a:latin typeface="Segoe UI Light" pitchFamily="34" charset="0"/>
                <a:ea typeface="+mn-ea"/>
                <a:cs typeface="+mn-cs"/>
              </a:rPr>
              <a:t>Stay intact for about 12-18 months. Like a team sports -- need to learn to play together</a:t>
            </a:r>
          </a:p>
          <a:p>
            <a:pPr lvl="1" rtl="0" fontAlgn="ctr"/>
            <a:r>
              <a:rPr lang="en-US" sz="900" kern="1200" dirty="0">
                <a:solidFill>
                  <a:schemeClr val="tx1"/>
                </a:solidFill>
                <a:effectLst/>
                <a:latin typeface="Segoe UI Light" pitchFamily="34" charset="0"/>
                <a:ea typeface="+mn-ea"/>
                <a:cs typeface="+mn-cs"/>
              </a:rPr>
              <a:t>2 years ago we moved out of office.  Eng manager used to sit in office next door, might have gone by and seen door close</a:t>
            </a:r>
          </a:p>
          <a:p>
            <a:endParaRPr lang="en-US" dirty="0"/>
          </a:p>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4A59DAA7-2E24-47CF-81FC-1BFC14F8E49D}" type="datetime1">
              <a:rPr lang="en-US" smtClean="0">
                <a:solidFill>
                  <a:prstClr val="black"/>
                </a:solidFill>
              </a:rPr>
              <a:pPr/>
              <a:t>10/23/2016</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89984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468" rtl="0" eaLnBrk="1" fontAlgn="auto" latinLnBrk="0" hangingPunct="1">
              <a:lnSpc>
                <a:spcPct val="90000"/>
              </a:lnSpc>
              <a:spcBef>
                <a:spcPts val="0"/>
              </a:spcBef>
              <a:spcAft>
                <a:spcPts val="340"/>
              </a:spcAft>
              <a:buClrTx/>
              <a:buSzTx/>
              <a:buFontTx/>
              <a:buNone/>
              <a:tabLst/>
              <a:defRPr/>
            </a:pPr>
            <a:r>
              <a:rPr lang="en-US" dirty="0"/>
              <a:t>These teams are cross-discipline and have a fair amount of autonomy over</a:t>
            </a:r>
            <a:r>
              <a:rPr lang="en-US" baseline="0" dirty="0"/>
              <a:t> an area of the product.  Each team has a PM, </a:t>
            </a:r>
            <a:r>
              <a:rPr lang="en-US" baseline="0" dirty="0" err="1"/>
              <a:t>Dev</a:t>
            </a:r>
            <a:r>
              <a:rPr lang="en-US" baseline="0" dirty="0"/>
              <a:t> Lead, and Test Lead.  They represent a “triad” which is the decision making body of the team.  </a:t>
            </a:r>
            <a:endParaRPr lang="en-US" dirty="0"/>
          </a:p>
          <a:p>
            <a:endParaRPr lang="en-US" dirty="0"/>
          </a:p>
          <a:p>
            <a:r>
              <a:rPr lang="en-US" dirty="0"/>
              <a:t>Could touch on Dan Pink’s book Drive here</a:t>
            </a:r>
          </a:p>
          <a:p>
            <a:pPr marL="171450" indent="-171450">
              <a:buFont typeface="Arial" panose="020B0604020202020204" pitchFamily="34" charset="0"/>
              <a:buChar char="•"/>
            </a:pPr>
            <a:r>
              <a:rPr lang="en-US" dirty="0"/>
              <a:t>Autonomy</a:t>
            </a:r>
          </a:p>
          <a:p>
            <a:pPr marL="171450" indent="-171450">
              <a:buFont typeface="Arial" panose="020B0604020202020204" pitchFamily="34" charset="0"/>
              <a:buChar char="•"/>
            </a:pPr>
            <a:r>
              <a:rPr lang="en-US" dirty="0"/>
              <a:t>Mastery</a:t>
            </a:r>
            <a:r>
              <a:rPr lang="en-US" baseline="0" dirty="0"/>
              <a:t> </a:t>
            </a:r>
          </a:p>
          <a:p>
            <a:pPr marL="171450" indent="-171450">
              <a:buFont typeface="Arial" panose="020B0604020202020204" pitchFamily="34" charset="0"/>
              <a:buChar char="•"/>
            </a:pPr>
            <a:r>
              <a:rPr lang="en-US" baseline="0" dirty="0"/>
              <a:t>Purpose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D07812F-11F8-4CE5-AFB6-BA7F43E23EEF}"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9</a:t>
            </a:fld>
            <a:endParaRPr lang="en-US" dirty="0"/>
          </a:p>
        </p:txBody>
      </p:sp>
    </p:spTree>
    <p:extLst>
      <p:ext uri="{BB962C8B-B14F-4D97-AF65-F5344CB8AC3E}">
        <p14:creationId xmlns:p14="http://schemas.microsoft.com/office/powerpoint/2010/main" val="314507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92DDF03-0B7A-47F8-8C27-57DB7921AFD0}"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2508042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gradFill>
                  <a:gsLst>
                    <a:gs pos="0">
                      <a:srgbClr val="FFFFFF"/>
                    </a:gs>
                    <a:gs pos="100000">
                      <a:srgbClr val="FFFFFF"/>
                    </a:gs>
                  </a:gsLst>
                  <a:lin ang="5400000" scaled="0"/>
                </a:gradFill>
                <a:ea typeface="Segoe UI" pitchFamily="34" charset="0"/>
                <a:cs typeface="Segoe UI" pitchFamily="34" charset="0"/>
              </a:rPr>
              <a:t>One day</a:t>
            </a:r>
            <a:r>
              <a:rPr lang="en-US" sz="900" baseline="0" dirty="0">
                <a:gradFill>
                  <a:gsLst>
                    <a:gs pos="0">
                      <a:srgbClr val="FFFFFF"/>
                    </a:gs>
                    <a:gs pos="100000">
                      <a:srgbClr val="FFFFFF"/>
                    </a:gs>
                  </a:gsLst>
                  <a:lin ang="5400000" scaled="0"/>
                </a:gradFill>
                <a:ea typeface="Segoe UI" pitchFamily="34" charset="0"/>
                <a:cs typeface="Segoe UI" pitchFamily="34" charset="0"/>
              </a:rPr>
              <a:t> of planning</a:t>
            </a:r>
            <a:endParaRPr lang="en-US" sz="900" dirty="0">
              <a:gradFill>
                <a:gsLst>
                  <a:gs pos="0">
                    <a:srgbClr val="FFFFFF"/>
                  </a:gs>
                  <a:gs pos="100000">
                    <a:srgbClr val="FFFFFF"/>
                  </a:gs>
                </a:gsLst>
                <a:lin ang="5400000" scaled="0"/>
              </a:gradFill>
              <a:ea typeface="Segoe UI" pitchFamily="34" charset="0"/>
              <a:cs typeface="Segoe UI" pitchFamily="34" charset="0"/>
            </a:endParaRP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BC28B95C-51EE-4D7A-97F0-5012FDEE6988}"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983993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dirty="0">
              <a:gradFill>
                <a:gsLst>
                  <a:gs pos="0">
                    <a:srgbClr val="FFFFFF"/>
                  </a:gs>
                  <a:gs pos="100000">
                    <a:srgbClr val="FFFFFF"/>
                  </a:gs>
                </a:gsLst>
                <a:lin ang="5400000" scaled="0"/>
              </a:gradFill>
              <a:ea typeface="Segoe UI" pitchFamily="34" charset="0"/>
              <a:cs typeface="Segoe UI" pitchFamily="34" charset="0"/>
            </a:endParaRP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BC28B95C-51EE-4D7A-97F0-5012FDEE6988}"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12</a:t>
            </a:fld>
            <a:endParaRPr lang="en-US" dirty="0"/>
          </a:p>
        </p:txBody>
      </p:sp>
    </p:spTree>
    <p:extLst>
      <p:ext uri="{BB962C8B-B14F-4D97-AF65-F5344CB8AC3E}">
        <p14:creationId xmlns:p14="http://schemas.microsoft.com/office/powerpoint/2010/main" val="1162559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7ECC0C27-6A48-4290-8CC2-CE8906EDCB20}"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dirty="0"/>
          </a:p>
        </p:txBody>
      </p:sp>
    </p:spTree>
    <p:extLst>
      <p:ext uri="{BB962C8B-B14F-4D97-AF65-F5344CB8AC3E}">
        <p14:creationId xmlns:p14="http://schemas.microsoft.com/office/powerpoint/2010/main" val="2243187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Build 2012</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D5B24A-B681-4496-9109-E67776969779}"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1480397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Bug cap</a:t>
            </a:r>
            <a:r>
              <a:rPr lang="en-US" baseline="0" dirty="0"/>
              <a:t> is 5 per engineer to control debt</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F062B76A-3123-4860-9632-7CB8EF915820}"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818112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Worldwide Partner Conference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10/23/2016 1:58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dirty="0"/>
          </a:p>
        </p:txBody>
      </p:sp>
    </p:spTree>
    <p:extLst>
      <p:ext uri="{BB962C8B-B14F-4D97-AF65-F5344CB8AC3E}">
        <p14:creationId xmlns:p14="http://schemas.microsoft.com/office/powerpoint/2010/main" val="3773958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Worldwide Partner Conference 2015</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10/23/2016 1:58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40442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56377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31807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899662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305042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One Marketing Template</a:t>
            </a:r>
          </a:p>
          <a:p>
            <a:endParaRPr lang="en-US" dirty="0"/>
          </a:p>
        </p:txBody>
      </p:sp>
      <p:sp>
        <p:nvSpPr>
          <p:cNvPr id="5" name="Footer Placeholder 4"/>
          <p:cNvSpPr>
            <a:spLocks noGrp="1"/>
          </p:cNvSpPr>
          <p:nvPr>
            <p:ph type="ftr" sz="quarter" idx="11"/>
          </p:nvPr>
        </p:nvSpPr>
        <p:spPr/>
        <p:txBody>
          <a:bodyPr/>
          <a:lstStyle/>
          <a:p>
            <a:pPr defTabSz="93292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3292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770A44DA-14D3-4312-BD8C-2A308641D6B4}" type="datetime1">
              <a:rPr lang="en-US" smtClean="0"/>
              <a:t>10/23/2016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229369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322136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3049060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Ignite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10/23/2016 1:58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dirty="0"/>
          </a:p>
        </p:txBody>
      </p:sp>
    </p:spTree>
    <p:extLst>
      <p:ext uri="{BB962C8B-B14F-4D97-AF65-F5344CB8AC3E}">
        <p14:creationId xmlns:p14="http://schemas.microsoft.com/office/powerpoint/2010/main" val="2251754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32742" rtl="0" eaLnBrk="1" fontAlgn="auto" latinLnBrk="0" hangingPunct="1">
              <a:lnSpc>
                <a:spcPct val="90000"/>
              </a:lnSpc>
              <a:spcBef>
                <a:spcPts val="0"/>
              </a:spcBef>
              <a:spcAft>
                <a:spcPts val="340"/>
              </a:spcAft>
              <a:buClrTx/>
              <a:buSzTx/>
              <a:buFont typeface="Arial" panose="020B0604020202020204" pitchFamily="34" charset="0"/>
              <a:buChar char="•"/>
              <a:tabLst/>
              <a:defRPr/>
            </a:pPr>
            <a:endParaRPr lang="en-US"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400828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solidFill>
                  <a:prstClr val="black"/>
                </a:solidFill>
              </a:rPr>
              <a:pPr/>
              <a:t>10/23/2016</a:t>
            </a:fld>
            <a:endParaRPr lang="en-US" dirty="0">
              <a:solidFill>
                <a:prstClr val="black"/>
              </a:solidFill>
            </a:endParaRPr>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980404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Ignite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10/23/2016 1:58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38177140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37124774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David</a:t>
            </a:r>
            <a:r>
              <a:rPr lang="en-US" baseline="0"/>
              <a:t> Note: Make sure to highlight customer pain points, “bullet train”, Poll??</a:t>
            </a:r>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10/23/2016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078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Ignite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10/23/2016 1:58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36</a:t>
            </a:fld>
            <a:endParaRPr lang="en-US" dirty="0"/>
          </a:p>
        </p:txBody>
      </p:sp>
    </p:spTree>
    <p:extLst>
      <p:ext uri="{BB962C8B-B14F-4D97-AF65-F5344CB8AC3E}">
        <p14:creationId xmlns:p14="http://schemas.microsoft.com/office/powerpoint/2010/main" val="1220768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10/23/2016 1:58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1353753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1D4B0C-B40C-4B38-86E4-2AFA7E194751}"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10/23/2016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ooter Placeholder 9"/>
          <p:cNvSpPr>
            <a:spLocks noGrp="1"/>
          </p:cNvSpPr>
          <p:nvPr>
            <p:ph type="ftr" sz="quarter" idx="1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445630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image" Target="../media/image11.emf"/><Relationship Id="rId1" Type="http://schemas.openxmlformats.org/officeDocument/2006/relationships/slideMaster" Target="../slideMasters/slideMaster3.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Master" Target="../slideMasters/slideMaster4.xml"/><Relationship Id="rId4" Type="http://schemas.openxmlformats.org/officeDocument/2006/relationships/image" Target="../media/image21.jpe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69593B-9DE8-46BA-A3C8-83906BD38CD0}" type="datetimeFigureOut">
              <a:rPr lang="en-US" smtClean="0"/>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306639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275872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473856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69593B-9DE8-46BA-A3C8-83906BD38CD0}" type="datetimeFigureOut">
              <a:rPr lang="en-US" smtClean="0"/>
              <a:t>10/23/2016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73997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69593B-9DE8-46BA-A3C8-83906BD38CD0}" type="datetimeFigureOut">
              <a:rPr lang="en-US" smtClean="0"/>
              <a:t>10/23/2016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25739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10/23/2016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0"/>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226454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9593B-9DE8-46BA-A3C8-83906BD38CD0}" type="datetimeFigureOut">
              <a:rPr lang="en-US" smtClean="0"/>
              <a:t>10/23/2016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886787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10/23/2016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92549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10/23/2016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21536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34971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611570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Color">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a:solidFill>
            <a:srgbClr val="5C2D91"/>
          </a:solidFill>
        </p:spPr>
      </p:pic>
      <p:sp>
        <p:nvSpPr>
          <p:cNvPr id="9" name="Title 1"/>
          <p:cNvSpPr>
            <a:spLocks noGrp="1"/>
          </p:cNvSpPr>
          <p:nvPr>
            <p:ph type="title" hasCustomPrompt="1"/>
          </p:nvPr>
        </p:nvSpPr>
        <p:spPr>
          <a:xfrm>
            <a:off x="269302" y="2730214"/>
            <a:ext cx="8964185" cy="1494254"/>
          </a:xfrm>
          <a:solidFill>
            <a:srgbClr val="0078D7"/>
          </a:solidFill>
        </p:spPr>
        <p:txBody>
          <a:bodyPr lIns="146304" tIns="91440" rIns="146304" bIns="91440" anchor="t" anchorCtr="0"/>
          <a:lstStyle>
            <a:lvl1pPr>
              <a:defRPr sz="5293" spc="-98" baseline="0">
                <a:solidFill>
                  <a:schemeClr val="bg1"/>
                </a:solidFill>
              </a:defRPr>
            </a:lvl1pPr>
          </a:lstStyle>
          <a:p>
            <a:r>
              <a:rPr lang="en-US" dirty="0"/>
              <a:t>Session title</a:t>
            </a:r>
          </a:p>
        </p:txBody>
      </p:sp>
      <p:sp>
        <p:nvSpPr>
          <p:cNvPr id="5" name="Text Placeholder 4"/>
          <p:cNvSpPr>
            <a:spLocks noGrp="1"/>
          </p:cNvSpPr>
          <p:nvPr>
            <p:ph type="body" sz="quarter" idx="12" hasCustomPrompt="1"/>
          </p:nvPr>
        </p:nvSpPr>
        <p:spPr>
          <a:xfrm>
            <a:off x="269302" y="4225766"/>
            <a:ext cx="8964185" cy="622775"/>
          </a:xfrm>
          <a:solidFill>
            <a:schemeClr val="accent2"/>
          </a:solidFill>
        </p:spPr>
        <p:txBody>
          <a:bodyPr lIns="146304" tIns="109728" rIns="146304" bIns="109728">
            <a:noAutofit/>
          </a:bodyPr>
          <a:lstStyle>
            <a:lvl1pPr marL="0" indent="0">
              <a:spcBef>
                <a:spcPts val="0"/>
              </a:spcBef>
              <a:buNone/>
              <a:defRPr sz="3137" spc="0" baseline="0">
                <a:solidFill>
                  <a:schemeClr val="bg1"/>
                </a:solidFill>
                <a:latin typeface="+mj-lt"/>
              </a:defRPr>
            </a:lvl1pPr>
          </a:lstStyle>
          <a:p>
            <a:pPr lvl="0"/>
            <a:r>
              <a:rPr lang="en-US" dirty="0"/>
              <a:t>Speaker Name</a:t>
            </a:r>
          </a:p>
        </p:txBody>
      </p:sp>
      <p:sp>
        <p:nvSpPr>
          <p:cNvPr id="7" name="Rectangle 6"/>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9302" y="6547867"/>
            <a:ext cx="806774" cy="171991"/>
          </a:xfrm>
          <a:prstGeom prst="rect">
            <a:avLst/>
          </a:prstGeom>
        </p:spPr>
      </p:pic>
    </p:spTree>
    <p:extLst>
      <p:ext uri="{BB962C8B-B14F-4D97-AF65-F5344CB8AC3E}">
        <p14:creationId xmlns:p14="http://schemas.microsoft.com/office/powerpoint/2010/main" val="29855771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59908" y="1325563"/>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828870" y="0"/>
            <a:ext cx="10515600" cy="1325563"/>
          </a:xfrm>
        </p:spPr>
        <p:txBody>
          <a:bodyPr/>
          <a:lstStyle/>
          <a:p>
            <a:r>
              <a:rPr lang="en-US" dirty="0"/>
              <a:t>Click to edit Master title style</a:t>
            </a:r>
          </a:p>
        </p:txBody>
      </p:sp>
    </p:spTree>
    <p:extLst>
      <p:ext uri="{BB962C8B-B14F-4D97-AF65-F5344CB8AC3E}">
        <p14:creationId xmlns:p14="http://schemas.microsoft.com/office/powerpoint/2010/main" val="143990923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4" name="Title 5"/>
          <p:cNvSpPr>
            <a:spLocks noGrp="1"/>
          </p:cNvSpPr>
          <p:nvPr>
            <p:ph type="title"/>
          </p:nvPr>
        </p:nvSpPr>
        <p:spPr>
          <a:xfrm>
            <a:off x="810208" y="0"/>
            <a:ext cx="10515600" cy="1325563"/>
          </a:xfrm>
        </p:spPr>
        <p:txBody>
          <a:bodyPr/>
          <a:lstStyle/>
          <a:p>
            <a:r>
              <a:rPr lang="en-US"/>
              <a:t>Click to edit Master title style</a:t>
            </a:r>
          </a:p>
        </p:txBody>
      </p:sp>
      <p:sp>
        <p:nvSpPr>
          <p:cNvPr id="7" name="Text Placeholder 3"/>
          <p:cNvSpPr>
            <a:spLocks noGrp="1"/>
          </p:cNvSpPr>
          <p:nvPr>
            <p:ph type="body" sz="quarter" idx="10"/>
          </p:nvPr>
        </p:nvSpPr>
        <p:spPr>
          <a:xfrm>
            <a:off x="259908" y="1325563"/>
            <a:ext cx="11653523" cy="2052030"/>
          </a:xfrm>
        </p:spPr>
        <p:txBody>
          <a:bodyPr>
            <a:spAutoFit/>
          </a:bodyPr>
          <a:lstStyle>
            <a:lvl1pPr marL="0" indent="0">
              <a:buClr>
                <a:schemeClr val="tx2"/>
              </a:buClr>
              <a:buFontTx/>
              <a:buNone/>
              <a:defRPr sz="3921">
                <a:gradFill>
                  <a:gsLst>
                    <a:gs pos="7080">
                      <a:schemeClr val="tx2"/>
                    </a:gs>
                    <a:gs pos="36283">
                      <a:schemeClr val="tx2"/>
                    </a:gs>
                  </a:gsLst>
                  <a:lin ang="5400000" scaled="0"/>
                </a:gra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149059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37894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Quote Layout_Accent Color 2">
    <p:bg>
      <p:bgPr>
        <a:solidFill>
          <a:schemeClr val="bg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2084173"/>
            <a:ext cx="9860672" cy="899665"/>
          </a:xfrm>
        </p:spPr>
        <p:txBody>
          <a:bodyPr/>
          <a:lstStyle>
            <a:lvl1pPr marL="277008" indent="-277008">
              <a:tabLst>
                <a:tab pos="277008" algn="l"/>
              </a:tabLst>
              <a:defRPr sz="588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8" y="4773813"/>
            <a:ext cx="5378549" cy="1050156"/>
          </a:xfrm>
        </p:spPr>
        <p:txBody>
          <a:bodyPr/>
          <a:lstStyle>
            <a:lvl1pPr marL="0" indent="0">
              <a:spcBef>
                <a:spcPts val="0"/>
              </a:spcBef>
              <a:buNone/>
              <a:defRPr sz="3137"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37299785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95069"/>
            <a:ext cx="9859116" cy="1158793"/>
          </a:xfrm>
          <a:noFill/>
        </p:spPr>
        <p:txBody>
          <a:bodyPr tIns="91440" bIns="91440" anchor="t" anchorCtr="0">
            <a:spAutoFit/>
          </a:bodyPr>
          <a:lstStyle>
            <a:lvl1pPr>
              <a:defRPr sz="7057"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4785989"/>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6" name="Rectangle 5"/>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36002214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10/23/2016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1"/>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38513070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bg1"/>
                    </a:gs>
                    <a:gs pos="0">
                      <a:schemeClr val="bg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0565794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81781928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5805450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2437433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10030316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7453089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76853990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1210394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0"/>
          </p:nvPr>
        </p:nvSpPr>
        <p:spPr>
          <a:xfrm>
            <a:off x="269239" y="1187620"/>
            <a:ext cx="11653523" cy="53777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3456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418598450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23/10/2016</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9569" y="1"/>
            <a:ext cx="12251139" cy="6865782"/>
          </a:xfrm>
          <a:prstGeom prst="rect">
            <a:avLst/>
          </a:prstGeom>
        </p:spPr>
      </p:pic>
      <p:sp>
        <p:nvSpPr>
          <p:cNvPr id="7" name="Rectangle 6"/>
          <p:cNvSpPr/>
          <p:nvPr userDrawn="1"/>
        </p:nvSpPr>
        <p:spPr bwMode="gray">
          <a:xfrm>
            <a:off x="-29569" y="6409724"/>
            <a:ext cx="12251139" cy="456059"/>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75740" y="6547867"/>
            <a:ext cx="806774" cy="171991"/>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97689" y="2818951"/>
            <a:ext cx="4178051" cy="2727726"/>
          </a:xfrm>
          <a:prstGeom prst="rect">
            <a:avLst/>
          </a:prstGeom>
        </p:spPr>
      </p:pic>
    </p:spTree>
    <p:extLst>
      <p:ext uri="{BB962C8B-B14F-4D97-AF65-F5344CB8AC3E}">
        <p14:creationId xmlns:p14="http://schemas.microsoft.com/office/powerpoint/2010/main" val="244387059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 Color">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a:solidFill>
            <a:srgbClr val="5C2D91"/>
          </a:solidFill>
        </p:spPr>
      </p:pic>
      <p:sp>
        <p:nvSpPr>
          <p:cNvPr id="9" name="Title 1"/>
          <p:cNvSpPr>
            <a:spLocks noGrp="1"/>
          </p:cNvSpPr>
          <p:nvPr>
            <p:ph type="title" hasCustomPrompt="1"/>
          </p:nvPr>
        </p:nvSpPr>
        <p:spPr>
          <a:xfrm>
            <a:off x="269302" y="2730214"/>
            <a:ext cx="8964185" cy="1494254"/>
          </a:xfrm>
          <a:solidFill>
            <a:srgbClr val="0078D7"/>
          </a:solidFill>
        </p:spPr>
        <p:txBody>
          <a:bodyPr lIns="146304" tIns="91440" rIns="146304" bIns="91440" anchor="t" anchorCtr="0"/>
          <a:lstStyle>
            <a:lvl1pPr>
              <a:defRPr sz="5293" spc="-98" baseline="0">
                <a:solidFill>
                  <a:schemeClr val="bg1"/>
                </a:solidFill>
              </a:defRPr>
            </a:lvl1pPr>
          </a:lstStyle>
          <a:p>
            <a:r>
              <a:rPr lang="en-US" dirty="0"/>
              <a:t>Session title</a:t>
            </a:r>
          </a:p>
        </p:txBody>
      </p:sp>
      <p:sp>
        <p:nvSpPr>
          <p:cNvPr id="5" name="Text Placeholder 4"/>
          <p:cNvSpPr>
            <a:spLocks noGrp="1"/>
          </p:cNvSpPr>
          <p:nvPr>
            <p:ph type="body" sz="quarter" idx="12" hasCustomPrompt="1"/>
          </p:nvPr>
        </p:nvSpPr>
        <p:spPr>
          <a:xfrm>
            <a:off x="269302" y="4225766"/>
            <a:ext cx="7171337" cy="622775"/>
          </a:xfrm>
          <a:solidFill>
            <a:schemeClr val="accent2"/>
          </a:solidFill>
        </p:spPr>
        <p:txBody>
          <a:bodyPr lIns="146304" tIns="109728" rIns="146304" bIns="109728">
            <a:noAutofit/>
          </a:bodyPr>
          <a:lstStyle>
            <a:lvl1pPr marL="0" indent="0">
              <a:spcBef>
                <a:spcPts val="0"/>
              </a:spcBef>
              <a:buNone/>
              <a:defRPr sz="3137" spc="0" baseline="0">
                <a:solidFill>
                  <a:schemeClr val="bg1"/>
                </a:solidFill>
                <a:latin typeface="+mj-lt"/>
              </a:defRPr>
            </a:lvl1pPr>
          </a:lstStyle>
          <a:p>
            <a:pPr lvl="0"/>
            <a:r>
              <a:rPr lang="en-US" dirty="0"/>
              <a:t>Speaker Name</a:t>
            </a:r>
          </a:p>
        </p:txBody>
      </p:sp>
      <p:sp>
        <p:nvSpPr>
          <p:cNvPr id="7" name="Rectangle 6"/>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9302" y="6547867"/>
            <a:ext cx="806774" cy="171991"/>
          </a:xfrm>
          <a:prstGeom prst="rect">
            <a:avLst/>
          </a:prstGeom>
        </p:spPr>
      </p:pic>
      <p:sp>
        <p:nvSpPr>
          <p:cNvPr id="4" name="Text Placeholder 3"/>
          <p:cNvSpPr>
            <a:spLocks noGrp="1"/>
          </p:cNvSpPr>
          <p:nvPr>
            <p:ph type="body" sz="quarter" idx="13" hasCustomPrompt="1"/>
          </p:nvPr>
        </p:nvSpPr>
        <p:spPr>
          <a:xfrm>
            <a:off x="7462785" y="4232931"/>
            <a:ext cx="1770702" cy="615609"/>
          </a:xfrm>
          <a:solidFill>
            <a:schemeClr val="accent3"/>
          </a:solidFill>
        </p:spPr>
        <p:txBody>
          <a:bodyPr/>
          <a:lstStyle>
            <a:lvl1pPr marL="0" indent="0" algn="ctr">
              <a:buFontTx/>
              <a:buNone/>
              <a:defRPr sz="3137" baseline="0">
                <a:solidFill>
                  <a:schemeClr val="bg1"/>
                </a:solidFill>
                <a:latin typeface="+mj-lt"/>
              </a:defRPr>
            </a:lvl1pPr>
            <a:lvl2pPr marL="336118" indent="0">
              <a:buFontTx/>
              <a:buNone/>
              <a:defRPr sz="1568">
                <a:latin typeface="+mn-lt"/>
              </a:defRPr>
            </a:lvl2pPr>
            <a:lvl3pPr marL="560196" indent="0">
              <a:buFontTx/>
              <a:buNone/>
              <a:defRPr sz="1568">
                <a:latin typeface="+mn-lt"/>
              </a:defRPr>
            </a:lvl3pPr>
            <a:lvl4pPr marL="784275" indent="0">
              <a:buFontTx/>
              <a:buNone/>
              <a:defRPr sz="1568">
                <a:latin typeface="+mn-lt"/>
              </a:defRPr>
            </a:lvl4pPr>
            <a:lvl5pPr marL="1008353" indent="0">
              <a:buFontTx/>
              <a:buNone/>
              <a:defRPr sz="1568">
                <a:latin typeface="+mn-lt"/>
              </a:defRPr>
            </a:lvl5pPr>
          </a:lstStyle>
          <a:p>
            <a:pPr lvl="0"/>
            <a:r>
              <a:rPr lang="en-US" dirty="0"/>
              <a:t>ABC101</a:t>
            </a: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9835" y="1317668"/>
            <a:ext cx="4640866" cy="1364205"/>
          </a:xfrm>
          <a:prstGeom prst="rect">
            <a:avLst/>
          </a:prstGeom>
        </p:spPr>
      </p:pic>
    </p:spTree>
    <p:extLst>
      <p:ext uri="{BB962C8B-B14F-4D97-AF65-F5344CB8AC3E}">
        <p14:creationId xmlns:p14="http://schemas.microsoft.com/office/powerpoint/2010/main" val="6070501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94359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798732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041416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553514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178295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779661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229022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890447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6289527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95069"/>
            <a:ext cx="9859116" cy="1158793"/>
          </a:xfrm>
          <a:noFill/>
        </p:spPr>
        <p:txBody>
          <a:bodyPr tIns="91440" bIns="91440" anchor="t" anchorCtr="0">
            <a:spAutoFit/>
          </a:bodyPr>
          <a:lstStyle>
            <a:lvl1pPr>
              <a:defRPr sz="7057"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4785989"/>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6" name="Rectangle 5"/>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12258116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84173"/>
            <a:ext cx="9859116" cy="1158793"/>
          </a:xfrm>
          <a:noFill/>
        </p:spPr>
        <p:txBody>
          <a:bodyPr tIns="91440" bIns="91440" anchor="t" anchorCtr="0">
            <a:spAutoFit/>
          </a:bodyPr>
          <a:lstStyle>
            <a:lvl1pPr>
              <a:defRPr lang="en-US" sz="7057"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4" name="Rectangle 3"/>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25977648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6956738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9066101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24656856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7746942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00262281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5"/>
            <a:ext cx="5378548" cy="1973570"/>
          </a:xfrm>
        </p:spPr>
        <p:txBody>
          <a:bodyPr>
            <a:spAutoFit/>
          </a:bodyPr>
          <a:lstStyle>
            <a:lvl1pPr>
              <a:defRPr sz="6469"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1"/>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37934422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22377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81015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9662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95768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030" fontAlgn="base">
              <a:spcBef>
                <a:spcPct val="0"/>
              </a:spcBef>
              <a:spcAft>
                <a:spcPct val="0"/>
              </a:spcAft>
            </a:pPr>
            <a:endParaRPr lang="en-US" sz="2206"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40" y="1197323"/>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69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4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45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1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367506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5" y="0"/>
            <a:ext cx="12191377" cy="6858623"/>
          </a:xfrm>
          <a:prstGeom prst="rect">
            <a:avLst/>
          </a:prstGeom>
        </p:spPr>
      </p:pic>
      <p:sp>
        <p:nvSpPr>
          <p:cNvPr id="6" name="Rectangle 5"/>
          <p:cNvSpPr/>
          <p:nvPr userDrawn="1"/>
        </p:nvSpPr>
        <p:spPr bwMode="gray">
          <a:xfrm>
            <a:off x="0" y="5072678"/>
            <a:ext cx="12192000" cy="178532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pPr>
            <a:endParaRPr lang="en-US" sz="1961" dirty="0">
              <a:gradFill>
                <a:gsLst>
                  <a:gs pos="16814">
                    <a:srgbClr val="FFFFFF"/>
                  </a:gs>
                  <a:gs pos="46000">
                    <a:srgbClr val="FFFFFF"/>
                  </a:gs>
                </a:gsLst>
                <a:lin ang="5400000" scaled="0"/>
              </a:gradFill>
            </a:endParaRPr>
          </a:p>
        </p:txBody>
      </p:sp>
      <p:sp>
        <p:nvSpPr>
          <p:cNvPr id="2" name="Text Box 3"/>
          <p:cNvSpPr txBox="1">
            <a:spLocks noChangeArrowheads="1"/>
          </p:cNvSpPr>
          <p:nvPr userDrawn="1"/>
        </p:nvSpPr>
        <p:spPr bwMode="white">
          <a:xfrm>
            <a:off x="6170702" y="6004182"/>
            <a:ext cx="5752044" cy="712175"/>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algn="r" defTabSz="913850" eaLnBrk="0" hangingPunct="0"/>
            <a:r>
              <a:rPr lang="en-US" sz="686" dirty="0">
                <a:solidFill>
                  <a:srgbClr val="FFFFFF"/>
                </a:solidFill>
                <a:cs typeface="Segoe UI" pitchFamily="34" charset="0"/>
              </a:rPr>
              <a:t>© 2015 Microsoft Corporation. All rights reserved.</a:t>
            </a:r>
          </a:p>
          <a:p>
            <a:pPr algn="r" defTabSz="913924" eaLnBrk="0" hangingPunct="0"/>
            <a:r>
              <a:rPr lang="en-US" sz="686" dirty="0">
                <a:solidFill>
                  <a:srgbClr val="FFFFFF"/>
                </a:solidFill>
                <a:cs typeface="Segoe UI" pitchFamily="34" charset="0"/>
              </a:rPr>
              <a:t>Microsoft, Windows and other product names are or may be registered trademarks and/or trademarks in the U.S. and/or other countries.</a:t>
            </a:r>
          </a:p>
          <a:p>
            <a:pPr algn="r" defTabSz="913924" eaLnBrk="0" hangingPunct="0"/>
            <a:r>
              <a:rPr lang="en-US" sz="686" dirty="0">
                <a:solidFill>
                  <a:srgbClr val="FFFFFF"/>
                </a:solidFill>
                <a:cs typeface="Segoe UI" pitchFamily="34" charset="0"/>
              </a:rPr>
              <a:t>MICROSOFT MAKES NO WARRANTIES, EXPRESS, IMPLIED OR STATUTORY, AS TO THE INFORMATION IN THIS PRESENTATION.</a:t>
            </a:r>
          </a:p>
          <a:p>
            <a:pPr algn="r" defTabSz="913850" eaLnBrk="0" hangingPunct="0"/>
            <a:r>
              <a:rPr lang="en-US" sz="686" dirty="0">
                <a:gradFill>
                  <a:gsLst>
                    <a:gs pos="12389">
                      <a:srgbClr val="FFFFFF"/>
                    </a:gs>
                    <a:gs pos="54000">
                      <a:srgbClr val="FFFFFF"/>
                    </a:gs>
                  </a:gsLst>
                  <a:lin ang="5400000" scaled="0"/>
                </a:gradFill>
                <a:cs typeface="Segoe UI" pitchFamily="34" charset="0"/>
              </a:rPr>
              <a:t> </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2749" y="5638449"/>
            <a:ext cx="3227129" cy="687975"/>
          </a:xfrm>
          <a:prstGeom prst="rect">
            <a:avLst/>
          </a:prstGeom>
        </p:spPr>
      </p:pic>
    </p:spTree>
    <p:extLst>
      <p:ext uri="{BB962C8B-B14F-4D97-AF65-F5344CB8AC3E}">
        <p14:creationId xmlns:p14="http://schemas.microsoft.com/office/powerpoint/2010/main" val="366374509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67" indent="-284767">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96" indent="-27543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964" indent="-284767">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043" indent="-224079">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121" indent="-224079">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6649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23/10/2016</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9569" y="1"/>
            <a:ext cx="12251139" cy="6865782"/>
          </a:xfrm>
          <a:prstGeom prst="rect">
            <a:avLst/>
          </a:prstGeom>
        </p:spPr>
      </p:pic>
    </p:spTree>
    <p:extLst>
      <p:ext uri="{BB962C8B-B14F-4D97-AF65-F5344CB8AC3E}">
        <p14:creationId xmlns:p14="http://schemas.microsoft.com/office/powerpoint/2010/main" val="306755055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8936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218203" cy="5514505"/>
          </a:xfrm>
          <a:prstGeom prst="rect">
            <a:avLst/>
          </a:prstGeom>
        </p:spPr>
      </p:pic>
      <p:grpSp>
        <p:nvGrpSpPr>
          <p:cNvPr id="307" name="Group 306"/>
          <p:cNvGrpSpPr/>
          <p:nvPr userDrawn="1"/>
        </p:nvGrpSpPr>
        <p:grpSpPr bwMode="gray">
          <a:xfrm>
            <a:off x="1349307" y="1648349"/>
            <a:ext cx="10890937" cy="3457017"/>
            <a:chOff x="1376363" y="1681163"/>
            <a:chExt cx="11109323" cy="3525837"/>
          </a:xfrm>
        </p:grpSpPr>
        <p:sp>
          <p:nvSpPr>
            <p:cNvPr id="304" name="Freeform 303"/>
            <p:cNvSpPr>
              <a:spLocks noChangeArrowheads="1"/>
            </p:cNvSpPr>
            <p:nvPr userDrawn="1"/>
          </p:nvSpPr>
          <p:spPr bwMode="gray">
            <a:xfrm>
              <a:off x="11109325" y="1889124"/>
              <a:ext cx="1365580" cy="2084388"/>
            </a:xfrm>
            <a:custGeom>
              <a:avLst/>
              <a:gdLst>
                <a:gd name="connsiteX0" fmla="*/ 1109663 w 1365580"/>
                <a:gd name="connsiteY0" fmla="*/ 0 h 2084388"/>
                <a:gd name="connsiteX1" fmla="*/ 1333299 w 1365580"/>
                <a:gd name="connsiteY1" fmla="*/ 21174 h 2084388"/>
                <a:gd name="connsiteX2" fmla="*/ 1365580 w 1365580"/>
                <a:gd name="connsiteY2" fmla="*/ 28969 h 2084388"/>
                <a:gd name="connsiteX3" fmla="*/ 1365580 w 1365580"/>
                <a:gd name="connsiteY3" fmla="*/ 2055419 h 2084388"/>
                <a:gd name="connsiteX4" fmla="*/ 1333299 w 1365580"/>
                <a:gd name="connsiteY4" fmla="*/ 2063214 h 2084388"/>
                <a:gd name="connsiteX5" fmla="*/ 1109663 w 1365580"/>
                <a:gd name="connsiteY5" fmla="*/ 2084388 h 2084388"/>
                <a:gd name="connsiteX6" fmla="*/ 0 w 1365580"/>
                <a:gd name="connsiteY6" fmla="*/ 1042194 h 2084388"/>
                <a:gd name="connsiteX7" fmla="*/ 1109663 w 1365580"/>
                <a:gd name="connsiteY7" fmla="*/ 0 h 208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5580" h="2084388">
                  <a:moveTo>
                    <a:pt x="1109663" y="0"/>
                  </a:moveTo>
                  <a:cubicBezTo>
                    <a:pt x="1186269" y="0"/>
                    <a:pt x="1261062" y="7291"/>
                    <a:pt x="1333299" y="21174"/>
                  </a:cubicBezTo>
                  <a:lnTo>
                    <a:pt x="1365580" y="28969"/>
                  </a:lnTo>
                  <a:lnTo>
                    <a:pt x="1365580" y="2055419"/>
                  </a:lnTo>
                  <a:lnTo>
                    <a:pt x="1333299" y="2063214"/>
                  </a:lnTo>
                  <a:cubicBezTo>
                    <a:pt x="1261062" y="2077097"/>
                    <a:pt x="1186269" y="2084388"/>
                    <a:pt x="1109663" y="2084388"/>
                  </a:cubicBezTo>
                  <a:cubicBezTo>
                    <a:pt x="496813" y="2084388"/>
                    <a:pt x="0" y="1617782"/>
                    <a:pt x="0" y="1042194"/>
                  </a:cubicBezTo>
                  <a:cubicBezTo>
                    <a:pt x="0" y="466606"/>
                    <a:pt x="496813" y="0"/>
                    <a:pt x="1109663" y="0"/>
                  </a:cubicBezTo>
                  <a:close/>
                </a:path>
              </a:pathLst>
            </a:cu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defTabSz="914367"/>
              <a:endParaRPr lang="en-US" sz="1765">
                <a:solidFill>
                  <a:srgbClr val="505050"/>
                </a:solidFill>
              </a:endParaRPr>
            </a:p>
          </p:txBody>
        </p:sp>
        <p:sp>
          <p:nvSpPr>
            <p:cNvPr id="99" name="Rectangle 5"/>
            <p:cNvSpPr>
              <a:spLocks noChangeArrowheads="1"/>
            </p:cNvSpPr>
            <p:nvPr userDrawn="1"/>
          </p:nvSpPr>
          <p:spPr bwMode="gray">
            <a:xfrm>
              <a:off x="2865438" y="3475038"/>
              <a:ext cx="9597572" cy="1712912"/>
            </a:xfrm>
            <a:prstGeom prst="rect">
              <a:avLst/>
            </a:prstGeom>
            <a:solidFill>
              <a:srgbClr val="7FB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2" name="Oval 8"/>
            <p:cNvSpPr>
              <a:spLocks noChangeArrowheads="1"/>
            </p:cNvSpPr>
            <p:nvPr userDrawn="1"/>
          </p:nvSpPr>
          <p:spPr bwMode="gray">
            <a:xfrm>
              <a:off x="10752138" y="2427288"/>
              <a:ext cx="1146175" cy="1076325"/>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5" name="Freeform 11"/>
            <p:cNvSpPr>
              <a:spLocks/>
            </p:cNvSpPr>
            <p:nvPr userDrawn="1"/>
          </p:nvSpPr>
          <p:spPr bwMode="gray">
            <a:xfrm>
              <a:off x="1376363" y="3122613"/>
              <a:ext cx="2628900" cy="2084387"/>
            </a:xfrm>
            <a:custGeom>
              <a:avLst/>
              <a:gdLst>
                <a:gd name="T0" fmla="*/ 662 w 784"/>
                <a:gd name="T1" fmla="*/ 331 h 662"/>
                <a:gd name="T2" fmla="*/ 331 w 784"/>
                <a:gd name="T3" fmla="*/ 662 h 662"/>
                <a:gd name="T4" fmla="*/ 0 w 784"/>
                <a:gd name="T5" fmla="*/ 331 h 662"/>
                <a:gd name="T6" fmla="*/ 331 w 784"/>
                <a:gd name="T7" fmla="*/ 0 h 662"/>
                <a:gd name="T8" fmla="*/ 662 w 784"/>
                <a:gd name="T9" fmla="*/ 331 h 662"/>
              </a:gdLst>
              <a:ahLst/>
              <a:cxnLst>
                <a:cxn ang="0">
                  <a:pos x="T0" y="T1"/>
                </a:cxn>
                <a:cxn ang="0">
                  <a:pos x="T2" y="T3"/>
                </a:cxn>
                <a:cxn ang="0">
                  <a:pos x="T4" y="T5"/>
                </a:cxn>
                <a:cxn ang="0">
                  <a:pos x="T6" y="T7"/>
                </a:cxn>
                <a:cxn ang="0">
                  <a:pos x="T8" y="T9"/>
                </a:cxn>
              </a:cxnLst>
              <a:rect l="0" t="0" r="r" b="b"/>
              <a:pathLst>
                <a:path w="784" h="662">
                  <a:moveTo>
                    <a:pt x="662" y="331"/>
                  </a:moveTo>
                  <a:cubicBezTo>
                    <a:pt x="662" y="514"/>
                    <a:pt x="784" y="662"/>
                    <a:pt x="331" y="662"/>
                  </a:cubicBezTo>
                  <a:cubicBezTo>
                    <a:pt x="148" y="662"/>
                    <a:pt x="0" y="514"/>
                    <a:pt x="0" y="331"/>
                  </a:cubicBezTo>
                  <a:cubicBezTo>
                    <a:pt x="0" y="148"/>
                    <a:pt x="148" y="0"/>
                    <a:pt x="331" y="0"/>
                  </a:cubicBezTo>
                  <a:cubicBezTo>
                    <a:pt x="514" y="0"/>
                    <a:pt x="662" y="148"/>
                    <a:pt x="662" y="331"/>
                  </a:cubicBezTo>
                </a:path>
              </a:pathLst>
            </a:cu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6" name="Oval 12"/>
            <p:cNvSpPr>
              <a:spLocks noChangeArrowheads="1"/>
            </p:cNvSpPr>
            <p:nvPr userDrawn="1"/>
          </p:nvSpPr>
          <p:spPr bwMode="gray">
            <a:xfrm>
              <a:off x="9132888" y="2373313"/>
              <a:ext cx="2219325" cy="208438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7" name="Oval 13"/>
            <p:cNvSpPr>
              <a:spLocks noChangeArrowheads="1"/>
            </p:cNvSpPr>
            <p:nvPr userDrawn="1"/>
          </p:nvSpPr>
          <p:spPr bwMode="gray">
            <a:xfrm>
              <a:off x="8482013" y="2235200"/>
              <a:ext cx="1793875" cy="168433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8" name="Oval 14"/>
            <p:cNvSpPr>
              <a:spLocks noChangeArrowheads="1"/>
            </p:cNvSpPr>
            <p:nvPr userDrawn="1"/>
          </p:nvSpPr>
          <p:spPr bwMode="gray">
            <a:xfrm>
              <a:off x="5038725" y="2590800"/>
              <a:ext cx="1438275" cy="135096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9" name="Oval 15"/>
            <p:cNvSpPr>
              <a:spLocks noChangeArrowheads="1"/>
            </p:cNvSpPr>
            <p:nvPr userDrawn="1"/>
          </p:nvSpPr>
          <p:spPr bwMode="gray">
            <a:xfrm>
              <a:off x="7496175" y="2468563"/>
              <a:ext cx="1809750" cy="169703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0" name="Oval 16"/>
            <p:cNvSpPr>
              <a:spLocks noChangeArrowheads="1"/>
            </p:cNvSpPr>
            <p:nvPr userDrawn="1"/>
          </p:nvSpPr>
          <p:spPr bwMode="gray">
            <a:xfrm>
              <a:off x="5759450" y="2282825"/>
              <a:ext cx="1273175" cy="119538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1" name="Oval 17"/>
            <p:cNvSpPr>
              <a:spLocks noChangeArrowheads="1"/>
            </p:cNvSpPr>
            <p:nvPr userDrawn="1"/>
          </p:nvSpPr>
          <p:spPr bwMode="gray">
            <a:xfrm>
              <a:off x="6070600" y="1681163"/>
              <a:ext cx="2468562" cy="231616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2" name="Oval 18"/>
            <p:cNvSpPr>
              <a:spLocks noChangeArrowheads="1"/>
            </p:cNvSpPr>
            <p:nvPr userDrawn="1"/>
          </p:nvSpPr>
          <p:spPr bwMode="gray">
            <a:xfrm>
              <a:off x="3890963" y="2695575"/>
              <a:ext cx="1911350" cy="1790700"/>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3" name="Oval 19"/>
            <p:cNvSpPr>
              <a:spLocks noChangeArrowheads="1"/>
            </p:cNvSpPr>
            <p:nvPr userDrawn="1"/>
          </p:nvSpPr>
          <p:spPr bwMode="gray">
            <a:xfrm>
              <a:off x="2386013" y="1860550"/>
              <a:ext cx="2608262" cy="244951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4" name="Freeform 20"/>
            <p:cNvSpPr>
              <a:spLocks/>
            </p:cNvSpPr>
            <p:nvPr userDrawn="1"/>
          </p:nvSpPr>
          <p:spPr bwMode="gray">
            <a:xfrm>
              <a:off x="8696325" y="4294188"/>
              <a:ext cx="2468562" cy="890587"/>
            </a:xfrm>
            <a:custGeom>
              <a:avLst/>
              <a:gdLst>
                <a:gd name="T0" fmla="*/ 639 w 736"/>
                <a:gd name="T1" fmla="*/ 0 h 283"/>
                <a:gd name="T2" fmla="*/ 461 w 736"/>
                <a:gd name="T3" fmla="*/ 52 h 283"/>
                <a:gd name="T4" fmla="*/ 352 w 736"/>
                <a:gd name="T5" fmla="*/ 34 h 283"/>
                <a:gd name="T6" fmla="*/ 332 w 736"/>
                <a:gd name="T7" fmla="*/ 34 h 283"/>
                <a:gd name="T8" fmla="*/ 332 w 736"/>
                <a:gd name="T9" fmla="*/ 26 h 283"/>
                <a:gd name="T10" fmla="*/ 326 w 736"/>
                <a:gd name="T11" fmla="*/ 23 h 283"/>
                <a:gd name="T12" fmla="*/ 199 w 736"/>
                <a:gd name="T13" fmla="*/ 84 h 283"/>
                <a:gd name="T14" fmla="*/ 200 w 736"/>
                <a:gd name="T15" fmla="*/ 100 h 283"/>
                <a:gd name="T16" fmla="*/ 150 w 736"/>
                <a:gd name="T17" fmla="*/ 158 h 283"/>
                <a:gd name="T18" fmla="*/ 152 w 736"/>
                <a:gd name="T19" fmla="*/ 206 h 283"/>
                <a:gd name="T20" fmla="*/ 131 w 736"/>
                <a:gd name="T21" fmla="*/ 206 h 283"/>
                <a:gd name="T22" fmla="*/ 133 w 736"/>
                <a:gd name="T23" fmla="*/ 158 h 283"/>
                <a:gd name="T24" fmla="*/ 111 w 736"/>
                <a:gd name="T25" fmla="*/ 150 h 283"/>
                <a:gd name="T26" fmla="*/ 0 w 736"/>
                <a:gd name="T27" fmla="*/ 283 h 283"/>
                <a:gd name="T28" fmla="*/ 511 w 736"/>
                <a:gd name="T29" fmla="*/ 283 h 283"/>
                <a:gd name="T30" fmla="*/ 735 w 736"/>
                <a:gd name="T31" fmla="*/ 52 h 283"/>
                <a:gd name="T32" fmla="*/ 736 w 736"/>
                <a:gd name="T33" fmla="*/ 26 h 283"/>
                <a:gd name="T34" fmla="*/ 639 w 736"/>
                <a:gd name="T3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283">
                  <a:moveTo>
                    <a:pt x="639" y="0"/>
                  </a:moveTo>
                  <a:cubicBezTo>
                    <a:pt x="588" y="33"/>
                    <a:pt x="526" y="52"/>
                    <a:pt x="461" y="52"/>
                  </a:cubicBezTo>
                  <a:cubicBezTo>
                    <a:pt x="422" y="52"/>
                    <a:pt x="386" y="46"/>
                    <a:pt x="352" y="34"/>
                  </a:cubicBezTo>
                  <a:cubicBezTo>
                    <a:pt x="332" y="34"/>
                    <a:pt x="332" y="34"/>
                    <a:pt x="332" y="34"/>
                  </a:cubicBezTo>
                  <a:cubicBezTo>
                    <a:pt x="332" y="26"/>
                    <a:pt x="332" y="26"/>
                    <a:pt x="332" y="26"/>
                  </a:cubicBezTo>
                  <a:cubicBezTo>
                    <a:pt x="330" y="25"/>
                    <a:pt x="328" y="24"/>
                    <a:pt x="326" y="23"/>
                  </a:cubicBezTo>
                  <a:cubicBezTo>
                    <a:pt x="281" y="39"/>
                    <a:pt x="238" y="59"/>
                    <a:pt x="199" y="84"/>
                  </a:cubicBezTo>
                  <a:cubicBezTo>
                    <a:pt x="200" y="90"/>
                    <a:pt x="200" y="95"/>
                    <a:pt x="200" y="100"/>
                  </a:cubicBezTo>
                  <a:cubicBezTo>
                    <a:pt x="200" y="129"/>
                    <a:pt x="179" y="154"/>
                    <a:pt x="150" y="158"/>
                  </a:cubicBezTo>
                  <a:cubicBezTo>
                    <a:pt x="152" y="206"/>
                    <a:pt x="152" y="206"/>
                    <a:pt x="152" y="206"/>
                  </a:cubicBezTo>
                  <a:cubicBezTo>
                    <a:pt x="131" y="206"/>
                    <a:pt x="131" y="206"/>
                    <a:pt x="131" y="206"/>
                  </a:cubicBezTo>
                  <a:cubicBezTo>
                    <a:pt x="133" y="158"/>
                    <a:pt x="133" y="158"/>
                    <a:pt x="133" y="158"/>
                  </a:cubicBezTo>
                  <a:cubicBezTo>
                    <a:pt x="125" y="157"/>
                    <a:pt x="118" y="154"/>
                    <a:pt x="111" y="150"/>
                  </a:cubicBezTo>
                  <a:cubicBezTo>
                    <a:pt x="68" y="189"/>
                    <a:pt x="31" y="234"/>
                    <a:pt x="0" y="283"/>
                  </a:cubicBezTo>
                  <a:cubicBezTo>
                    <a:pt x="511" y="283"/>
                    <a:pt x="511" y="283"/>
                    <a:pt x="511" y="283"/>
                  </a:cubicBezTo>
                  <a:cubicBezTo>
                    <a:pt x="569" y="191"/>
                    <a:pt x="645" y="112"/>
                    <a:pt x="735" y="52"/>
                  </a:cubicBezTo>
                  <a:cubicBezTo>
                    <a:pt x="736" y="26"/>
                    <a:pt x="736" y="26"/>
                    <a:pt x="736" y="26"/>
                  </a:cubicBezTo>
                  <a:cubicBezTo>
                    <a:pt x="705" y="15"/>
                    <a:pt x="673" y="6"/>
                    <a:pt x="639" y="0"/>
                  </a:cubicBezTo>
                </a:path>
              </a:pathLst>
            </a:custGeom>
            <a:solidFill>
              <a:srgbClr val="6BB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5" name="Freeform 21"/>
            <p:cNvSpPr>
              <a:spLocks noEditPoints="1"/>
            </p:cNvSpPr>
            <p:nvPr userDrawn="1"/>
          </p:nvSpPr>
          <p:spPr bwMode="gray">
            <a:xfrm>
              <a:off x="9790113" y="4262438"/>
              <a:ext cx="1049337" cy="195262"/>
            </a:xfrm>
            <a:custGeom>
              <a:avLst/>
              <a:gdLst>
                <a:gd name="T0" fmla="*/ 6 w 313"/>
                <a:gd name="T1" fmla="*/ 31 h 62"/>
                <a:gd name="T2" fmla="*/ 0 w 313"/>
                <a:gd name="T3" fmla="*/ 33 h 62"/>
                <a:gd name="T4" fmla="*/ 6 w 313"/>
                <a:gd name="T5" fmla="*/ 36 h 62"/>
                <a:gd name="T6" fmla="*/ 6 w 313"/>
                <a:gd name="T7" fmla="*/ 31 h 62"/>
                <a:gd name="T8" fmla="*/ 201 w 313"/>
                <a:gd name="T9" fmla="*/ 0 h 62"/>
                <a:gd name="T10" fmla="*/ 32 w 313"/>
                <a:gd name="T11" fmla="*/ 23 h 62"/>
                <a:gd name="T12" fmla="*/ 33 w 313"/>
                <a:gd name="T13" fmla="*/ 44 h 62"/>
                <a:gd name="T14" fmla="*/ 26 w 313"/>
                <a:gd name="T15" fmla="*/ 44 h 62"/>
                <a:gd name="T16" fmla="*/ 135 w 313"/>
                <a:gd name="T17" fmla="*/ 62 h 62"/>
                <a:gd name="T18" fmla="*/ 313 w 313"/>
                <a:gd name="T19" fmla="*/ 10 h 62"/>
                <a:gd name="T20" fmla="*/ 201 w 313"/>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3" h="62">
                  <a:moveTo>
                    <a:pt x="6" y="31"/>
                  </a:moveTo>
                  <a:cubicBezTo>
                    <a:pt x="4" y="32"/>
                    <a:pt x="2" y="33"/>
                    <a:pt x="0" y="33"/>
                  </a:cubicBezTo>
                  <a:cubicBezTo>
                    <a:pt x="2" y="34"/>
                    <a:pt x="4" y="35"/>
                    <a:pt x="6" y="36"/>
                  </a:cubicBezTo>
                  <a:cubicBezTo>
                    <a:pt x="6" y="31"/>
                    <a:pt x="6" y="31"/>
                    <a:pt x="6" y="31"/>
                  </a:cubicBezTo>
                  <a:moveTo>
                    <a:pt x="201" y="0"/>
                  </a:moveTo>
                  <a:cubicBezTo>
                    <a:pt x="143" y="0"/>
                    <a:pt x="86" y="8"/>
                    <a:pt x="32" y="23"/>
                  </a:cubicBezTo>
                  <a:cubicBezTo>
                    <a:pt x="33" y="44"/>
                    <a:pt x="33" y="44"/>
                    <a:pt x="33" y="44"/>
                  </a:cubicBezTo>
                  <a:cubicBezTo>
                    <a:pt x="26" y="44"/>
                    <a:pt x="26" y="44"/>
                    <a:pt x="26" y="44"/>
                  </a:cubicBezTo>
                  <a:cubicBezTo>
                    <a:pt x="60" y="56"/>
                    <a:pt x="96" y="62"/>
                    <a:pt x="135" y="62"/>
                  </a:cubicBezTo>
                  <a:cubicBezTo>
                    <a:pt x="200" y="62"/>
                    <a:pt x="262" y="43"/>
                    <a:pt x="313" y="10"/>
                  </a:cubicBezTo>
                  <a:cubicBezTo>
                    <a:pt x="277" y="3"/>
                    <a:pt x="240" y="0"/>
                    <a:pt x="201" y="0"/>
                  </a:cubicBezTo>
                </a:path>
              </a:pathLst>
            </a:custGeom>
            <a:solidFill>
              <a:srgbClr val="6BB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6" name="Freeform 22"/>
            <p:cNvSpPr>
              <a:spLocks/>
            </p:cNvSpPr>
            <p:nvPr userDrawn="1"/>
          </p:nvSpPr>
          <p:spPr bwMode="gray">
            <a:xfrm>
              <a:off x="9809163" y="4375150"/>
              <a:ext cx="66675" cy="25400"/>
            </a:xfrm>
            <a:custGeom>
              <a:avLst/>
              <a:gdLst>
                <a:gd name="T0" fmla="*/ 0 w 20"/>
                <a:gd name="T1" fmla="*/ 0 h 8"/>
                <a:gd name="T2" fmla="*/ 0 w 20"/>
                <a:gd name="T3" fmla="*/ 8 h 8"/>
                <a:gd name="T4" fmla="*/ 20 w 20"/>
                <a:gd name="T5" fmla="*/ 8 h 8"/>
                <a:gd name="T6" fmla="*/ 0 w 20"/>
                <a:gd name="T7" fmla="*/ 0 h 8"/>
              </a:gdLst>
              <a:ahLst/>
              <a:cxnLst>
                <a:cxn ang="0">
                  <a:pos x="T0" y="T1"/>
                </a:cxn>
                <a:cxn ang="0">
                  <a:pos x="T2" y="T3"/>
                </a:cxn>
                <a:cxn ang="0">
                  <a:pos x="T4" y="T5"/>
                </a:cxn>
                <a:cxn ang="0">
                  <a:pos x="T6" y="T7"/>
                </a:cxn>
              </a:cxnLst>
              <a:rect l="0" t="0" r="r" b="b"/>
              <a:pathLst>
                <a:path w="20" h="8">
                  <a:moveTo>
                    <a:pt x="0" y="0"/>
                  </a:moveTo>
                  <a:cubicBezTo>
                    <a:pt x="0" y="8"/>
                    <a:pt x="0" y="8"/>
                    <a:pt x="0" y="8"/>
                  </a:cubicBezTo>
                  <a:cubicBezTo>
                    <a:pt x="20" y="8"/>
                    <a:pt x="20" y="8"/>
                    <a:pt x="20" y="8"/>
                  </a:cubicBezTo>
                  <a:cubicBezTo>
                    <a:pt x="13" y="6"/>
                    <a:pt x="6" y="3"/>
                    <a:pt x="0"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7" name="Freeform 23"/>
            <p:cNvSpPr>
              <a:spLocks/>
            </p:cNvSpPr>
            <p:nvPr userDrawn="1"/>
          </p:nvSpPr>
          <p:spPr bwMode="gray">
            <a:xfrm>
              <a:off x="9809163" y="4205288"/>
              <a:ext cx="90487" cy="195262"/>
            </a:xfrm>
            <a:custGeom>
              <a:avLst/>
              <a:gdLst>
                <a:gd name="T0" fmla="*/ 3 w 27"/>
                <a:gd name="T1" fmla="*/ 0 h 62"/>
                <a:gd name="T2" fmla="*/ 0 w 27"/>
                <a:gd name="T3" fmla="*/ 49 h 62"/>
                <a:gd name="T4" fmla="*/ 0 w 27"/>
                <a:gd name="T5" fmla="*/ 54 h 62"/>
                <a:gd name="T6" fmla="*/ 20 w 27"/>
                <a:gd name="T7" fmla="*/ 62 h 62"/>
                <a:gd name="T8" fmla="*/ 27 w 27"/>
                <a:gd name="T9" fmla="*/ 62 h 62"/>
                <a:gd name="T10" fmla="*/ 26 w 27"/>
                <a:gd name="T11" fmla="*/ 41 h 62"/>
                <a:gd name="T12" fmla="*/ 24 w 27"/>
                <a:gd name="T13" fmla="*/ 0 h 62"/>
                <a:gd name="T14" fmla="*/ 14 w 27"/>
                <a:gd name="T15" fmla="*/ 1 h 62"/>
                <a:gd name="T16" fmla="*/ 3 w 27"/>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62">
                  <a:moveTo>
                    <a:pt x="3" y="0"/>
                  </a:moveTo>
                  <a:cubicBezTo>
                    <a:pt x="0" y="49"/>
                    <a:pt x="0" y="49"/>
                    <a:pt x="0" y="49"/>
                  </a:cubicBezTo>
                  <a:cubicBezTo>
                    <a:pt x="0" y="54"/>
                    <a:pt x="0" y="54"/>
                    <a:pt x="0" y="54"/>
                  </a:cubicBezTo>
                  <a:cubicBezTo>
                    <a:pt x="6" y="57"/>
                    <a:pt x="13" y="60"/>
                    <a:pt x="20" y="62"/>
                  </a:cubicBezTo>
                  <a:cubicBezTo>
                    <a:pt x="27" y="62"/>
                    <a:pt x="27" y="62"/>
                    <a:pt x="27" y="62"/>
                  </a:cubicBezTo>
                  <a:cubicBezTo>
                    <a:pt x="26" y="41"/>
                    <a:pt x="26" y="41"/>
                    <a:pt x="26" y="41"/>
                  </a:cubicBezTo>
                  <a:cubicBezTo>
                    <a:pt x="24" y="0"/>
                    <a:pt x="24" y="0"/>
                    <a:pt x="24" y="0"/>
                  </a:cubicBezTo>
                  <a:cubicBezTo>
                    <a:pt x="21" y="0"/>
                    <a:pt x="17" y="1"/>
                    <a:pt x="14" y="1"/>
                  </a:cubicBezTo>
                  <a:cubicBezTo>
                    <a:pt x="10" y="1"/>
                    <a:pt x="6" y="0"/>
                    <a:pt x="3"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8" name="Freeform 24"/>
            <p:cNvSpPr>
              <a:spLocks noEditPoints="1"/>
            </p:cNvSpPr>
            <p:nvPr userDrawn="1"/>
          </p:nvSpPr>
          <p:spPr bwMode="gray">
            <a:xfrm>
              <a:off x="9601200" y="3679825"/>
              <a:ext cx="506412" cy="525462"/>
            </a:xfrm>
            <a:custGeom>
              <a:avLst/>
              <a:gdLst>
                <a:gd name="T0" fmla="*/ 39 w 151"/>
                <a:gd name="T1" fmla="*/ 55 h 167"/>
                <a:gd name="T2" fmla="*/ 4 w 151"/>
                <a:gd name="T3" fmla="*/ 67 h 167"/>
                <a:gd name="T4" fmla="*/ 0 w 151"/>
                <a:gd name="T5" fmla="*/ 92 h 167"/>
                <a:gd name="T6" fmla="*/ 65 w 151"/>
                <a:gd name="T7" fmla="*/ 167 h 167"/>
                <a:gd name="T8" fmla="*/ 66 w 151"/>
                <a:gd name="T9" fmla="*/ 148 h 167"/>
                <a:gd name="T10" fmla="*/ 22 w 151"/>
                <a:gd name="T11" fmla="*/ 99 h 167"/>
                <a:gd name="T12" fmla="*/ 66 w 151"/>
                <a:gd name="T13" fmla="*/ 136 h 167"/>
                <a:gd name="T14" fmla="*/ 68 w 151"/>
                <a:gd name="T15" fmla="*/ 89 h 167"/>
                <a:gd name="T16" fmla="*/ 39 w 151"/>
                <a:gd name="T17" fmla="*/ 55 h 167"/>
                <a:gd name="T18" fmla="*/ 66 w 151"/>
                <a:gd name="T19" fmla="*/ 41 h 167"/>
                <a:gd name="T20" fmla="*/ 40 w 151"/>
                <a:gd name="T21" fmla="*/ 54 h 167"/>
                <a:gd name="T22" fmla="*/ 69 w 151"/>
                <a:gd name="T23" fmla="*/ 77 h 167"/>
                <a:gd name="T24" fmla="*/ 70 w 151"/>
                <a:gd name="T25" fmla="*/ 46 h 167"/>
                <a:gd name="T26" fmla="*/ 66 w 151"/>
                <a:gd name="T27" fmla="*/ 41 h 167"/>
                <a:gd name="T28" fmla="*/ 121 w 151"/>
                <a:gd name="T29" fmla="*/ 0 h 167"/>
                <a:gd name="T30" fmla="*/ 80 w 151"/>
                <a:gd name="T31" fmla="*/ 33 h 167"/>
                <a:gd name="T32" fmla="*/ 82 w 151"/>
                <a:gd name="T33" fmla="*/ 64 h 167"/>
                <a:gd name="T34" fmla="*/ 121 w 151"/>
                <a:gd name="T35" fmla="*/ 33 h 167"/>
                <a:gd name="T36" fmla="*/ 82 w 151"/>
                <a:gd name="T37" fmla="*/ 78 h 167"/>
                <a:gd name="T38" fmla="*/ 84 w 151"/>
                <a:gd name="T39" fmla="*/ 120 h 167"/>
                <a:gd name="T40" fmla="*/ 133 w 151"/>
                <a:gd name="T41" fmla="*/ 80 h 167"/>
                <a:gd name="T42" fmla="*/ 85 w 151"/>
                <a:gd name="T43" fmla="*/ 134 h 167"/>
                <a:gd name="T44" fmla="*/ 86 w 151"/>
                <a:gd name="T45" fmla="*/ 167 h 167"/>
                <a:gd name="T46" fmla="*/ 151 w 151"/>
                <a:gd name="T47" fmla="*/ 92 h 167"/>
                <a:gd name="T48" fmla="*/ 121 w 151"/>
                <a:gd name="T4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167">
                  <a:moveTo>
                    <a:pt x="39" y="55"/>
                  </a:moveTo>
                  <a:cubicBezTo>
                    <a:pt x="27" y="60"/>
                    <a:pt x="16" y="64"/>
                    <a:pt x="4" y="67"/>
                  </a:cubicBezTo>
                  <a:cubicBezTo>
                    <a:pt x="2" y="76"/>
                    <a:pt x="0" y="85"/>
                    <a:pt x="0" y="92"/>
                  </a:cubicBezTo>
                  <a:cubicBezTo>
                    <a:pt x="0" y="130"/>
                    <a:pt x="28" y="161"/>
                    <a:pt x="65" y="167"/>
                  </a:cubicBezTo>
                  <a:cubicBezTo>
                    <a:pt x="66" y="148"/>
                    <a:pt x="66" y="148"/>
                    <a:pt x="66" y="148"/>
                  </a:cubicBezTo>
                  <a:cubicBezTo>
                    <a:pt x="22" y="99"/>
                    <a:pt x="22" y="99"/>
                    <a:pt x="22" y="99"/>
                  </a:cubicBezTo>
                  <a:cubicBezTo>
                    <a:pt x="66" y="136"/>
                    <a:pt x="66" y="136"/>
                    <a:pt x="66" y="136"/>
                  </a:cubicBezTo>
                  <a:cubicBezTo>
                    <a:pt x="68" y="89"/>
                    <a:pt x="68" y="89"/>
                    <a:pt x="68" y="89"/>
                  </a:cubicBezTo>
                  <a:cubicBezTo>
                    <a:pt x="39" y="55"/>
                    <a:pt x="39" y="55"/>
                    <a:pt x="39" y="55"/>
                  </a:cubicBezTo>
                  <a:moveTo>
                    <a:pt x="66" y="41"/>
                  </a:moveTo>
                  <a:cubicBezTo>
                    <a:pt x="58" y="46"/>
                    <a:pt x="49" y="50"/>
                    <a:pt x="40" y="54"/>
                  </a:cubicBezTo>
                  <a:cubicBezTo>
                    <a:pt x="69" y="77"/>
                    <a:pt x="69" y="77"/>
                    <a:pt x="69" y="77"/>
                  </a:cubicBezTo>
                  <a:cubicBezTo>
                    <a:pt x="70" y="46"/>
                    <a:pt x="70" y="46"/>
                    <a:pt x="70" y="46"/>
                  </a:cubicBezTo>
                  <a:cubicBezTo>
                    <a:pt x="66" y="41"/>
                    <a:pt x="66" y="41"/>
                    <a:pt x="66" y="41"/>
                  </a:cubicBezTo>
                  <a:moveTo>
                    <a:pt x="121" y="0"/>
                  </a:moveTo>
                  <a:cubicBezTo>
                    <a:pt x="108" y="12"/>
                    <a:pt x="95" y="23"/>
                    <a:pt x="80" y="33"/>
                  </a:cubicBezTo>
                  <a:cubicBezTo>
                    <a:pt x="82" y="64"/>
                    <a:pt x="82" y="64"/>
                    <a:pt x="82" y="64"/>
                  </a:cubicBezTo>
                  <a:cubicBezTo>
                    <a:pt x="121" y="33"/>
                    <a:pt x="121" y="33"/>
                    <a:pt x="121" y="33"/>
                  </a:cubicBezTo>
                  <a:cubicBezTo>
                    <a:pt x="82" y="78"/>
                    <a:pt x="82" y="78"/>
                    <a:pt x="82" y="78"/>
                  </a:cubicBezTo>
                  <a:cubicBezTo>
                    <a:pt x="84" y="120"/>
                    <a:pt x="84" y="120"/>
                    <a:pt x="84" y="120"/>
                  </a:cubicBezTo>
                  <a:cubicBezTo>
                    <a:pt x="133" y="80"/>
                    <a:pt x="133" y="80"/>
                    <a:pt x="133" y="80"/>
                  </a:cubicBezTo>
                  <a:cubicBezTo>
                    <a:pt x="85" y="134"/>
                    <a:pt x="85" y="134"/>
                    <a:pt x="85" y="134"/>
                  </a:cubicBezTo>
                  <a:cubicBezTo>
                    <a:pt x="86" y="167"/>
                    <a:pt x="86" y="167"/>
                    <a:pt x="86" y="167"/>
                  </a:cubicBezTo>
                  <a:cubicBezTo>
                    <a:pt x="123" y="162"/>
                    <a:pt x="151" y="130"/>
                    <a:pt x="151" y="92"/>
                  </a:cubicBezTo>
                  <a:cubicBezTo>
                    <a:pt x="151" y="67"/>
                    <a:pt x="137" y="32"/>
                    <a:pt x="121" y="0"/>
                  </a:cubicBezTo>
                </a:path>
              </a:pathLst>
            </a:custGeom>
            <a:solidFill>
              <a:srgbClr val="56B2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9" name="Freeform 25"/>
            <p:cNvSpPr>
              <a:spLocks/>
            </p:cNvSpPr>
            <p:nvPr userDrawn="1"/>
          </p:nvSpPr>
          <p:spPr bwMode="gray">
            <a:xfrm>
              <a:off x="9615488" y="3435350"/>
              <a:ext cx="392112" cy="455612"/>
            </a:xfrm>
            <a:custGeom>
              <a:avLst/>
              <a:gdLst>
                <a:gd name="T0" fmla="*/ 72 w 117"/>
                <a:gd name="T1" fmla="*/ 0 h 145"/>
                <a:gd name="T2" fmla="*/ 0 w 117"/>
                <a:gd name="T3" fmla="*/ 145 h 145"/>
                <a:gd name="T4" fmla="*/ 35 w 117"/>
                <a:gd name="T5" fmla="*/ 133 h 145"/>
                <a:gd name="T6" fmla="*/ 30 w 117"/>
                <a:gd name="T7" fmla="*/ 127 h 145"/>
                <a:gd name="T8" fmla="*/ 36 w 117"/>
                <a:gd name="T9" fmla="*/ 132 h 145"/>
                <a:gd name="T10" fmla="*/ 62 w 117"/>
                <a:gd name="T11" fmla="*/ 119 h 145"/>
                <a:gd name="T12" fmla="*/ 43 w 117"/>
                <a:gd name="T13" fmla="*/ 95 h 145"/>
                <a:gd name="T14" fmla="*/ 67 w 117"/>
                <a:gd name="T15" fmla="*/ 112 h 145"/>
                <a:gd name="T16" fmla="*/ 72 w 117"/>
                <a:gd name="T17" fmla="*/ 16 h 145"/>
                <a:gd name="T18" fmla="*/ 75 w 117"/>
                <a:gd name="T19" fmla="*/ 87 h 145"/>
                <a:gd name="T20" fmla="*/ 93 w 117"/>
                <a:gd name="T21" fmla="*/ 77 h 145"/>
                <a:gd name="T22" fmla="*/ 76 w 117"/>
                <a:gd name="T23" fmla="*/ 101 h 145"/>
                <a:gd name="T24" fmla="*/ 76 w 117"/>
                <a:gd name="T25" fmla="*/ 111 h 145"/>
                <a:gd name="T26" fmla="*/ 117 w 117"/>
                <a:gd name="T27" fmla="*/ 78 h 145"/>
                <a:gd name="T28" fmla="*/ 72 w 117"/>
                <a:gd name="T2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45">
                  <a:moveTo>
                    <a:pt x="72" y="0"/>
                  </a:moveTo>
                  <a:cubicBezTo>
                    <a:pt x="72" y="0"/>
                    <a:pt x="15" y="84"/>
                    <a:pt x="0" y="145"/>
                  </a:cubicBezTo>
                  <a:cubicBezTo>
                    <a:pt x="12" y="142"/>
                    <a:pt x="23" y="138"/>
                    <a:pt x="35" y="133"/>
                  </a:cubicBezTo>
                  <a:cubicBezTo>
                    <a:pt x="30" y="127"/>
                    <a:pt x="30" y="127"/>
                    <a:pt x="30" y="127"/>
                  </a:cubicBezTo>
                  <a:cubicBezTo>
                    <a:pt x="36" y="132"/>
                    <a:pt x="36" y="132"/>
                    <a:pt x="36" y="132"/>
                  </a:cubicBezTo>
                  <a:cubicBezTo>
                    <a:pt x="45" y="128"/>
                    <a:pt x="54" y="124"/>
                    <a:pt x="62" y="119"/>
                  </a:cubicBezTo>
                  <a:cubicBezTo>
                    <a:pt x="43" y="95"/>
                    <a:pt x="43" y="95"/>
                    <a:pt x="43" y="95"/>
                  </a:cubicBezTo>
                  <a:cubicBezTo>
                    <a:pt x="67" y="112"/>
                    <a:pt x="67" y="112"/>
                    <a:pt x="67" y="112"/>
                  </a:cubicBezTo>
                  <a:cubicBezTo>
                    <a:pt x="72" y="16"/>
                    <a:pt x="72" y="16"/>
                    <a:pt x="72" y="16"/>
                  </a:cubicBezTo>
                  <a:cubicBezTo>
                    <a:pt x="75" y="87"/>
                    <a:pt x="75" y="87"/>
                    <a:pt x="75" y="87"/>
                  </a:cubicBezTo>
                  <a:cubicBezTo>
                    <a:pt x="93" y="77"/>
                    <a:pt x="93" y="77"/>
                    <a:pt x="93" y="77"/>
                  </a:cubicBezTo>
                  <a:cubicBezTo>
                    <a:pt x="76" y="101"/>
                    <a:pt x="76" y="101"/>
                    <a:pt x="76" y="101"/>
                  </a:cubicBezTo>
                  <a:cubicBezTo>
                    <a:pt x="76" y="111"/>
                    <a:pt x="76" y="111"/>
                    <a:pt x="76" y="111"/>
                  </a:cubicBezTo>
                  <a:cubicBezTo>
                    <a:pt x="91" y="101"/>
                    <a:pt x="104" y="90"/>
                    <a:pt x="117" y="78"/>
                  </a:cubicBezTo>
                  <a:cubicBezTo>
                    <a:pt x="96" y="36"/>
                    <a:pt x="72" y="0"/>
                    <a:pt x="72" y="0"/>
                  </a:cubicBezTo>
                </a:path>
              </a:pathLst>
            </a:custGeom>
            <a:solidFill>
              <a:srgbClr val="56B2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0" name="Freeform 26"/>
            <p:cNvSpPr>
              <a:spLocks/>
            </p:cNvSpPr>
            <p:nvPr userDrawn="1"/>
          </p:nvSpPr>
          <p:spPr bwMode="gray">
            <a:xfrm>
              <a:off x="9820275" y="3784600"/>
              <a:ext cx="69850" cy="423862"/>
            </a:xfrm>
            <a:custGeom>
              <a:avLst/>
              <a:gdLst>
                <a:gd name="T0" fmla="*/ 15 w 21"/>
                <a:gd name="T1" fmla="*/ 0 h 135"/>
                <a:gd name="T2" fmla="*/ 9 w 21"/>
                <a:gd name="T3" fmla="*/ 3 h 135"/>
                <a:gd name="T4" fmla="*/ 14 w 21"/>
                <a:gd name="T5" fmla="*/ 7 h 135"/>
                <a:gd name="T6" fmla="*/ 11 w 21"/>
                <a:gd name="T7" fmla="*/ 19 h 135"/>
                <a:gd name="T8" fmla="*/ 5 w 21"/>
                <a:gd name="T9" fmla="*/ 13 h 135"/>
                <a:gd name="T10" fmla="*/ 4 w 21"/>
                <a:gd name="T11" fmla="*/ 44 h 135"/>
                <a:gd name="T12" fmla="*/ 12 w 21"/>
                <a:gd name="T13" fmla="*/ 50 h 135"/>
                <a:gd name="T14" fmla="*/ 11 w 21"/>
                <a:gd name="T15" fmla="*/ 65 h 135"/>
                <a:gd name="T16" fmla="*/ 3 w 21"/>
                <a:gd name="T17" fmla="*/ 56 h 135"/>
                <a:gd name="T18" fmla="*/ 1 w 21"/>
                <a:gd name="T19" fmla="*/ 103 h 135"/>
                <a:gd name="T20" fmla="*/ 11 w 21"/>
                <a:gd name="T21" fmla="*/ 111 h 135"/>
                <a:gd name="T22" fmla="*/ 11 w 21"/>
                <a:gd name="T23" fmla="*/ 127 h 135"/>
                <a:gd name="T24" fmla="*/ 1 w 21"/>
                <a:gd name="T25" fmla="*/ 115 h 135"/>
                <a:gd name="T26" fmla="*/ 0 w 21"/>
                <a:gd name="T27" fmla="*/ 134 h 135"/>
                <a:gd name="T28" fmla="*/ 11 w 21"/>
                <a:gd name="T29" fmla="*/ 135 h 135"/>
                <a:gd name="T30" fmla="*/ 21 w 21"/>
                <a:gd name="T31" fmla="*/ 134 h 135"/>
                <a:gd name="T32" fmla="*/ 20 w 21"/>
                <a:gd name="T33" fmla="*/ 101 h 135"/>
                <a:gd name="T34" fmla="*/ 14 w 21"/>
                <a:gd name="T35" fmla="*/ 107 h 135"/>
                <a:gd name="T36" fmla="*/ 14 w 21"/>
                <a:gd name="T37" fmla="*/ 91 h 135"/>
                <a:gd name="T38" fmla="*/ 19 w 21"/>
                <a:gd name="T39" fmla="*/ 87 h 135"/>
                <a:gd name="T40" fmla="*/ 17 w 21"/>
                <a:gd name="T41" fmla="*/ 45 h 135"/>
                <a:gd name="T42" fmla="*/ 14 w 21"/>
                <a:gd name="T43" fmla="*/ 49 h 135"/>
                <a:gd name="T44" fmla="*/ 13 w 21"/>
                <a:gd name="T45" fmla="*/ 34 h 135"/>
                <a:gd name="T46" fmla="*/ 17 w 21"/>
                <a:gd name="T47" fmla="*/ 31 h 135"/>
                <a:gd name="T48" fmla="*/ 15 w 21"/>
                <a:gd name="T4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35">
                  <a:moveTo>
                    <a:pt x="15" y="0"/>
                  </a:moveTo>
                  <a:cubicBezTo>
                    <a:pt x="13" y="1"/>
                    <a:pt x="11" y="2"/>
                    <a:pt x="9" y="3"/>
                  </a:cubicBezTo>
                  <a:cubicBezTo>
                    <a:pt x="14" y="7"/>
                    <a:pt x="14" y="7"/>
                    <a:pt x="14" y="7"/>
                  </a:cubicBezTo>
                  <a:cubicBezTo>
                    <a:pt x="11" y="19"/>
                    <a:pt x="11" y="19"/>
                    <a:pt x="11" y="19"/>
                  </a:cubicBezTo>
                  <a:cubicBezTo>
                    <a:pt x="5" y="13"/>
                    <a:pt x="5" y="13"/>
                    <a:pt x="5" y="13"/>
                  </a:cubicBezTo>
                  <a:cubicBezTo>
                    <a:pt x="4" y="44"/>
                    <a:pt x="4" y="44"/>
                    <a:pt x="4" y="44"/>
                  </a:cubicBezTo>
                  <a:cubicBezTo>
                    <a:pt x="12" y="50"/>
                    <a:pt x="12" y="50"/>
                    <a:pt x="12" y="50"/>
                  </a:cubicBezTo>
                  <a:cubicBezTo>
                    <a:pt x="11" y="65"/>
                    <a:pt x="11" y="65"/>
                    <a:pt x="11" y="65"/>
                  </a:cubicBezTo>
                  <a:cubicBezTo>
                    <a:pt x="3" y="56"/>
                    <a:pt x="3" y="56"/>
                    <a:pt x="3" y="56"/>
                  </a:cubicBezTo>
                  <a:cubicBezTo>
                    <a:pt x="1" y="103"/>
                    <a:pt x="1" y="103"/>
                    <a:pt x="1" y="103"/>
                  </a:cubicBezTo>
                  <a:cubicBezTo>
                    <a:pt x="11" y="111"/>
                    <a:pt x="11" y="111"/>
                    <a:pt x="11" y="111"/>
                  </a:cubicBezTo>
                  <a:cubicBezTo>
                    <a:pt x="11" y="127"/>
                    <a:pt x="11" y="127"/>
                    <a:pt x="11" y="127"/>
                  </a:cubicBezTo>
                  <a:cubicBezTo>
                    <a:pt x="1" y="115"/>
                    <a:pt x="1" y="115"/>
                    <a:pt x="1" y="115"/>
                  </a:cubicBezTo>
                  <a:cubicBezTo>
                    <a:pt x="0" y="134"/>
                    <a:pt x="0" y="134"/>
                    <a:pt x="0" y="134"/>
                  </a:cubicBezTo>
                  <a:cubicBezTo>
                    <a:pt x="3" y="134"/>
                    <a:pt x="7" y="135"/>
                    <a:pt x="11" y="135"/>
                  </a:cubicBezTo>
                  <a:cubicBezTo>
                    <a:pt x="14" y="135"/>
                    <a:pt x="18" y="134"/>
                    <a:pt x="21" y="134"/>
                  </a:cubicBezTo>
                  <a:cubicBezTo>
                    <a:pt x="20" y="101"/>
                    <a:pt x="20" y="101"/>
                    <a:pt x="20" y="101"/>
                  </a:cubicBezTo>
                  <a:cubicBezTo>
                    <a:pt x="14" y="107"/>
                    <a:pt x="14" y="107"/>
                    <a:pt x="14" y="107"/>
                  </a:cubicBezTo>
                  <a:cubicBezTo>
                    <a:pt x="14" y="91"/>
                    <a:pt x="14" y="91"/>
                    <a:pt x="14" y="91"/>
                  </a:cubicBezTo>
                  <a:cubicBezTo>
                    <a:pt x="19" y="87"/>
                    <a:pt x="19" y="87"/>
                    <a:pt x="19" y="87"/>
                  </a:cubicBezTo>
                  <a:cubicBezTo>
                    <a:pt x="17" y="45"/>
                    <a:pt x="17" y="45"/>
                    <a:pt x="17" y="45"/>
                  </a:cubicBezTo>
                  <a:cubicBezTo>
                    <a:pt x="14" y="49"/>
                    <a:pt x="14" y="49"/>
                    <a:pt x="14" y="49"/>
                  </a:cubicBezTo>
                  <a:cubicBezTo>
                    <a:pt x="13" y="34"/>
                    <a:pt x="13" y="34"/>
                    <a:pt x="13" y="34"/>
                  </a:cubicBezTo>
                  <a:cubicBezTo>
                    <a:pt x="17" y="31"/>
                    <a:pt x="17" y="31"/>
                    <a:pt x="17" y="31"/>
                  </a:cubicBezTo>
                  <a:cubicBezTo>
                    <a:pt x="15" y="0"/>
                    <a:pt x="15" y="0"/>
                    <a:pt x="15"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1" name="Freeform 27"/>
            <p:cNvSpPr>
              <a:spLocks/>
            </p:cNvSpPr>
            <p:nvPr userDrawn="1"/>
          </p:nvSpPr>
          <p:spPr bwMode="gray">
            <a:xfrm>
              <a:off x="9839325" y="3484563"/>
              <a:ext cx="30162" cy="309562"/>
            </a:xfrm>
            <a:custGeom>
              <a:avLst/>
              <a:gdLst>
                <a:gd name="T0" fmla="*/ 5 w 9"/>
                <a:gd name="T1" fmla="*/ 0 h 98"/>
                <a:gd name="T2" fmla="*/ 0 w 9"/>
                <a:gd name="T3" fmla="*/ 96 h 98"/>
                <a:gd name="T4" fmla="*/ 3 w 9"/>
                <a:gd name="T5" fmla="*/ 98 h 98"/>
                <a:gd name="T6" fmla="*/ 9 w 9"/>
                <a:gd name="T7" fmla="*/ 95 h 98"/>
                <a:gd name="T8" fmla="*/ 9 w 9"/>
                <a:gd name="T9" fmla="*/ 85 h 98"/>
                <a:gd name="T10" fmla="*/ 8 w 9"/>
                <a:gd name="T11" fmla="*/ 85 h 98"/>
                <a:gd name="T12" fmla="*/ 3 w 9"/>
                <a:gd name="T13" fmla="*/ 74 h 98"/>
                <a:gd name="T14" fmla="*/ 8 w 9"/>
                <a:gd name="T15" fmla="*/ 71 h 98"/>
                <a:gd name="T16" fmla="*/ 5 w 9"/>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8">
                  <a:moveTo>
                    <a:pt x="5" y="0"/>
                  </a:moveTo>
                  <a:cubicBezTo>
                    <a:pt x="0" y="96"/>
                    <a:pt x="0" y="96"/>
                    <a:pt x="0" y="96"/>
                  </a:cubicBezTo>
                  <a:cubicBezTo>
                    <a:pt x="3" y="98"/>
                    <a:pt x="3" y="98"/>
                    <a:pt x="3" y="98"/>
                  </a:cubicBezTo>
                  <a:cubicBezTo>
                    <a:pt x="5" y="97"/>
                    <a:pt x="7" y="96"/>
                    <a:pt x="9" y="95"/>
                  </a:cubicBezTo>
                  <a:cubicBezTo>
                    <a:pt x="9" y="85"/>
                    <a:pt x="9" y="85"/>
                    <a:pt x="9" y="85"/>
                  </a:cubicBezTo>
                  <a:cubicBezTo>
                    <a:pt x="8" y="85"/>
                    <a:pt x="8" y="85"/>
                    <a:pt x="8" y="85"/>
                  </a:cubicBezTo>
                  <a:cubicBezTo>
                    <a:pt x="3" y="74"/>
                    <a:pt x="3" y="74"/>
                    <a:pt x="3" y="74"/>
                  </a:cubicBezTo>
                  <a:cubicBezTo>
                    <a:pt x="8" y="71"/>
                    <a:pt x="8" y="71"/>
                    <a:pt x="8" y="71"/>
                  </a:cubicBezTo>
                  <a:cubicBezTo>
                    <a:pt x="5" y="0"/>
                    <a:pt x="5" y="0"/>
                    <a:pt x="5"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2" name="Freeform 28"/>
            <p:cNvSpPr>
              <a:spLocks/>
            </p:cNvSpPr>
            <p:nvPr userDrawn="1"/>
          </p:nvSpPr>
          <p:spPr bwMode="gray">
            <a:xfrm>
              <a:off x="9675813" y="3992563"/>
              <a:ext cx="180975" cy="190500"/>
            </a:xfrm>
            <a:custGeom>
              <a:avLst/>
              <a:gdLst>
                <a:gd name="T0" fmla="*/ 0 w 114"/>
                <a:gd name="T1" fmla="*/ 0 h 120"/>
                <a:gd name="T2" fmla="*/ 93 w 114"/>
                <a:gd name="T3" fmla="*/ 97 h 120"/>
                <a:gd name="T4" fmla="*/ 114 w 114"/>
                <a:gd name="T5" fmla="*/ 120 h 120"/>
                <a:gd name="T6" fmla="*/ 114 w 114"/>
                <a:gd name="T7" fmla="*/ 89 h 120"/>
                <a:gd name="T8" fmla="*/ 93 w 114"/>
                <a:gd name="T9" fmla="*/ 73 h 120"/>
                <a:gd name="T10" fmla="*/ 0 w 114"/>
                <a:gd name="T11" fmla="*/ 0 h 120"/>
              </a:gdLst>
              <a:ahLst/>
              <a:cxnLst>
                <a:cxn ang="0">
                  <a:pos x="T0" y="T1"/>
                </a:cxn>
                <a:cxn ang="0">
                  <a:pos x="T2" y="T3"/>
                </a:cxn>
                <a:cxn ang="0">
                  <a:pos x="T4" y="T5"/>
                </a:cxn>
                <a:cxn ang="0">
                  <a:pos x="T6" y="T7"/>
                </a:cxn>
                <a:cxn ang="0">
                  <a:pos x="T8" y="T9"/>
                </a:cxn>
                <a:cxn ang="0">
                  <a:pos x="T10" y="T11"/>
                </a:cxn>
              </a:cxnLst>
              <a:rect l="0" t="0" r="r" b="b"/>
              <a:pathLst>
                <a:path w="114" h="120">
                  <a:moveTo>
                    <a:pt x="0" y="0"/>
                  </a:moveTo>
                  <a:lnTo>
                    <a:pt x="93" y="97"/>
                  </a:lnTo>
                  <a:lnTo>
                    <a:pt x="114" y="120"/>
                  </a:lnTo>
                  <a:lnTo>
                    <a:pt x="114" y="89"/>
                  </a:lnTo>
                  <a:lnTo>
                    <a:pt x="93" y="73"/>
                  </a:lnTo>
                  <a:lnTo>
                    <a:pt x="0"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3" name="Freeform 29"/>
            <p:cNvSpPr>
              <a:spLocks/>
            </p:cNvSpPr>
            <p:nvPr userDrawn="1"/>
          </p:nvSpPr>
          <p:spPr bwMode="gray">
            <a:xfrm>
              <a:off x="9675813" y="3992563"/>
              <a:ext cx="180975" cy="190500"/>
            </a:xfrm>
            <a:custGeom>
              <a:avLst/>
              <a:gdLst>
                <a:gd name="T0" fmla="*/ 0 w 114"/>
                <a:gd name="T1" fmla="*/ 0 h 120"/>
                <a:gd name="T2" fmla="*/ 93 w 114"/>
                <a:gd name="T3" fmla="*/ 97 h 120"/>
                <a:gd name="T4" fmla="*/ 114 w 114"/>
                <a:gd name="T5" fmla="*/ 120 h 120"/>
                <a:gd name="T6" fmla="*/ 114 w 114"/>
                <a:gd name="T7" fmla="*/ 89 h 120"/>
                <a:gd name="T8" fmla="*/ 93 w 114"/>
                <a:gd name="T9" fmla="*/ 73 h 120"/>
                <a:gd name="T10" fmla="*/ 0 w 114"/>
                <a:gd name="T11" fmla="*/ 0 h 120"/>
              </a:gdLst>
              <a:ahLst/>
              <a:cxnLst>
                <a:cxn ang="0">
                  <a:pos x="T0" y="T1"/>
                </a:cxn>
                <a:cxn ang="0">
                  <a:pos x="T2" y="T3"/>
                </a:cxn>
                <a:cxn ang="0">
                  <a:pos x="T4" y="T5"/>
                </a:cxn>
                <a:cxn ang="0">
                  <a:pos x="T6" y="T7"/>
                </a:cxn>
                <a:cxn ang="0">
                  <a:pos x="T8" y="T9"/>
                </a:cxn>
                <a:cxn ang="0">
                  <a:pos x="T10" y="T11"/>
                </a:cxn>
              </a:cxnLst>
              <a:rect l="0" t="0" r="r" b="b"/>
              <a:pathLst>
                <a:path w="114" h="120">
                  <a:moveTo>
                    <a:pt x="0" y="0"/>
                  </a:moveTo>
                  <a:lnTo>
                    <a:pt x="93" y="97"/>
                  </a:lnTo>
                  <a:lnTo>
                    <a:pt x="114" y="120"/>
                  </a:lnTo>
                  <a:lnTo>
                    <a:pt x="114" y="89"/>
                  </a:lnTo>
                  <a:lnTo>
                    <a:pt x="93" y="7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4" name="Freeform 30"/>
            <p:cNvSpPr>
              <a:spLocks/>
            </p:cNvSpPr>
            <p:nvPr userDrawn="1"/>
          </p:nvSpPr>
          <p:spPr bwMode="gray">
            <a:xfrm>
              <a:off x="9732963" y="3849688"/>
              <a:ext cx="127000" cy="139700"/>
            </a:xfrm>
            <a:custGeom>
              <a:avLst/>
              <a:gdLst>
                <a:gd name="T0" fmla="*/ 1 w 38"/>
                <a:gd name="T1" fmla="*/ 0 h 44"/>
                <a:gd name="T2" fmla="*/ 0 w 38"/>
                <a:gd name="T3" fmla="*/ 1 h 44"/>
                <a:gd name="T4" fmla="*/ 29 w 38"/>
                <a:gd name="T5" fmla="*/ 35 h 44"/>
                <a:gd name="T6" fmla="*/ 37 w 38"/>
                <a:gd name="T7" fmla="*/ 44 h 44"/>
                <a:gd name="T8" fmla="*/ 38 w 38"/>
                <a:gd name="T9" fmla="*/ 29 h 44"/>
                <a:gd name="T10" fmla="*/ 30 w 38"/>
                <a:gd name="T11" fmla="*/ 23 h 44"/>
                <a:gd name="T12" fmla="*/ 1 w 38"/>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38" h="44">
                  <a:moveTo>
                    <a:pt x="1" y="0"/>
                  </a:moveTo>
                  <a:cubicBezTo>
                    <a:pt x="1" y="0"/>
                    <a:pt x="0" y="1"/>
                    <a:pt x="0" y="1"/>
                  </a:cubicBezTo>
                  <a:cubicBezTo>
                    <a:pt x="29" y="35"/>
                    <a:pt x="29" y="35"/>
                    <a:pt x="29" y="35"/>
                  </a:cubicBezTo>
                  <a:cubicBezTo>
                    <a:pt x="37" y="44"/>
                    <a:pt x="37" y="44"/>
                    <a:pt x="37" y="44"/>
                  </a:cubicBezTo>
                  <a:cubicBezTo>
                    <a:pt x="38" y="29"/>
                    <a:pt x="38" y="29"/>
                    <a:pt x="38" y="29"/>
                  </a:cubicBezTo>
                  <a:cubicBezTo>
                    <a:pt x="30" y="23"/>
                    <a:pt x="30" y="23"/>
                    <a:pt x="30" y="23"/>
                  </a:cubicBezTo>
                  <a:cubicBezTo>
                    <a:pt x="1" y="0"/>
                    <a:pt x="1" y="0"/>
                    <a:pt x="1"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5" name="Freeform 31"/>
            <p:cNvSpPr>
              <a:spLocks/>
            </p:cNvSpPr>
            <p:nvPr userDrawn="1"/>
          </p:nvSpPr>
          <p:spPr bwMode="gray">
            <a:xfrm>
              <a:off x="9715500" y="3833813"/>
              <a:ext cx="20637" cy="19050"/>
            </a:xfrm>
            <a:custGeom>
              <a:avLst/>
              <a:gdLst>
                <a:gd name="T0" fmla="*/ 0 w 6"/>
                <a:gd name="T1" fmla="*/ 0 h 6"/>
                <a:gd name="T2" fmla="*/ 5 w 6"/>
                <a:gd name="T3" fmla="*/ 6 h 6"/>
                <a:gd name="T4" fmla="*/ 6 w 6"/>
                <a:gd name="T5" fmla="*/ 5 h 6"/>
                <a:gd name="T6" fmla="*/ 0 w 6"/>
                <a:gd name="T7" fmla="*/ 0 h 6"/>
              </a:gdLst>
              <a:ahLst/>
              <a:cxnLst>
                <a:cxn ang="0">
                  <a:pos x="T0" y="T1"/>
                </a:cxn>
                <a:cxn ang="0">
                  <a:pos x="T2" y="T3"/>
                </a:cxn>
                <a:cxn ang="0">
                  <a:pos x="T4" y="T5"/>
                </a:cxn>
                <a:cxn ang="0">
                  <a:pos x="T6" y="T7"/>
                </a:cxn>
              </a:cxnLst>
              <a:rect l="0" t="0" r="r" b="b"/>
              <a:pathLst>
                <a:path w="6" h="6">
                  <a:moveTo>
                    <a:pt x="0" y="0"/>
                  </a:moveTo>
                  <a:cubicBezTo>
                    <a:pt x="5" y="6"/>
                    <a:pt x="5" y="6"/>
                    <a:pt x="5" y="6"/>
                  </a:cubicBezTo>
                  <a:cubicBezTo>
                    <a:pt x="5" y="6"/>
                    <a:pt x="6" y="5"/>
                    <a:pt x="6" y="5"/>
                  </a:cubicBezTo>
                  <a:cubicBezTo>
                    <a:pt x="0" y="0"/>
                    <a:pt x="0" y="0"/>
                    <a:pt x="0"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6" name="Freeform 32"/>
            <p:cNvSpPr>
              <a:spLocks/>
            </p:cNvSpPr>
            <p:nvPr userDrawn="1"/>
          </p:nvSpPr>
          <p:spPr bwMode="gray">
            <a:xfrm>
              <a:off x="9823450" y="3794125"/>
              <a:ext cx="42862" cy="49212"/>
            </a:xfrm>
            <a:custGeom>
              <a:avLst/>
              <a:gdLst>
                <a:gd name="T0" fmla="*/ 8 w 13"/>
                <a:gd name="T1" fmla="*/ 0 h 16"/>
                <a:gd name="T2" fmla="*/ 0 w 13"/>
                <a:gd name="T3" fmla="*/ 5 h 16"/>
                <a:gd name="T4" fmla="*/ 4 w 13"/>
                <a:gd name="T5" fmla="*/ 10 h 16"/>
                <a:gd name="T6" fmla="*/ 10 w 13"/>
                <a:gd name="T7" fmla="*/ 16 h 16"/>
                <a:gd name="T8" fmla="*/ 13 w 13"/>
                <a:gd name="T9" fmla="*/ 4 h 16"/>
                <a:gd name="T10" fmla="*/ 8 w 13"/>
                <a:gd name="T11" fmla="*/ 0 h 16"/>
              </a:gdLst>
              <a:ahLst/>
              <a:cxnLst>
                <a:cxn ang="0">
                  <a:pos x="T0" y="T1"/>
                </a:cxn>
                <a:cxn ang="0">
                  <a:pos x="T2" y="T3"/>
                </a:cxn>
                <a:cxn ang="0">
                  <a:pos x="T4" y="T5"/>
                </a:cxn>
                <a:cxn ang="0">
                  <a:pos x="T6" y="T7"/>
                </a:cxn>
                <a:cxn ang="0">
                  <a:pos x="T8" y="T9"/>
                </a:cxn>
                <a:cxn ang="0">
                  <a:pos x="T10" y="T11"/>
                </a:cxn>
              </a:cxnLst>
              <a:rect l="0" t="0" r="r" b="b"/>
              <a:pathLst>
                <a:path w="13" h="16">
                  <a:moveTo>
                    <a:pt x="8" y="0"/>
                  </a:moveTo>
                  <a:cubicBezTo>
                    <a:pt x="6" y="2"/>
                    <a:pt x="3" y="3"/>
                    <a:pt x="0" y="5"/>
                  </a:cubicBezTo>
                  <a:cubicBezTo>
                    <a:pt x="4" y="10"/>
                    <a:pt x="4" y="10"/>
                    <a:pt x="4" y="10"/>
                  </a:cubicBezTo>
                  <a:cubicBezTo>
                    <a:pt x="10" y="16"/>
                    <a:pt x="10" y="16"/>
                    <a:pt x="10" y="16"/>
                  </a:cubicBezTo>
                  <a:cubicBezTo>
                    <a:pt x="13" y="4"/>
                    <a:pt x="13" y="4"/>
                    <a:pt x="13" y="4"/>
                  </a:cubicBezTo>
                  <a:cubicBezTo>
                    <a:pt x="8" y="0"/>
                    <a:pt x="8" y="0"/>
                    <a:pt x="8"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7" name="Freeform 33"/>
            <p:cNvSpPr>
              <a:spLocks/>
            </p:cNvSpPr>
            <p:nvPr userDrawn="1"/>
          </p:nvSpPr>
          <p:spPr bwMode="gray">
            <a:xfrm>
              <a:off x="9759950" y="3733800"/>
              <a:ext cx="90487" cy="74612"/>
            </a:xfrm>
            <a:custGeom>
              <a:avLst/>
              <a:gdLst>
                <a:gd name="T0" fmla="*/ 0 w 27"/>
                <a:gd name="T1" fmla="*/ 0 h 24"/>
                <a:gd name="T2" fmla="*/ 19 w 27"/>
                <a:gd name="T3" fmla="*/ 24 h 24"/>
                <a:gd name="T4" fmla="*/ 27 w 27"/>
                <a:gd name="T5" fmla="*/ 19 h 24"/>
                <a:gd name="T6" fmla="*/ 24 w 27"/>
                <a:gd name="T7" fmla="*/ 17 h 24"/>
                <a:gd name="T8" fmla="*/ 0 w 27"/>
                <a:gd name="T9" fmla="*/ 0 h 24"/>
              </a:gdLst>
              <a:ahLst/>
              <a:cxnLst>
                <a:cxn ang="0">
                  <a:pos x="T0" y="T1"/>
                </a:cxn>
                <a:cxn ang="0">
                  <a:pos x="T2" y="T3"/>
                </a:cxn>
                <a:cxn ang="0">
                  <a:pos x="T4" y="T5"/>
                </a:cxn>
                <a:cxn ang="0">
                  <a:pos x="T6" y="T7"/>
                </a:cxn>
                <a:cxn ang="0">
                  <a:pos x="T8" y="T9"/>
                </a:cxn>
              </a:cxnLst>
              <a:rect l="0" t="0" r="r" b="b"/>
              <a:pathLst>
                <a:path w="27" h="24">
                  <a:moveTo>
                    <a:pt x="0" y="0"/>
                  </a:moveTo>
                  <a:cubicBezTo>
                    <a:pt x="19" y="24"/>
                    <a:pt x="19" y="24"/>
                    <a:pt x="19" y="24"/>
                  </a:cubicBezTo>
                  <a:cubicBezTo>
                    <a:pt x="22" y="22"/>
                    <a:pt x="25" y="21"/>
                    <a:pt x="27" y="19"/>
                  </a:cubicBezTo>
                  <a:cubicBezTo>
                    <a:pt x="24" y="17"/>
                    <a:pt x="24" y="17"/>
                    <a:pt x="24" y="17"/>
                  </a:cubicBezTo>
                  <a:cubicBezTo>
                    <a:pt x="0" y="0"/>
                    <a:pt x="0" y="0"/>
                    <a:pt x="0"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8" name="Freeform 34"/>
            <p:cNvSpPr>
              <a:spLocks/>
            </p:cNvSpPr>
            <p:nvPr userDrawn="1"/>
          </p:nvSpPr>
          <p:spPr bwMode="gray">
            <a:xfrm>
              <a:off x="9866313" y="3932238"/>
              <a:ext cx="180975" cy="188912"/>
            </a:xfrm>
            <a:custGeom>
              <a:avLst/>
              <a:gdLst>
                <a:gd name="T0" fmla="*/ 114 w 114"/>
                <a:gd name="T1" fmla="*/ 0 h 119"/>
                <a:gd name="T2" fmla="*/ 11 w 114"/>
                <a:gd name="T3" fmla="*/ 79 h 119"/>
                <a:gd name="T4" fmla="*/ 0 w 114"/>
                <a:gd name="T5" fmla="*/ 87 h 119"/>
                <a:gd name="T6" fmla="*/ 0 w 114"/>
                <a:gd name="T7" fmla="*/ 119 h 119"/>
                <a:gd name="T8" fmla="*/ 13 w 114"/>
                <a:gd name="T9" fmla="*/ 107 h 119"/>
                <a:gd name="T10" fmla="*/ 114 w 114"/>
                <a:gd name="T11" fmla="*/ 0 h 119"/>
              </a:gdLst>
              <a:ahLst/>
              <a:cxnLst>
                <a:cxn ang="0">
                  <a:pos x="T0" y="T1"/>
                </a:cxn>
                <a:cxn ang="0">
                  <a:pos x="T2" y="T3"/>
                </a:cxn>
                <a:cxn ang="0">
                  <a:pos x="T4" y="T5"/>
                </a:cxn>
                <a:cxn ang="0">
                  <a:pos x="T6" y="T7"/>
                </a:cxn>
                <a:cxn ang="0">
                  <a:pos x="T8" y="T9"/>
                </a:cxn>
                <a:cxn ang="0">
                  <a:pos x="T10" y="T11"/>
                </a:cxn>
              </a:cxnLst>
              <a:rect l="0" t="0" r="r" b="b"/>
              <a:pathLst>
                <a:path w="114" h="119">
                  <a:moveTo>
                    <a:pt x="114" y="0"/>
                  </a:moveTo>
                  <a:lnTo>
                    <a:pt x="11" y="79"/>
                  </a:lnTo>
                  <a:lnTo>
                    <a:pt x="0" y="87"/>
                  </a:lnTo>
                  <a:lnTo>
                    <a:pt x="0" y="119"/>
                  </a:lnTo>
                  <a:lnTo>
                    <a:pt x="13" y="107"/>
                  </a:lnTo>
                  <a:lnTo>
                    <a:pt x="114"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9" name="Freeform 35"/>
            <p:cNvSpPr>
              <a:spLocks/>
            </p:cNvSpPr>
            <p:nvPr userDrawn="1"/>
          </p:nvSpPr>
          <p:spPr bwMode="gray">
            <a:xfrm>
              <a:off x="9866313" y="3932238"/>
              <a:ext cx="180975" cy="188912"/>
            </a:xfrm>
            <a:custGeom>
              <a:avLst/>
              <a:gdLst>
                <a:gd name="T0" fmla="*/ 114 w 114"/>
                <a:gd name="T1" fmla="*/ 0 h 119"/>
                <a:gd name="T2" fmla="*/ 11 w 114"/>
                <a:gd name="T3" fmla="*/ 79 h 119"/>
                <a:gd name="T4" fmla="*/ 0 w 114"/>
                <a:gd name="T5" fmla="*/ 87 h 119"/>
                <a:gd name="T6" fmla="*/ 0 w 114"/>
                <a:gd name="T7" fmla="*/ 119 h 119"/>
                <a:gd name="T8" fmla="*/ 13 w 114"/>
                <a:gd name="T9" fmla="*/ 107 h 119"/>
                <a:gd name="T10" fmla="*/ 114 w 114"/>
                <a:gd name="T11" fmla="*/ 0 h 119"/>
              </a:gdLst>
              <a:ahLst/>
              <a:cxnLst>
                <a:cxn ang="0">
                  <a:pos x="T0" y="T1"/>
                </a:cxn>
                <a:cxn ang="0">
                  <a:pos x="T2" y="T3"/>
                </a:cxn>
                <a:cxn ang="0">
                  <a:pos x="T4" y="T5"/>
                </a:cxn>
                <a:cxn ang="0">
                  <a:pos x="T6" y="T7"/>
                </a:cxn>
                <a:cxn ang="0">
                  <a:pos x="T8" y="T9"/>
                </a:cxn>
                <a:cxn ang="0">
                  <a:pos x="T10" y="T11"/>
                </a:cxn>
              </a:cxnLst>
              <a:rect l="0" t="0" r="r" b="b"/>
              <a:pathLst>
                <a:path w="114" h="119">
                  <a:moveTo>
                    <a:pt x="114" y="0"/>
                  </a:moveTo>
                  <a:lnTo>
                    <a:pt x="11" y="79"/>
                  </a:lnTo>
                  <a:lnTo>
                    <a:pt x="0" y="87"/>
                  </a:lnTo>
                  <a:lnTo>
                    <a:pt x="0" y="119"/>
                  </a:lnTo>
                  <a:lnTo>
                    <a:pt x="13" y="107"/>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0" name="Freeform 36"/>
            <p:cNvSpPr>
              <a:spLocks/>
            </p:cNvSpPr>
            <p:nvPr userDrawn="1"/>
          </p:nvSpPr>
          <p:spPr bwMode="gray">
            <a:xfrm>
              <a:off x="9863138" y="3784600"/>
              <a:ext cx="144462" cy="153987"/>
            </a:xfrm>
            <a:custGeom>
              <a:avLst/>
              <a:gdLst>
                <a:gd name="T0" fmla="*/ 91 w 91"/>
                <a:gd name="T1" fmla="*/ 0 h 97"/>
                <a:gd name="T2" fmla="*/ 8 w 91"/>
                <a:gd name="T3" fmla="*/ 61 h 97"/>
                <a:gd name="T4" fmla="*/ 0 w 91"/>
                <a:gd name="T5" fmla="*/ 67 h 97"/>
                <a:gd name="T6" fmla="*/ 2 w 91"/>
                <a:gd name="T7" fmla="*/ 97 h 97"/>
                <a:gd name="T8" fmla="*/ 8 w 91"/>
                <a:gd name="T9" fmla="*/ 89 h 97"/>
                <a:gd name="T10" fmla="*/ 91 w 91"/>
                <a:gd name="T11" fmla="*/ 0 h 97"/>
              </a:gdLst>
              <a:ahLst/>
              <a:cxnLst>
                <a:cxn ang="0">
                  <a:pos x="T0" y="T1"/>
                </a:cxn>
                <a:cxn ang="0">
                  <a:pos x="T2" y="T3"/>
                </a:cxn>
                <a:cxn ang="0">
                  <a:pos x="T4" y="T5"/>
                </a:cxn>
                <a:cxn ang="0">
                  <a:pos x="T6" y="T7"/>
                </a:cxn>
                <a:cxn ang="0">
                  <a:pos x="T8" y="T9"/>
                </a:cxn>
                <a:cxn ang="0">
                  <a:pos x="T10" y="T11"/>
                </a:cxn>
              </a:cxnLst>
              <a:rect l="0" t="0" r="r" b="b"/>
              <a:pathLst>
                <a:path w="91" h="97">
                  <a:moveTo>
                    <a:pt x="91" y="0"/>
                  </a:moveTo>
                  <a:lnTo>
                    <a:pt x="8" y="61"/>
                  </a:lnTo>
                  <a:lnTo>
                    <a:pt x="0" y="67"/>
                  </a:lnTo>
                  <a:lnTo>
                    <a:pt x="2" y="97"/>
                  </a:lnTo>
                  <a:lnTo>
                    <a:pt x="8" y="89"/>
                  </a:lnTo>
                  <a:lnTo>
                    <a:pt x="91"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1" name="Freeform 37"/>
            <p:cNvSpPr>
              <a:spLocks/>
            </p:cNvSpPr>
            <p:nvPr userDrawn="1"/>
          </p:nvSpPr>
          <p:spPr bwMode="gray">
            <a:xfrm>
              <a:off x="9863138" y="3784600"/>
              <a:ext cx="144462" cy="153987"/>
            </a:xfrm>
            <a:custGeom>
              <a:avLst/>
              <a:gdLst>
                <a:gd name="T0" fmla="*/ 91 w 91"/>
                <a:gd name="T1" fmla="*/ 0 h 97"/>
                <a:gd name="T2" fmla="*/ 8 w 91"/>
                <a:gd name="T3" fmla="*/ 61 h 97"/>
                <a:gd name="T4" fmla="*/ 0 w 91"/>
                <a:gd name="T5" fmla="*/ 67 h 97"/>
                <a:gd name="T6" fmla="*/ 2 w 91"/>
                <a:gd name="T7" fmla="*/ 97 h 97"/>
                <a:gd name="T8" fmla="*/ 8 w 91"/>
                <a:gd name="T9" fmla="*/ 89 h 97"/>
                <a:gd name="T10" fmla="*/ 91 w 91"/>
                <a:gd name="T11" fmla="*/ 0 h 97"/>
              </a:gdLst>
              <a:ahLst/>
              <a:cxnLst>
                <a:cxn ang="0">
                  <a:pos x="T0" y="T1"/>
                </a:cxn>
                <a:cxn ang="0">
                  <a:pos x="T2" y="T3"/>
                </a:cxn>
                <a:cxn ang="0">
                  <a:pos x="T4" y="T5"/>
                </a:cxn>
                <a:cxn ang="0">
                  <a:pos x="T6" y="T7"/>
                </a:cxn>
                <a:cxn ang="0">
                  <a:pos x="T8" y="T9"/>
                </a:cxn>
                <a:cxn ang="0">
                  <a:pos x="T10" y="T11"/>
                </a:cxn>
              </a:cxnLst>
              <a:rect l="0" t="0" r="r" b="b"/>
              <a:pathLst>
                <a:path w="91" h="97">
                  <a:moveTo>
                    <a:pt x="91" y="0"/>
                  </a:moveTo>
                  <a:lnTo>
                    <a:pt x="8" y="61"/>
                  </a:lnTo>
                  <a:lnTo>
                    <a:pt x="0" y="67"/>
                  </a:lnTo>
                  <a:lnTo>
                    <a:pt x="2" y="97"/>
                  </a:lnTo>
                  <a:lnTo>
                    <a:pt x="8" y="89"/>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2" name="Freeform 38"/>
            <p:cNvSpPr>
              <a:spLocks/>
            </p:cNvSpPr>
            <p:nvPr userDrawn="1"/>
          </p:nvSpPr>
          <p:spPr bwMode="gray">
            <a:xfrm>
              <a:off x="9850438" y="3676650"/>
              <a:ext cx="76200" cy="76200"/>
            </a:xfrm>
            <a:custGeom>
              <a:avLst/>
              <a:gdLst>
                <a:gd name="T0" fmla="*/ 48 w 48"/>
                <a:gd name="T1" fmla="*/ 0 h 48"/>
                <a:gd name="T2" fmla="*/ 10 w 48"/>
                <a:gd name="T3" fmla="*/ 20 h 48"/>
                <a:gd name="T4" fmla="*/ 0 w 48"/>
                <a:gd name="T5" fmla="*/ 26 h 48"/>
                <a:gd name="T6" fmla="*/ 10 w 48"/>
                <a:gd name="T7" fmla="*/ 48 h 48"/>
                <a:gd name="T8" fmla="*/ 12 w 48"/>
                <a:gd name="T9" fmla="*/ 48 h 48"/>
                <a:gd name="T10" fmla="*/ 48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48" y="0"/>
                  </a:moveTo>
                  <a:lnTo>
                    <a:pt x="10" y="20"/>
                  </a:lnTo>
                  <a:lnTo>
                    <a:pt x="0" y="26"/>
                  </a:lnTo>
                  <a:lnTo>
                    <a:pt x="10" y="48"/>
                  </a:lnTo>
                  <a:lnTo>
                    <a:pt x="12" y="48"/>
                  </a:lnTo>
                  <a:lnTo>
                    <a:pt x="48"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3" name="Freeform 39"/>
            <p:cNvSpPr>
              <a:spLocks/>
            </p:cNvSpPr>
            <p:nvPr userDrawn="1"/>
          </p:nvSpPr>
          <p:spPr bwMode="gray">
            <a:xfrm>
              <a:off x="9850438" y="3676650"/>
              <a:ext cx="76200" cy="76200"/>
            </a:xfrm>
            <a:custGeom>
              <a:avLst/>
              <a:gdLst>
                <a:gd name="T0" fmla="*/ 48 w 48"/>
                <a:gd name="T1" fmla="*/ 0 h 48"/>
                <a:gd name="T2" fmla="*/ 10 w 48"/>
                <a:gd name="T3" fmla="*/ 20 h 48"/>
                <a:gd name="T4" fmla="*/ 0 w 48"/>
                <a:gd name="T5" fmla="*/ 26 h 48"/>
                <a:gd name="T6" fmla="*/ 10 w 48"/>
                <a:gd name="T7" fmla="*/ 48 h 48"/>
                <a:gd name="T8" fmla="*/ 12 w 48"/>
                <a:gd name="T9" fmla="*/ 48 h 48"/>
                <a:gd name="T10" fmla="*/ 48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48" y="0"/>
                  </a:moveTo>
                  <a:lnTo>
                    <a:pt x="10" y="20"/>
                  </a:lnTo>
                  <a:lnTo>
                    <a:pt x="0" y="26"/>
                  </a:lnTo>
                  <a:lnTo>
                    <a:pt x="10" y="48"/>
                  </a:lnTo>
                  <a:lnTo>
                    <a:pt x="12" y="48"/>
                  </a:lnTo>
                  <a:lnTo>
                    <a:pt x="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4" name="Freeform 40"/>
            <p:cNvSpPr>
              <a:spLocks/>
            </p:cNvSpPr>
            <p:nvPr userDrawn="1"/>
          </p:nvSpPr>
          <p:spPr bwMode="gray">
            <a:xfrm>
              <a:off x="11160125" y="4137025"/>
              <a:ext cx="155575" cy="320675"/>
            </a:xfrm>
            <a:custGeom>
              <a:avLst/>
              <a:gdLst>
                <a:gd name="T0" fmla="*/ 43 w 46"/>
                <a:gd name="T1" fmla="*/ 0 h 102"/>
                <a:gd name="T2" fmla="*/ 5 w 46"/>
                <a:gd name="T3" fmla="*/ 0 h 102"/>
                <a:gd name="T4" fmla="*/ 1 w 46"/>
                <a:gd name="T5" fmla="*/ 76 h 102"/>
                <a:gd name="T6" fmla="*/ 0 w 46"/>
                <a:gd name="T7" fmla="*/ 102 h 102"/>
                <a:gd name="T8" fmla="*/ 46 w 46"/>
                <a:gd name="T9" fmla="*/ 73 h 102"/>
                <a:gd name="T10" fmla="*/ 43 w 46"/>
                <a:gd name="T11" fmla="*/ 0 h 102"/>
              </a:gdLst>
              <a:ahLst/>
              <a:cxnLst>
                <a:cxn ang="0">
                  <a:pos x="T0" y="T1"/>
                </a:cxn>
                <a:cxn ang="0">
                  <a:pos x="T2" y="T3"/>
                </a:cxn>
                <a:cxn ang="0">
                  <a:pos x="T4" y="T5"/>
                </a:cxn>
                <a:cxn ang="0">
                  <a:pos x="T6" y="T7"/>
                </a:cxn>
                <a:cxn ang="0">
                  <a:pos x="T8" y="T9"/>
                </a:cxn>
                <a:cxn ang="0">
                  <a:pos x="T10" y="T11"/>
                </a:cxn>
              </a:cxnLst>
              <a:rect l="0" t="0" r="r" b="b"/>
              <a:pathLst>
                <a:path w="46" h="102">
                  <a:moveTo>
                    <a:pt x="43" y="0"/>
                  </a:moveTo>
                  <a:cubicBezTo>
                    <a:pt x="5" y="0"/>
                    <a:pt x="5" y="0"/>
                    <a:pt x="5" y="0"/>
                  </a:cubicBezTo>
                  <a:cubicBezTo>
                    <a:pt x="1" y="76"/>
                    <a:pt x="1" y="76"/>
                    <a:pt x="1" y="76"/>
                  </a:cubicBezTo>
                  <a:cubicBezTo>
                    <a:pt x="0" y="102"/>
                    <a:pt x="0" y="102"/>
                    <a:pt x="0" y="102"/>
                  </a:cubicBezTo>
                  <a:cubicBezTo>
                    <a:pt x="15" y="92"/>
                    <a:pt x="30" y="82"/>
                    <a:pt x="46" y="73"/>
                  </a:cubicBezTo>
                  <a:cubicBezTo>
                    <a:pt x="43" y="0"/>
                    <a:pt x="43" y="0"/>
                    <a:pt x="43" y="0"/>
                  </a:cubicBezTo>
                </a:path>
              </a:pathLst>
            </a:custGeom>
            <a:solidFill>
              <a:srgbClr val="7790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5" name="Freeform 41"/>
            <p:cNvSpPr>
              <a:spLocks/>
            </p:cNvSpPr>
            <p:nvPr userDrawn="1"/>
          </p:nvSpPr>
          <p:spPr bwMode="gray">
            <a:xfrm>
              <a:off x="11177588" y="4095750"/>
              <a:ext cx="127000" cy="41275"/>
            </a:xfrm>
            <a:custGeom>
              <a:avLst/>
              <a:gdLst>
                <a:gd name="T0" fmla="*/ 37 w 38"/>
                <a:gd name="T1" fmla="*/ 0 h 13"/>
                <a:gd name="T2" fmla="*/ 18 w 38"/>
                <a:gd name="T3" fmla="*/ 1 h 13"/>
                <a:gd name="T4" fmla="*/ 0 w 38"/>
                <a:gd name="T5" fmla="*/ 0 h 13"/>
                <a:gd name="T6" fmla="*/ 0 w 38"/>
                <a:gd name="T7" fmla="*/ 13 h 13"/>
                <a:gd name="T8" fmla="*/ 0 w 38"/>
                <a:gd name="T9" fmla="*/ 13 h 13"/>
                <a:gd name="T10" fmla="*/ 38 w 38"/>
                <a:gd name="T11" fmla="*/ 13 h 13"/>
                <a:gd name="T12" fmla="*/ 38 w 38"/>
                <a:gd name="T13" fmla="*/ 13 h 13"/>
                <a:gd name="T14" fmla="*/ 37 w 3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3">
                  <a:moveTo>
                    <a:pt x="37" y="0"/>
                  </a:moveTo>
                  <a:cubicBezTo>
                    <a:pt x="31" y="1"/>
                    <a:pt x="25" y="1"/>
                    <a:pt x="18" y="1"/>
                  </a:cubicBezTo>
                  <a:cubicBezTo>
                    <a:pt x="12" y="1"/>
                    <a:pt x="6" y="1"/>
                    <a:pt x="0" y="0"/>
                  </a:cubicBezTo>
                  <a:cubicBezTo>
                    <a:pt x="0" y="13"/>
                    <a:pt x="0" y="13"/>
                    <a:pt x="0" y="13"/>
                  </a:cubicBezTo>
                  <a:cubicBezTo>
                    <a:pt x="0" y="13"/>
                    <a:pt x="0" y="13"/>
                    <a:pt x="0" y="13"/>
                  </a:cubicBezTo>
                  <a:cubicBezTo>
                    <a:pt x="38" y="13"/>
                    <a:pt x="38" y="13"/>
                    <a:pt x="38" y="13"/>
                  </a:cubicBezTo>
                  <a:cubicBezTo>
                    <a:pt x="38" y="13"/>
                    <a:pt x="38" y="13"/>
                    <a:pt x="38" y="13"/>
                  </a:cubicBezTo>
                  <a:cubicBezTo>
                    <a:pt x="37" y="0"/>
                    <a:pt x="37" y="0"/>
                    <a:pt x="37" y="0"/>
                  </a:cubicBezTo>
                </a:path>
              </a:pathLst>
            </a:custGeom>
            <a:solidFill>
              <a:srgbClr val="7790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6" name="Freeform 42"/>
            <p:cNvSpPr>
              <a:spLocks noEditPoints="1"/>
            </p:cNvSpPr>
            <p:nvPr userDrawn="1"/>
          </p:nvSpPr>
          <p:spPr bwMode="gray">
            <a:xfrm>
              <a:off x="11093450" y="3648075"/>
              <a:ext cx="650875" cy="447675"/>
            </a:xfrm>
            <a:custGeom>
              <a:avLst/>
              <a:gdLst>
                <a:gd name="T0" fmla="*/ 19 w 194"/>
                <a:gd name="T1" fmla="*/ 114 h 142"/>
                <a:gd name="T2" fmla="*/ 0 w 194"/>
                <a:gd name="T3" fmla="*/ 139 h 142"/>
                <a:gd name="T4" fmla="*/ 25 w 194"/>
                <a:gd name="T5" fmla="*/ 142 h 142"/>
                <a:gd name="T6" fmla="*/ 26 w 194"/>
                <a:gd name="T7" fmla="*/ 123 h 142"/>
                <a:gd name="T8" fmla="*/ 19 w 194"/>
                <a:gd name="T9" fmla="*/ 114 h 142"/>
                <a:gd name="T10" fmla="*/ 108 w 194"/>
                <a:gd name="T11" fmla="*/ 32 h 142"/>
                <a:gd name="T12" fmla="*/ 60 w 194"/>
                <a:gd name="T13" fmla="*/ 90 h 142"/>
                <a:gd name="T14" fmla="*/ 60 w 194"/>
                <a:gd name="T15" fmla="*/ 98 h 142"/>
                <a:gd name="T16" fmla="*/ 62 w 194"/>
                <a:gd name="T17" fmla="*/ 142 h 142"/>
                <a:gd name="T18" fmla="*/ 110 w 194"/>
                <a:gd name="T19" fmla="*/ 132 h 142"/>
                <a:gd name="T20" fmla="*/ 142 w 194"/>
                <a:gd name="T21" fmla="*/ 80 h 142"/>
                <a:gd name="T22" fmla="*/ 160 w 194"/>
                <a:gd name="T23" fmla="*/ 108 h 142"/>
                <a:gd name="T24" fmla="*/ 194 w 194"/>
                <a:gd name="T25" fmla="*/ 81 h 142"/>
                <a:gd name="T26" fmla="*/ 108 w 194"/>
                <a:gd name="T27" fmla="*/ 32 h 142"/>
                <a:gd name="T28" fmla="*/ 74 w 194"/>
                <a:gd name="T29" fmla="*/ 0 h 142"/>
                <a:gd name="T30" fmla="*/ 66 w 194"/>
                <a:gd name="T31" fmla="*/ 10 h 142"/>
                <a:gd name="T32" fmla="*/ 57 w 194"/>
                <a:gd name="T33" fmla="*/ 39 h 142"/>
                <a:gd name="T34" fmla="*/ 58 w 194"/>
                <a:gd name="T35" fmla="*/ 63 h 142"/>
                <a:gd name="T36" fmla="*/ 102 w 194"/>
                <a:gd name="T37" fmla="*/ 27 h 142"/>
                <a:gd name="T38" fmla="*/ 74 w 194"/>
                <a:gd name="T3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2">
                  <a:moveTo>
                    <a:pt x="19" y="114"/>
                  </a:moveTo>
                  <a:cubicBezTo>
                    <a:pt x="13" y="122"/>
                    <a:pt x="6" y="131"/>
                    <a:pt x="0" y="139"/>
                  </a:cubicBezTo>
                  <a:cubicBezTo>
                    <a:pt x="8" y="140"/>
                    <a:pt x="17" y="142"/>
                    <a:pt x="25" y="142"/>
                  </a:cubicBezTo>
                  <a:cubicBezTo>
                    <a:pt x="26" y="123"/>
                    <a:pt x="26" y="123"/>
                    <a:pt x="26" y="123"/>
                  </a:cubicBezTo>
                  <a:cubicBezTo>
                    <a:pt x="19" y="114"/>
                    <a:pt x="19" y="114"/>
                    <a:pt x="19" y="114"/>
                  </a:cubicBezTo>
                  <a:moveTo>
                    <a:pt x="108" y="32"/>
                  </a:moveTo>
                  <a:cubicBezTo>
                    <a:pt x="60" y="90"/>
                    <a:pt x="60" y="90"/>
                    <a:pt x="60" y="90"/>
                  </a:cubicBezTo>
                  <a:cubicBezTo>
                    <a:pt x="60" y="98"/>
                    <a:pt x="60" y="98"/>
                    <a:pt x="60" y="98"/>
                  </a:cubicBezTo>
                  <a:cubicBezTo>
                    <a:pt x="62" y="142"/>
                    <a:pt x="62" y="142"/>
                    <a:pt x="62" y="142"/>
                  </a:cubicBezTo>
                  <a:cubicBezTo>
                    <a:pt x="79" y="141"/>
                    <a:pt x="95" y="137"/>
                    <a:pt x="110" y="132"/>
                  </a:cubicBezTo>
                  <a:cubicBezTo>
                    <a:pt x="126" y="103"/>
                    <a:pt x="142" y="80"/>
                    <a:pt x="142" y="80"/>
                  </a:cubicBezTo>
                  <a:cubicBezTo>
                    <a:pt x="142" y="80"/>
                    <a:pt x="149" y="91"/>
                    <a:pt x="160" y="108"/>
                  </a:cubicBezTo>
                  <a:cubicBezTo>
                    <a:pt x="172" y="100"/>
                    <a:pt x="183" y="91"/>
                    <a:pt x="194" y="81"/>
                  </a:cubicBezTo>
                  <a:cubicBezTo>
                    <a:pt x="163" y="69"/>
                    <a:pt x="134" y="52"/>
                    <a:pt x="108" y="32"/>
                  </a:cubicBezTo>
                  <a:moveTo>
                    <a:pt x="74" y="0"/>
                  </a:moveTo>
                  <a:cubicBezTo>
                    <a:pt x="66" y="10"/>
                    <a:pt x="66" y="10"/>
                    <a:pt x="66" y="10"/>
                  </a:cubicBezTo>
                  <a:cubicBezTo>
                    <a:pt x="63" y="20"/>
                    <a:pt x="60" y="29"/>
                    <a:pt x="57" y="39"/>
                  </a:cubicBezTo>
                  <a:cubicBezTo>
                    <a:pt x="58" y="63"/>
                    <a:pt x="58" y="63"/>
                    <a:pt x="58" y="63"/>
                  </a:cubicBezTo>
                  <a:cubicBezTo>
                    <a:pt x="102" y="27"/>
                    <a:pt x="102" y="27"/>
                    <a:pt x="102" y="27"/>
                  </a:cubicBezTo>
                  <a:cubicBezTo>
                    <a:pt x="92" y="19"/>
                    <a:pt x="83" y="10"/>
                    <a:pt x="74"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7" name="Freeform 43"/>
            <p:cNvSpPr>
              <a:spLocks/>
            </p:cNvSpPr>
            <p:nvPr userDrawn="1"/>
          </p:nvSpPr>
          <p:spPr bwMode="gray">
            <a:xfrm>
              <a:off x="11110913" y="2757488"/>
              <a:ext cx="841375" cy="1146175"/>
            </a:xfrm>
            <a:custGeom>
              <a:avLst/>
              <a:gdLst>
                <a:gd name="T0" fmla="*/ 38 w 251"/>
                <a:gd name="T1" fmla="*/ 0 h 364"/>
                <a:gd name="T2" fmla="*/ 0 w 251"/>
                <a:gd name="T3" fmla="*/ 3 h 364"/>
                <a:gd name="T4" fmla="*/ 38 w 251"/>
                <a:gd name="T5" fmla="*/ 64 h 364"/>
                <a:gd name="T6" fmla="*/ 39 w 251"/>
                <a:gd name="T7" fmla="*/ 51 h 364"/>
                <a:gd name="T8" fmla="*/ 40 w 251"/>
                <a:gd name="T9" fmla="*/ 67 h 364"/>
                <a:gd name="T10" fmla="*/ 61 w 251"/>
                <a:gd name="T11" fmla="*/ 125 h 364"/>
                <a:gd name="T12" fmla="*/ 74 w 251"/>
                <a:gd name="T13" fmla="*/ 115 h 364"/>
                <a:gd name="T14" fmla="*/ 63 w 251"/>
                <a:gd name="T15" fmla="*/ 132 h 364"/>
                <a:gd name="T16" fmla="*/ 72 w 251"/>
                <a:gd name="T17" fmla="*/ 209 h 364"/>
                <a:gd name="T18" fmla="*/ 67 w 251"/>
                <a:gd name="T19" fmla="*/ 266 h 364"/>
                <a:gd name="T20" fmla="*/ 112 w 251"/>
                <a:gd name="T21" fmla="*/ 229 h 364"/>
                <a:gd name="T22" fmla="*/ 69 w 251"/>
                <a:gd name="T23" fmla="*/ 283 h 364"/>
                <a:gd name="T24" fmla="*/ 97 w 251"/>
                <a:gd name="T25" fmla="*/ 310 h 364"/>
                <a:gd name="T26" fmla="*/ 128 w 251"/>
                <a:gd name="T27" fmla="*/ 284 h 364"/>
                <a:gd name="T28" fmla="*/ 103 w 251"/>
                <a:gd name="T29" fmla="*/ 315 h 364"/>
                <a:gd name="T30" fmla="*/ 189 w 251"/>
                <a:gd name="T31" fmla="*/ 364 h 364"/>
                <a:gd name="T32" fmla="*/ 251 w 251"/>
                <a:gd name="T33" fmla="*/ 213 h 364"/>
                <a:gd name="T34" fmla="*/ 38 w 251"/>
                <a:gd name="T35"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364">
                  <a:moveTo>
                    <a:pt x="38" y="0"/>
                  </a:moveTo>
                  <a:cubicBezTo>
                    <a:pt x="25" y="0"/>
                    <a:pt x="12" y="1"/>
                    <a:pt x="0" y="3"/>
                  </a:cubicBezTo>
                  <a:cubicBezTo>
                    <a:pt x="15" y="22"/>
                    <a:pt x="28" y="42"/>
                    <a:pt x="38" y="64"/>
                  </a:cubicBezTo>
                  <a:cubicBezTo>
                    <a:pt x="39" y="51"/>
                    <a:pt x="39" y="51"/>
                    <a:pt x="39" y="51"/>
                  </a:cubicBezTo>
                  <a:cubicBezTo>
                    <a:pt x="40" y="67"/>
                    <a:pt x="40" y="67"/>
                    <a:pt x="40" y="67"/>
                  </a:cubicBezTo>
                  <a:cubicBezTo>
                    <a:pt x="48" y="86"/>
                    <a:pt x="56" y="105"/>
                    <a:pt x="61" y="125"/>
                  </a:cubicBezTo>
                  <a:cubicBezTo>
                    <a:pt x="74" y="115"/>
                    <a:pt x="74" y="115"/>
                    <a:pt x="74" y="115"/>
                  </a:cubicBezTo>
                  <a:cubicBezTo>
                    <a:pt x="63" y="132"/>
                    <a:pt x="63" y="132"/>
                    <a:pt x="63" y="132"/>
                  </a:cubicBezTo>
                  <a:cubicBezTo>
                    <a:pt x="68" y="157"/>
                    <a:pt x="72" y="183"/>
                    <a:pt x="72" y="209"/>
                  </a:cubicBezTo>
                  <a:cubicBezTo>
                    <a:pt x="72" y="229"/>
                    <a:pt x="70" y="248"/>
                    <a:pt x="67" y="266"/>
                  </a:cubicBezTo>
                  <a:cubicBezTo>
                    <a:pt x="112" y="229"/>
                    <a:pt x="112" y="229"/>
                    <a:pt x="112" y="229"/>
                  </a:cubicBezTo>
                  <a:cubicBezTo>
                    <a:pt x="69" y="283"/>
                    <a:pt x="69" y="283"/>
                    <a:pt x="69" y="283"/>
                  </a:cubicBezTo>
                  <a:cubicBezTo>
                    <a:pt x="78" y="293"/>
                    <a:pt x="87" y="302"/>
                    <a:pt x="97" y="310"/>
                  </a:cubicBezTo>
                  <a:cubicBezTo>
                    <a:pt x="128" y="284"/>
                    <a:pt x="128" y="284"/>
                    <a:pt x="128" y="284"/>
                  </a:cubicBezTo>
                  <a:cubicBezTo>
                    <a:pt x="103" y="315"/>
                    <a:pt x="103" y="315"/>
                    <a:pt x="103" y="315"/>
                  </a:cubicBezTo>
                  <a:cubicBezTo>
                    <a:pt x="129" y="335"/>
                    <a:pt x="158" y="352"/>
                    <a:pt x="189" y="364"/>
                  </a:cubicBezTo>
                  <a:cubicBezTo>
                    <a:pt x="227" y="325"/>
                    <a:pt x="251" y="272"/>
                    <a:pt x="251" y="213"/>
                  </a:cubicBezTo>
                  <a:cubicBezTo>
                    <a:pt x="251" y="95"/>
                    <a:pt x="156" y="0"/>
                    <a:pt x="38"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8" name="Freeform 44"/>
            <p:cNvSpPr>
              <a:spLocks noEditPoints="1"/>
            </p:cNvSpPr>
            <p:nvPr userDrawn="1"/>
          </p:nvSpPr>
          <p:spPr bwMode="gray">
            <a:xfrm>
              <a:off x="10523538" y="2767013"/>
              <a:ext cx="828675" cy="1319212"/>
            </a:xfrm>
            <a:custGeom>
              <a:avLst/>
              <a:gdLst>
                <a:gd name="T0" fmla="*/ 236 w 247"/>
                <a:gd name="T1" fmla="*/ 290 h 419"/>
                <a:gd name="T2" fmla="*/ 226 w 247"/>
                <a:gd name="T3" fmla="*/ 302 h 419"/>
                <a:gd name="T4" fmla="*/ 227 w 247"/>
                <a:gd name="T5" fmla="*/ 319 h 419"/>
                <a:gd name="T6" fmla="*/ 236 w 247"/>
                <a:gd name="T7" fmla="*/ 290 h 419"/>
                <a:gd name="T8" fmla="*/ 238 w 247"/>
                <a:gd name="T9" fmla="*/ 129 h 419"/>
                <a:gd name="T10" fmla="*/ 219 w 247"/>
                <a:gd name="T11" fmla="*/ 156 h 419"/>
                <a:gd name="T12" fmla="*/ 225 w 247"/>
                <a:gd name="T13" fmla="*/ 277 h 419"/>
                <a:gd name="T14" fmla="*/ 242 w 247"/>
                <a:gd name="T15" fmla="*/ 263 h 419"/>
                <a:gd name="T16" fmla="*/ 247 w 247"/>
                <a:gd name="T17" fmla="*/ 206 h 419"/>
                <a:gd name="T18" fmla="*/ 238 w 247"/>
                <a:gd name="T19" fmla="*/ 129 h 419"/>
                <a:gd name="T20" fmla="*/ 215 w 247"/>
                <a:gd name="T21" fmla="*/ 64 h 419"/>
                <a:gd name="T22" fmla="*/ 218 w 247"/>
                <a:gd name="T23" fmla="*/ 136 h 419"/>
                <a:gd name="T24" fmla="*/ 236 w 247"/>
                <a:gd name="T25" fmla="*/ 122 h 419"/>
                <a:gd name="T26" fmla="*/ 215 w 247"/>
                <a:gd name="T27" fmla="*/ 64 h 419"/>
                <a:gd name="T28" fmla="*/ 175 w 247"/>
                <a:gd name="T29" fmla="*/ 0 h 419"/>
                <a:gd name="T30" fmla="*/ 0 w 247"/>
                <a:gd name="T31" fmla="*/ 210 h 419"/>
                <a:gd name="T32" fmla="*/ 170 w 247"/>
                <a:gd name="T33" fmla="*/ 419 h 419"/>
                <a:gd name="T34" fmla="*/ 189 w 247"/>
                <a:gd name="T35" fmla="*/ 394 h 419"/>
                <a:gd name="T36" fmla="*/ 123 w 247"/>
                <a:gd name="T37" fmla="*/ 315 h 419"/>
                <a:gd name="T38" fmla="*/ 198 w 247"/>
                <a:gd name="T39" fmla="*/ 377 h 419"/>
                <a:gd name="T40" fmla="*/ 202 w 247"/>
                <a:gd name="T41" fmla="*/ 285 h 419"/>
                <a:gd name="T42" fmla="*/ 139 w 247"/>
                <a:gd name="T43" fmla="*/ 207 h 419"/>
                <a:gd name="T44" fmla="*/ 203 w 247"/>
                <a:gd name="T45" fmla="*/ 259 h 419"/>
                <a:gd name="T46" fmla="*/ 206 w 247"/>
                <a:gd name="T47" fmla="*/ 204 h 419"/>
                <a:gd name="T48" fmla="*/ 157 w 247"/>
                <a:gd name="T49" fmla="*/ 140 h 419"/>
                <a:gd name="T50" fmla="*/ 207 w 247"/>
                <a:gd name="T51" fmla="*/ 179 h 419"/>
                <a:gd name="T52" fmla="*/ 213 w 247"/>
                <a:gd name="T53" fmla="*/ 61 h 419"/>
                <a:gd name="T54" fmla="*/ 175 w 247"/>
                <a:gd name="T5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 h="419">
                  <a:moveTo>
                    <a:pt x="236" y="290"/>
                  </a:moveTo>
                  <a:cubicBezTo>
                    <a:pt x="226" y="302"/>
                    <a:pt x="226" y="302"/>
                    <a:pt x="226" y="302"/>
                  </a:cubicBezTo>
                  <a:cubicBezTo>
                    <a:pt x="227" y="319"/>
                    <a:pt x="227" y="319"/>
                    <a:pt x="227" y="319"/>
                  </a:cubicBezTo>
                  <a:cubicBezTo>
                    <a:pt x="230" y="309"/>
                    <a:pt x="233" y="300"/>
                    <a:pt x="236" y="290"/>
                  </a:cubicBezTo>
                  <a:moveTo>
                    <a:pt x="238" y="129"/>
                  </a:moveTo>
                  <a:cubicBezTo>
                    <a:pt x="219" y="156"/>
                    <a:pt x="219" y="156"/>
                    <a:pt x="219" y="156"/>
                  </a:cubicBezTo>
                  <a:cubicBezTo>
                    <a:pt x="225" y="277"/>
                    <a:pt x="225" y="277"/>
                    <a:pt x="225" y="277"/>
                  </a:cubicBezTo>
                  <a:cubicBezTo>
                    <a:pt x="242" y="263"/>
                    <a:pt x="242" y="263"/>
                    <a:pt x="242" y="263"/>
                  </a:cubicBezTo>
                  <a:cubicBezTo>
                    <a:pt x="245" y="245"/>
                    <a:pt x="247" y="226"/>
                    <a:pt x="247" y="206"/>
                  </a:cubicBezTo>
                  <a:cubicBezTo>
                    <a:pt x="247" y="180"/>
                    <a:pt x="243" y="154"/>
                    <a:pt x="238" y="129"/>
                  </a:cubicBezTo>
                  <a:moveTo>
                    <a:pt x="215" y="64"/>
                  </a:moveTo>
                  <a:cubicBezTo>
                    <a:pt x="218" y="136"/>
                    <a:pt x="218" y="136"/>
                    <a:pt x="218" y="136"/>
                  </a:cubicBezTo>
                  <a:cubicBezTo>
                    <a:pt x="236" y="122"/>
                    <a:pt x="236" y="122"/>
                    <a:pt x="236" y="122"/>
                  </a:cubicBezTo>
                  <a:cubicBezTo>
                    <a:pt x="231" y="102"/>
                    <a:pt x="223" y="83"/>
                    <a:pt x="215" y="64"/>
                  </a:cubicBezTo>
                  <a:moveTo>
                    <a:pt x="175" y="0"/>
                  </a:moveTo>
                  <a:cubicBezTo>
                    <a:pt x="76" y="18"/>
                    <a:pt x="0" y="105"/>
                    <a:pt x="0" y="210"/>
                  </a:cubicBezTo>
                  <a:cubicBezTo>
                    <a:pt x="0" y="313"/>
                    <a:pt x="73" y="398"/>
                    <a:pt x="170" y="419"/>
                  </a:cubicBezTo>
                  <a:cubicBezTo>
                    <a:pt x="176" y="411"/>
                    <a:pt x="183" y="402"/>
                    <a:pt x="189" y="394"/>
                  </a:cubicBezTo>
                  <a:cubicBezTo>
                    <a:pt x="123" y="315"/>
                    <a:pt x="123" y="315"/>
                    <a:pt x="123" y="315"/>
                  </a:cubicBezTo>
                  <a:cubicBezTo>
                    <a:pt x="198" y="377"/>
                    <a:pt x="198" y="377"/>
                    <a:pt x="198" y="377"/>
                  </a:cubicBezTo>
                  <a:cubicBezTo>
                    <a:pt x="202" y="285"/>
                    <a:pt x="202" y="285"/>
                    <a:pt x="202" y="285"/>
                  </a:cubicBezTo>
                  <a:cubicBezTo>
                    <a:pt x="139" y="207"/>
                    <a:pt x="139" y="207"/>
                    <a:pt x="139" y="207"/>
                  </a:cubicBezTo>
                  <a:cubicBezTo>
                    <a:pt x="203" y="259"/>
                    <a:pt x="203" y="259"/>
                    <a:pt x="203" y="259"/>
                  </a:cubicBezTo>
                  <a:cubicBezTo>
                    <a:pt x="206" y="204"/>
                    <a:pt x="206" y="204"/>
                    <a:pt x="206" y="204"/>
                  </a:cubicBezTo>
                  <a:cubicBezTo>
                    <a:pt x="157" y="140"/>
                    <a:pt x="157" y="140"/>
                    <a:pt x="157" y="140"/>
                  </a:cubicBezTo>
                  <a:cubicBezTo>
                    <a:pt x="207" y="179"/>
                    <a:pt x="207" y="179"/>
                    <a:pt x="207" y="179"/>
                  </a:cubicBezTo>
                  <a:cubicBezTo>
                    <a:pt x="213" y="61"/>
                    <a:pt x="213" y="61"/>
                    <a:pt x="213" y="61"/>
                  </a:cubicBezTo>
                  <a:cubicBezTo>
                    <a:pt x="203" y="39"/>
                    <a:pt x="190" y="19"/>
                    <a:pt x="175"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9" name="Freeform 45"/>
            <p:cNvSpPr>
              <a:spLocks/>
            </p:cNvSpPr>
            <p:nvPr userDrawn="1"/>
          </p:nvSpPr>
          <p:spPr bwMode="gray">
            <a:xfrm>
              <a:off x="11237913" y="2917825"/>
              <a:ext cx="6350" cy="50800"/>
            </a:xfrm>
            <a:custGeom>
              <a:avLst/>
              <a:gdLst>
                <a:gd name="T0" fmla="*/ 1 w 2"/>
                <a:gd name="T1" fmla="*/ 0 h 16"/>
                <a:gd name="T2" fmla="*/ 0 w 2"/>
                <a:gd name="T3" fmla="*/ 13 h 16"/>
                <a:gd name="T4" fmla="*/ 2 w 2"/>
                <a:gd name="T5" fmla="*/ 16 h 16"/>
                <a:gd name="T6" fmla="*/ 1 w 2"/>
                <a:gd name="T7" fmla="*/ 0 h 16"/>
              </a:gdLst>
              <a:ahLst/>
              <a:cxnLst>
                <a:cxn ang="0">
                  <a:pos x="T0" y="T1"/>
                </a:cxn>
                <a:cxn ang="0">
                  <a:pos x="T2" y="T3"/>
                </a:cxn>
                <a:cxn ang="0">
                  <a:pos x="T4" y="T5"/>
                </a:cxn>
                <a:cxn ang="0">
                  <a:pos x="T6" y="T7"/>
                </a:cxn>
              </a:cxnLst>
              <a:rect l="0" t="0" r="r" b="b"/>
              <a:pathLst>
                <a:path w="2" h="16">
                  <a:moveTo>
                    <a:pt x="1" y="0"/>
                  </a:moveTo>
                  <a:cubicBezTo>
                    <a:pt x="0" y="13"/>
                    <a:pt x="0" y="13"/>
                    <a:pt x="0" y="13"/>
                  </a:cubicBezTo>
                  <a:cubicBezTo>
                    <a:pt x="1" y="14"/>
                    <a:pt x="1" y="15"/>
                    <a:pt x="2" y="16"/>
                  </a:cubicBezTo>
                  <a:cubicBezTo>
                    <a:pt x="1" y="0"/>
                    <a:pt x="1" y="0"/>
                    <a:pt x="1"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0" name="Freeform 46"/>
            <p:cNvSpPr>
              <a:spLocks noEditPoints="1"/>
            </p:cNvSpPr>
            <p:nvPr userDrawn="1"/>
          </p:nvSpPr>
          <p:spPr bwMode="gray">
            <a:xfrm>
              <a:off x="11187113" y="2959100"/>
              <a:ext cx="90487" cy="995362"/>
            </a:xfrm>
            <a:custGeom>
              <a:avLst/>
              <a:gdLst>
                <a:gd name="T0" fmla="*/ 4 w 27"/>
                <a:gd name="T1" fmla="*/ 224 h 316"/>
                <a:gd name="T2" fmla="*/ 0 w 27"/>
                <a:gd name="T3" fmla="*/ 316 h 316"/>
                <a:gd name="T4" fmla="*/ 0 w 27"/>
                <a:gd name="T5" fmla="*/ 316 h 316"/>
                <a:gd name="T6" fmla="*/ 5 w 27"/>
                <a:gd name="T7" fmla="*/ 225 h 316"/>
                <a:gd name="T8" fmla="*/ 4 w 27"/>
                <a:gd name="T9" fmla="*/ 224 h 316"/>
                <a:gd name="T10" fmla="*/ 8 w 27"/>
                <a:gd name="T11" fmla="*/ 143 h 316"/>
                <a:gd name="T12" fmla="*/ 5 w 27"/>
                <a:gd name="T13" fmla="*/ 198 h 316"/>
                <a:gd name="T14" fmla="*/ 6 w 27"/>
                <a:gd name="T15" fmla="*/ 198 h 316"/>
                <a:gd name="T16" fmla="*/ 9 w 27"/>
                <a:gd name="T17" fmla="*/ 144 h 316"/>
                <a:gd name="T18" fmla="*/ 8 w 27"/>
                <a:gd name="T19" fmla="*/ 143 h 316"/>
                <a:gd name="T20" fmla="*/ 21 w 27"/>
                <a:gd name="T21" fmla="*/ 95 h 316"/>
                <a:gd name="T22" fmla="*/ 20 w 27"/>
                <a:gd name="T23" fmla="*/ 97 h 316"/>
                <a:gd name="T24" fmla="*/ 27 w 27"/>
                <a:gd name="T25" fmla="*/ 216 h 316"/>
                <a:gd name="T26" fmla="*/ 27 w 27"/>
                <a:gd name="T27" fmla="*/ 216 h 316"/>
                <a:gd name="T28" fmla="*/ 21 w 27"/>
                <a:gd name="T29" fmla="*/ 95 h 316"/>
                <a:gd name="T30" fmla="*/ 15 w 27"/>
                <a:gd name="T31" fmla="*/ 0 h 316"/>
                <a:gd name="T32" fmla="*/ 9 w 27"/>
                <a:gd name="T33" fmla="*/ 118 h 316"/>
                <a:gd name="T34" fmla="*/ 10 w 27"/>
                <a:gd name="T35" fmla="*/ 118 h 316"/>
                <a:gd name="T36" fmla="*/ 16 w 27"/>
                <a:gd name="T37" fmla="*/ 14 h 316"/>
                <a:gd name="T38" fmla="*/ 19 w 27"/>
                <a:gd name="T39" fmla="*/ 76 h 316"/>
                <a:gd name="T40" fmla="*/ 20 w 27"/>
                <a:gd name="T41" fmla="*/ 75 h 316"/>
                <a:gd name="T42" fmla="*/ 17 w 27"/>
                <a:gd name="T43" fmla="*/ 3 h 316"/>
                <a:gd name="T44" fmla="*/ 15 w 27"/>
                <a:gd name="T45"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316">
                  <a:moveTo>
                    <a:pt x="4" y="224"/>
                  </a:moveTo>
                  <a:cubicBezTo>
                    <a:pt x="0" y="316"/>
                    <a:pt x="0" y="316"/>
                    <a:pt x="0" y="316"/>
                  </a:cubicBezTo>
                  <a:cubicBezTo>
                    <a:pt x="0" y="316"/>
                    <a:pt x="0" y="316"/>
                    <a:pt x="0" y="316"/>
                  </a:cubicBezTo>
                  <a:cubicBezTo>
                    <a:pt x="5" y="225"/>
                    <a:pt x="5" y="225"/>
                    <a:pt x="5" y="225"/>
                  </a:cubicBezTo>
                  <a:cubicBezTo>
                    <a:pt x="4" y="224"/>
                    <a:pt x="4" y="224"/>
                    <a:pt x="4" y="224"/>
                  </a:cubicBezTo>
                  <a:moveTo>
                    <a:pt x="8" y="143"/>
                  </a:moveTo>
                  <a:cubicBezTo>
                    <a:pt x="5" y="198"/>
                    <a:pt x="5" y="198"/>
                    <a:pt x="5" y="198"/>
                  </a:cubicBezTo>
                  <a:cubicBezTo>
                    <a:pt x="6" y="198"/>
                    <a:pt x="6" y="198"/>
                    <a:pt x="6" y="198"/>
                  </a:cubicBezTo>
                  <a:cubicBezTo>
                    <a:pt x="9" y="144"/>
                    <a:pt x="9" y="144"/>
                    <a:pt x="9" y="144"/>
                  </a:cubicBezTo>
                  <a:cubicBezTo>
                    <a:pt x="8" y="143"/>
                    <a:pt x="8" y="143"/>
                    <a:pt x="8" y="143"/>
                  </a:cubicBezTo>
                  <a:moveTo>
                    <a:pt x="21" y="95"/>
                  </a:moveTo>
                  <a:cubicBezTo>
                    <a:pt x="20" y="97"/>
                    <a:pt x="20" y="97"/>
                    <a:pt x="20" y="97"/>
                  </a:cubicBezTo>
                  <a:cubicBezTo>
                    <a:pt x="27" y="216"/>
                    <a:pt x="27" y="216"/>
                    <a:pt x="27" y="216"/>
                  </a:cubicBezTo>
                  <a:cubicBezTo>
                    <a:pt x="27" y="216"/>
                    <a:pt x="27" y="216"/>
                    <a:pt x="27" y="216"/>
                  </a:cubicBezTo>
                  <a:cubicBezTo>
                    <a:pt x="21" y="95"/>
                    <a:pt x="21" y="95"/>
                    <a:pt x="21" y="95"/>
                  </a:cubicBezTo>
                  <a:moveTo>
                    <a:pt x="15" y="0"/>
                  </a:moveTo>
                  <a:cubicBezTo>
                    <a:pt x="9" y="118"/>
                    <a:pt x="9" y="118"/>
                    <a:pt x="9" y="118"/>
                  </a:cubicBezTo>
                  <a:cubicBezTo>
                    <a:pt x="10" y="118"/>
                    <a:pt x="10" y="118"/>
                    <a:pt x="10" y="118"/>
                  </a:cubicBezTo>
                  <a:cubicBezTo>
                    <a:pt x="16" y="14"/>
                    <a:pt x="16" y="14"/>
                    <a:pt x="16" y="14"/>
                  </a:cubicBezTo>
                  <a:cubicBezTo>
                    <a:pt x="19" y="76"/>
                    <a:pt x="19" y="76"/>
                    <a:pt x="19" y="76"/>
                  </a:cubicBezTo>
                  <a:cubicBezTo>
                    <a:pt x="20" y="75"/>
                    <a:pt x="20" y="75"/>
                    <a:pt x="20" y="75"/>
                  </a:cubicBezTo>
                  <a:cubicBezTo>
                    <a:pt x="17" y="3"/>
                    <a:pt x="17" y="3"/>
                    <a:pt x="17" y="3"/>
                  </a:cubicBezTo>
                  <a:cubicBezTo>
                    <a:pt x="16" y="2"/>
                    <a:pt x="16" y="1"/>
                    <a:pt x="15"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1" name="Freeform 47"/>
            <p:cNvSpPr>
              <a:spLocks/>
            </p:cNvSpPr>
            <p:nvPr userDrawn="1"/>
          </p:nvSpPr>
          <p:spPr bwMode="gray">
            <a:xfrm>
              <a:off x="11285538" y="3771900"/>
              <a:ext cx="3175" cy="74612"/>
            </a:xfrm>
            <a:custGeom>
              <a:avLst/>
              <a:gdLst>
                <a:gd name="T0" fmla="*/ 0 w 1"/>
                <a:gd name="T1" fmla="*/ 0 h 24"/>
                <a:gd name="T2" fmla="*/ 0 w 1"/>
                <a:gd name="T3" fmla="*/ 0 h 24"/>
                <a:gd name="T4" fmla="*/ 1 w 1"/>
                <a:gd name="T5" fmla="*/ 24 h 24"/>
                <a:gd name="T6" fmla="*/ 1 w 1"/>
                <a:gd name="T7" fmla="*/ 24 h 24"/>
                <a:gd name="T8" fmla="*/ 0 w 1"/>
                <a:gd name="T9" fmla="*/ 0 h 24"/>
              </a:gdLst>
              <a:ahLst/>
              <a:cxnLst>
                <a:cxn ang="0">
                  <a:pos x="T0" y="T1"/>
                </a:cxn>
                <a:cxn ang="0">
                  <a:pos x="T2" y="T3"/>
                </a:cxn>
                <a:cxn ang="0">
                  <a:pos x="T4" y="T5"/>
                </a:cxn>
                <a:cxn ang="0">
                  <a:pos x="T6" y="T7"/>
                </a:cxn>
                <a:cxn ang="0">
                  <a:pos x="T8" y="T9"/>
                </a:cxn>
              </a:cxnLst>
              <a:rect l="0" t="0" r="r" b="b"/>
              <a:pathLst>
                <a:path w="1" h="24">
                  <a:moveTo>
                    <a:pt x="0" y="0"/>
                  </a:moveTo>
                  <a:cubicBezTo>
                    <a:pt x="0" y="0"/>
                    <a:pt x="0" y="0"/>
                    <a:pt x="0" y="0"/>
                  </a:cubicBezTo>
                  <a:cubicBezTo>
                    <a:pt x="1" y="24"/>
                    <a:pt x="1" y="24"/>
                    <a:pt x="1" y="24"/>
                  </a:cubicBezTo>
                  <a:cubicBezTo>
                    <a:pt x="1" y="24"/>
                    <a:pt x="1" y="24"/>
                    <a:pt x="1" y="24"/>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2" name="Freeform 48"/>
            <p:cNvSpPr>
              <a:spLocks/>
            </p:cNvSpPr>
            <p:nvPr userDrawn="1"/>
          </p:nvSpPr>
          <p:spPr bwMode="gray">
            <a:xfrm>
              <a:off x="11280775" y="3717925"/>
              <a:ext cx="4762" cy="53975"/>
            </a:xfrm>
            <a:custGeom>
              <a:avLst/>
              <a:gdLst>
                <a:gd name="T0" fmla="*/ 0 w 1"/>
                <a:gd name="T1" fmla="*/ 0 h 17"/>
                <a:gd name="T2" fmla="*/ 0 w 1"/>
                <a:gd name="T3" fmla="*/ 0 h 17"/>
                <a:gd name="T4" fmla="*/ 1 w 1"/>
                <a:gd name="T5" fmla="*/ 17 h 17"/>
                <a:gd name="T6" fmla="*/ 1 w 1"/>
                <a:gd name="T7" fmla="*/ 17 h 17"/>
                <a:gd name="T8" fmla="*/ 0 w 1"/>
                <a:gd name="T9" fmla="*/ 0 h 17"/>
              </a:gdLst>
              <a:ahLst/>
              <a:cxnLst>
                <a:cxn ang="0">
                  <a:pos x="T0" y="T1"/>
                </a:cxn>
                <a:cxn ang="0">
                  <a:pos x="T2" y="T3"/>
                </a:cxn>
                <a:cxn ang="0">
                  <a:pos x="T4" y="T5"/>
                </a:cxn>
                <a:cxn ang="0">
                  <a:pos x="T6" y="T7"/>
                </a:cxn>
                <a:cxn ang="0">
                  <a:pos x="T8" y="T9"/>
                </a:cxn>
              </a:cxnLst>
              <a:rect l="0" t="0" r="r" b="b"/>
              <a:pathLst>
                <a:path w="1" h="17">
                  <a:moveTo>
                    <a:pt x="0" y="0"/>
                  </a:moveTo>
                  <a:cubicBezTo>
                    <a:pt x="0" y="0"/>
                    <a:pt x="0" y="0"/>
                    <a:pt x="0" y="0"/>
                  </a:cubicBezTo>
                  <a:cubicBezTo>
                    <a:pt x="1" y="17"/>
                    <a:pt x="1" y="17"/>
                    <a:pt x="1" y="17"/>
                  </a:cubicBezTo>
                  <a:cubicBezTo>
                    <a:pt x="1" y="17"/>
                    <a:pt x="1" y="17"/>
                    <a:pt x="1" y="17"/>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3" name="Freeform 49"/>
            <p:cNvSpPr>
              <a:spLocks/>
            </p:cNvSpPr>
            <p:nvPr userDrawn="1"/>
          </p:nvSpPr>
          <p:spPr bwMode="gray">
            <a:xfrm>
              <a:off x="11295063" y="3932238"/>
              <a:ext cx="0" cy="25400"/>
            </a:xfrm>
            <a:custGeom>
              <a:avLst/>
              <a:gdLst>
                <a:gd name="T0" fmla="*/ 0 h 16"/>
                <a:gd name="T1" fmla="*/ 0 h 16"/>
                <a:gd name="T2" fmla="*/ 16 h 16"/>
                <a:gd name="T3" fmla="*/ 0 h 16"/>
              </a:gdLst>
              <a:ahLst/>
              <a:cxnLst>
                <a:cxn ang="0">
                  <a:pos x="0" y="T0"/>
                </a:cxn>
                <a:cxn ang="0">
                  <a:pos x="0" y="T1"/>
                </a:cxn>
                <a:cxn ang="0">
                  <a:pos x="0" y="T2"/>
                </a:cxn>
                <a:cxn ang="0">
                  <a:pos x="0" y="T3"/>
                </a:cxn>
              </a:cxnLst>
              <a:rect l="0" t="0" r="r" b="b"/>
              <a:pathLst>
                <a:path h="16">
                  <a:moveTo>
                    <a:pt x="0" y="0"/>
                  </a:moveTo>
                  <a:lnTo>
                    <a:pt x="0" y="0"/>
                  </a:lnTo>
                  <a:lnTo>
                    <a:pt x="0" y="16"/>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4" name="Freeform 50"/>
            <p:cNvSpPr>
              <a:spLocks/>
            </p:cNvSpPr>
            <p:nvPr userDrawn="1"/>
          </p:nvSpPr>
          <p:spPr bwMode="gray">
            <a:xfrm>
              <a:off x="11295063" y="3932238"/>
              <a:ext cx="0" cy="25400"/>
            </a:xfrm>
            <a:custGeom>
              <a:avLst/>
              <a:gdLst>
                <a:gd name="T0" fmla="*/ 0 h 16"/>
                <a:gd name="T1" fmla="*/ 0 h 16"/>
                <a:gd name="T2" fmla="*/ 16 h 16"/>
                <a:gd name="T3" fmla="*/ 0 h 16"/>
              </a:gdLst>
              <a:ahLst/>
              <a:cxnLst>
                <a:cxn ang="0">
                  <a:pos x="0" y="T0"/>
                </a:cxn>
                <a:cxn ang="0">
                  <a:pos x="0" y="T1"/>
                </a:cxn>
                <a:cxn ang="0">
                  <a:pos x="0" y="T2"/>
                </a:cxn>
                <a:cxn ang="0">
                  <a:pos x="0" y="T3"/>
                </a:cxn>
              </a:cxnLst>
              <a:rect l="0" t="0" r="r" b="b"/>
              <a:pathLst>
                <a:path h="16">
                  <a:moveTo>
                    <a:pt x="0" y="0"/>
                  </a:moveTo>
                  <a:lnTo>
                    <a:pt x="0" y="0"/>
                  </a:lnTo>
                  <a:lnTo>
                    <a:pt x="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5" name="Freeform 51"/>
            <p:cNvSpPr>
              <a:spLocks/>
            </p:cNvSpPr>
            <p:nvPr userDrawn="1"/>
          </p:nvSpPr>
          <p:spPr bwMode="gray">
            <a:xfrm>
              <a:off x="11177588" y="3771900"/>
              <a:ext cx="123825" cy="327025"/>
            </a:xfrm>
            <a:custGeom>
              <a:avLst/>
              <a:gdLst>
                <a:gd name="T0" fmla="*/ 32 w 37"/>
                <a:gd name="T1" fmla="*/ 0 h 104"/>
                <a:gd name="T2" fmla="*/ 4 w 37"/>
                <a:gd name="T3" fmla="*/ 59 h 104"/>
                <a:gd name="T4" fmla="*/ 19 w 37"/>
                <a:gd name="T5" fmla="*/ 71 h 104"/>
                <a:gd name="T6" fmla="*/ 4 w 37"/>
                <a:gd name="T7" fmla="*/ 87 h 104"/>
                <a:gd name="T8" fmla="*/ 1 w 37"/>
                <a:gd name="T9" fmla="*/ 84 h 104"/>
                <a:gd name="T10" fmla="*/ 0 w 37"/>
                <a:gd name="T11" fmla="*/ 103 h 104"/>
                <a:gd name="T12" fmla="*/ 18 w 37"/>
                <a:gd name="T13" fmla="*/ 104 h 104"/>
                <a:gd name="T14" fmla="*/ 37 w 37"/>
                <a:gd name="T15" fmla="*/ 103 h 104"/>
                <a:gd name="T16" fmla="*/ 35 w 37"/>
                <a:gd name="T17" fmla="*/ 59 h 104"/>
                <a:gd name="T18" fmla="*/ 35 w 37"/>
                <a:gd name="T19" fmla="*/ 51 h 104"/>
                <a:gd name="T20" fmla="*/ 33 w 37"/>
                <a:gd name="T21" fmla="*/ 53 h 104"/>
                <a:gd name="T22" fmla="*/ 17 w 37"/>
                <a:gd name="T23" fmla="*/ 37 h 104"/>
                <a:gd name="T24" fmla="*/ 33 w 37"/>
                <a:gd name="T25" fmla="*/ 24 h 104"/>
                <a:gd name="T26" fmla="*/ 32 w 37"/>
                <a:gd name="T2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104">
                  <a:moveTo>
                    <a:pt x="32" y="0"/>
                  </a:moveTo>
                  <a:cubicBezTo>
                    <a:pt x="24" y="21"/>
                    <a:pt x="15" y="40"/>
                    <a:pt x="4" y="59"/>
                  </a:cubicBezTo>
                  <a:cubicBezTo>
                    <a:pt x="19" y="71"/>
                    <a:pt x="19" y="71"/>
                    <a:pt x="19" y="71"/>
                  </a:cubicBezTo>
                  <a:cubicBezTo>
                    <a:pt x="4" y="87"/>
                    <a:pt x="4" y="87"/>
                    <a:pt x="4" y="87"/>
                  </a:cubicBezTo>
                  <a:cubicBezTo>
                    <a:pt x="1" y="84"/>
                    <a:pt x="1" y="84"/>
                    <a:pt x="1" y="84"/>
                  </a:cubicBezTo>
                  <a:cubicBezTo>
                    <a:pt x="0" y="103"/>
                    <a:pt x="0" y="103"/>
                    <a:pt x="0" y="103"/>
                  </a:cubicBezTo>
                  <a:cubicBezTo>
                    <a:pt x="6" y="104"/>
                    <a:pt x="12" y="104"/>
                    <a:pt x="18" y="104"/>
                  </a:cubicBezTo>
                  <a:cubicBezTo>
                    <a:pt x="25" y="104"/>
                    <a:pt x="31" y="104"/>
                    <a:pt x="37" y="103"/>
                  </a:cubicBezTo>
                  <a:cubicBezTo>
                    <a:pt x="35" y="59"/>
                    <a:pt x="35" y="59"/>
                    <a:pt x="35" y="59"/>
                  </a:cubicBezTo>
                  <a:cubicBezTo>
                    <a:pt x="35" y="51"/>
                    <a:pt x="35" y="51"/>
                    <a:pt x="35" y="51"/>
                  </a:cubicBezTo>
                  <a:cubicBezTo>
                    <a:pt x="33" y="53"/>
                    <a:pt x="33" y="53"/>
                    <a:pt x="33" y="53"/>
                  </a:cubicBezTo>
                  <a:cubicBezTo>
                    <a:pt x="17" y="37"/>
                    <a:pt x="17" y="37"/>
                    <a:pt x="17" y="37"/>
                  </a:cubicBezTo>
                  <a:cubicBezTo>
                    <a:pt x="33" y="24"/>
                    <a:pt x="33" y="24"/>
                    <a:pt x="33" y="24"/>
                  </a:cubicBezTo>
                  <a:cubicBezTo>
                    <a:pt x="32" y="0"/>
                    <a:pt x="32" y="0"/>
                    <a:pt x="32"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6" name="Freeform 52"/>
            <p:cNvSpPr>
              <a:spLocks/>
            </p:cNvSpPr>
            <p:nvPr userDrawn="1"/>
          </p:nvSpPr>
          <p:spPr bwMode="gray">
            <a:xfrm>
              <a:off x="11187113" y="3003550"/>
              <a:ext cx="98425" cy="954087"/>
            </a:xfrm>
            <a:custGeom>
              <a:avLst/>
              <a:gdLst>
                <a:gd name="T0" fmla="*/ 16 w 29"/>
                <a:gd name="T1" fmla="*/ 0 h 303"/>
                <a:gd name="T2" fmla="*/ 10 w 29"/>
                <a:gd name="T3" fmla="*/ 104 h 303"/>
                <a:gd name="T4" fmla="*/ 21 w 29"/>
                <a:gd name="T5" fmla="*/ 112 h 303"/>
                <a:gd name="T6" fmla="*/ 10 w 29"/>
                <a:gd name="T7" fmla="*/ 132 h 303"/>
                <a:gd name="T8" fmla="*/ 9 w 29"/>
                <a:gd name="T9" fmla="*/ 130 h 303"/>
                <a:gd name="T10" fmla="*/ 6 w 29"/>
                <a:gd name="T11" fmla="*/ 184 h 303"/>
                <a:gd name="T12" fmla="*/ 21 w 29"/>
                <a:gd name="T13" fmla="*/ 196 h 303"/>
                <a:gd name="T14" fmla="*/ 6 w 29"/>
                <a:gd name="T15" fmla="*/ 212 h 303"/>
                <a:gd name="T16" fmla="*/ 5 w 29"/>
                <a:gd name="T17" fmla="*/ 211 h 303"/>
                <a:gd name="T18" fmla="*/ 0 w 29"/>
                <a:gd name="T19" fmla="*/ 302 h 303"/>
                <a:gd name="T20" fmla="*/ 1 w 29"/>
                <a:gd name="T21" fmla="*/ 303 h 303"/>
                <a:gd name="T22" fmla="*/ 29 w 29"/>
                <a:gd name="T23" fmla="*/ 244 h 303"/>
                <a:gd name="T24" fmla="*/ 28 w 29"/>
                <a:gd name="T25" fmla="*/ 227 h 303"/>
                <a:gd name="T26" fmla="*/ 25 w 29"/>
                <a:gd name="T27" fmla="*/ 231 h 303"/>
                <a:gd name="T28" fmla="*/ 9 w 29"/>
                <a:gd name="T29" fmla="*/ 216 h 303"/>
                <a:gd name="T30" fmla="*/ 27 w 29"/>
                <a:gd name="T31" fmla="*/ 202 h 303"/>
                <a:gd name="T32" fmla="*/ 20 w 29"/>
                <a:gd name="T33" fmla="*/ 83 h 303"/>
                <a:gd name="T34" fmla="*/ 20 w 29"/>
                <a:gd name="T35" fmla="*/ 83 h 303"/>
                <a:gd name="T36" fmla="*/ 16 w 29"/>
                <a:gd name="T37" fmla="*/ 65 h 303"/>
                <a:gd name="T38" fmla="*/ 19 w 29"/>
                <a:gd name="T39" fmla="*/ 62 h 303"/>
                <a:gd name="T40" fmla="*/ 16 w 29"/>
                <a:gd name="T4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303">
                  <a:moveTo>
                    <a:pt x="16" y="0"/>
                  </a:moveTo>
                  <a:cubicBezTo>
                    <a:pt x="10" y="104"/>
                    <a:pt x="10" y="104"/>
                    <a:pt x="10" y="104"/>
                  </a:cubicBezTo>
                  <a:cubicBezTo>
                    <a:pt x="21" y="112"/>
                    <a:pt x="21" y="112"/>
                    <a:pt x="21" y="112"/>
                  </a:cubicBezTo>
                  <a:cubicBezTo>
                    <a:pt x="10" y="132"/>
                    <a:pt x="10" y="132"/>
                    <a:pt x="10" y="132"/>
                  </a:cubicBezTo>
                  <a:cubicBezTo>
                    <a:pt x="9" y="130"/>
                    <a:pt x="9" y="130"/>
                    <a:pt x="9" y="130"/>
                  </a:cubicBezTo>
                  <a:cubicBezTo>
                    <a:pt x="6" y="184"/>
                    <a:pt x="6" y="184"/>
                    <a:pt x="6" y="184"/>
                  </a:cubicBezTo>
                  <a:cubicBezTo>
                    <a:pt x="21" y="196"/>
                    <a:pt x="21" y="196"/>
                    <a:pt x="21" y="196"/>
                  </a:cubicBezTo>
                  <a:cubicBezTo>
                    <a:pt x="6" y="212"/>
                    <a:pt x="6" y="212"/>
                    <a:pt x="6" y="212"/>
                  </a:cubicBezTo>
                  <a:cubicBezTo>
                    <a:pt x="5" y="211"/>
                    <a:pt x="5" y="211"/>
                    <a:pt x="5" y="211"/>
                  </a:cubicBezTo>
                  <a:cubicBezTo>
                    <a:pt x="0" y="302"/>
                    <a:pt x="0" y="302"/>
                    <a:pt x="0" y="302"/>
                  </a:cubicBezTo>
                  <a:cubicBezTo>
                    <a:pt x="1" y="303"/>
                    <a:pt x="1" y="303"/>
                    <a:pt x="1" y="303"/>
                  </a:cubicBezTo>
                  <a:cubicBezTo>
                    <a:pt x="12" y="284"/>
                    <a:pt x="21" y="265"/>
                    <a:pt x="29" y="244"/>
                  </a:cubicBezTo>
                  <a:cubicBezTo>
                    <a:pt x="28" y="227"/>
                    <a:pt x="28" y="227"/>
                    <a:pt x="28" y="227"/>
                  </a:cubicBezTo>
                  <a:cubicBezTo>
                    <a:pt x="25" y="231"/>
                    <a:pt x="25" y="231"/>
                    <a:pt x="25" y="231"/>
                  </a:cubicBezTo>
                  <a:cubicBezTo>
                    <a:pt x="9" y="216"/>
                    <a:pt x="9" y="216"/>
                    <a:pt x="9" y="216"/>
                  </a:cubicBezTo>
                  <a:cubicBezTo>
                    <a:pt x="27" y="202"/>
                    <a:pt x="27" y="202"/>
                    <a:pt x="27" y="202"/>
                  </a:cubicBezTo>
                  <a:cubicBezTo>
                    <a:pt x="20" y="83"/>
                    <a:pt x="20" y="83"/>
                    <a:pt x="20" y="83"/>
                  </a:cubicBezTo>
                  <a:cubicBezTo>
                    <a:pt x="20" y="83"/>
                    <a:pt x="20" y="83"/>
                    <a:pt x="20" y="83"/>
                  </a:cubicBezTo>
                  <a:cubicBezTo>
                    <a:pt x="16" y="65"/>
                    <a:pt x="16" y="65"/>
                    <a:pt x="16" y="65"/>
                  </a:cubicBezTo>
                  <a:cubicBezTo>
                    <a:pt x="19" y="62"/>
                    <a:pt x="19" y="62"/>
                    <a:pt x="19" y="62"/>
                  </a:cubicBezTo>
                  <a:cubicBezTo>
                    <a:pt x="16" y="0"/>
                    <a:pt x="16" y="0"/>
                    <a:pt x="16"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7" name="Freeform 53"/>
            <p:cNvSpPr>
              <a:spLocks/>
            </p:cNvSpPr>
            <p:nvPr userDrawn="1"/>
          </p:nvSpPr>
          <p:spPr bwMode="gray">
            <a:xfrm>
              <a:off x="11156950" y="3957638"/>
              <a:ext cx="84137" cy="87312"/>
            </a:xfrm>
            <a:custGeom>
              <a:avLst/>
              <a:gdLst>
                <a:gd name="T0" fmla="*/ 10 w 25"/>
                <a:gd name="T1" fmla="*/ 0 h 28"/>
                <a:gd name="T2" fmla="*/ 0 w 25"/>
                <a:gd name="T3" fmla="*/ 16 h 28"/>
                <a:gd name="T4" fmla="*/ 7 w 25"/>
                <a:gd name="T5" fmla="*/ 25 h 28"/>
                <a:gd name="T6" fmla="*/ 10 w 25"/>
                <a:gd name="T7" fmla="*/ 28 h 28"/>
                <a:gd name="T8" fmla="*/ 25 w 25"/>
                <a:gd name="T9" fmla="*/ 12 h 28"/>
                <a:gd name="T10" fmla="*/ 10 w 25"/>
                <a:gd name="T11" fmla="*/ 0 h 28"/>
              </a:gdLst>
              <a:ahLst/>
              <a:cxnLst>
                <a:cxn ang="0">
                  <a:pos x="T0" y="T1"/>
                </a:cxn>
                <a:cxn ang="0">
                  <a:pos x="T2" y="T3"/>
                </a:cxn>
                <a:cxn ang="0">
                  <a:pos x="T4" y="T5"/>
                </a:cxn>
                <a:cxn ang="0">
                  <a:pos x="T6" y="T7"/>
                </a:cxn>
                <a:cxn ang="0">
                  <a:pos x="T8" y="T9"/>
                </a:cxn>
                <a:cxn ang="0">
                  <a:pos x="T10" y="T11"/>
                </a:cxn>
              </a:cxnLst>
              <a:rect l="0" t="0" r="r" b="b"/>
              <a:pathLst>
                <a:path w="25" h="28">
                  <a:moveTo>
                    <a:pt x="10" y="0"/>
                  </a:moveTo>
                  <a:cubicBezTo>
                    <a:pt x="6" y="5"/>
                    <a:pt x="3" y="10"/>
                    <a:pt x="0" y="16"/>
                  </a:cubicBezTo>
                  <a:cubicBezTo>
                    <a:pt x="7" y="25"/>
                    <a:pt x="7" y="25"/>
                    <a:pt x="7" y="25"/>
                  </a:cubicBezTo>
                  <a:cubicBezTo>
                    <a:pt x="10" y="28"/>
                    <a:pt x="10" y="28"/>
                    <a:pt x="10" y="28"/>
                  </a:cubicBezTo>
                  <a:cubicBezTo>
                    <a:pt x="25" y="12"/>
                    <a:pt x="25" y="12"/>
                    <a:pt x="25" y="12"/>
                  </a:cubicBezTo>
                  <a:cubicBezTo>
                    <a:pt x="10" y="0"/>
                    <a:pt x="10" y="0"/>
                    <a:pt x="1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8" name="Freeform 54"/>
            <p:cNvSpPr>
              <a:spLocks/>
            </p:cNvSpPr>
            <p:nvPr userDrawn="1"/>
          </p:nvSpPr>
          <p:spPr bwMode="gray">
            <a:xfrm>
              <a:off x="10936288" y="3759200"/>
              <a:ext cx="254000" cy="247650"/>
            </a:xfrm>
            <a:custGeom>
              <a:avLst/>
              <a:gdLst>
                <a:gd name="T0" fmla="*/ 0 w 76"/>
                <a:gd name="T1" fmla="*/ 0 h 79"/>
                <a:gd name="T2" fmla="*/ 66 w 76"/>
                <a:gd name="T3" fmla="*/ 79 h 79"/>
                <a:gd name="T4" fmla="*/ 76 w 76"/>
                <a:gd name="T5" fmla="*/ 63 h 79"/>
                <a:gd name="T6" fmla="*/ 75 w 76"/>
                <a:gd name="T7" fmla="*/ 62 h 79"/>
                <a:gd name="T8" fmla="*/ 75 w 76"/>
                <a:gd name="T9" fmla="*/ 62 h 79"/>
                <a:gd name="T10" fmla="*/ 0 w 76"/>
                <a:gd name="T11" fmla="*/ 0 h 79"/>
              </a:gdLst>
              <a:ahLst/>
              <a:cxnLst>
                <a:cxn ang="0">
                  <a:pos x="T0" y="T1"/>
                </a:cxn>
                <a:cxn ang="0">
                  <a:pos x="T2" y="T3"/>
                </a:cxn>
                <a:cxn ang="0">
                  <a:pos x="T4" y="T5"/>
                </a:cxn>
                <a:cxn ang="0">
                  <a:pos x="T6" y="T7"/>
                </a:cxn>
                <a:cxn ang="0">
                  <a:pos x="T8" y="T9"/>
                </a:cxn>
                <a:cxn ang="0">
                  <a:pos x="T10" y="T11"/>
                </a:cxn>
              </a:cxnLst>
              <a:rect l="0" t="0" r="r" b="b"/>
              <a:pathLst>
                <a:path w="76" h="79">
                  <a:moveTo>
                    <a:pt x="0" y="0"/>
                  </a:moveTo>
                  <a:cubicBezTo>
                    <a:pt x="66" y="79"/>
                    <a:pt x="66" y="79"/>
                    <a:pt x="66" y="79"/>
                  </a:cubicBezTo>
                  <a:cubicBezTo>
                    <a:pt x="69" y="73"/>
                    <a:pt x="72" y="68"/>
                    <a:pt x="76" y="63"/>
                  </a:cubicBezTo>
                  <a:cubicBezTo>
                    <a:pt x="75" y="62"/>
                    <a:pt x="75" y="62"/>
                    <a:pt x="75" y="62"/>
                  </a:cubicBezTo>
                  <a:cubicBezTo>
                    <a:pt x="75" y="62"/>
                    <a:pt x="75" y="62"/>
                    <a:pt x="75" y="62"/>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9" name="Freeform 55"/>
            <p:cNvSpPr>
              <a:spLocks/>
            </p:cNvSpPr>
            <p:nvPr userDrawn="1"/>
          </p:nvSpPr>
          <p:spPr bwMode="gray">
            <a:xfrm>
              <a:off x="10990263" y="3419475"/>
              <a:ext cx="268287" cy="250825"/>
            </a:xfrm>
            <a:custGeom>
              <a:avLst/>
              <a:gdLst>
                <a:gd name="T0" fmla="*/ 0 w 169"/>
                <a:gd name="T1" fmla="*/ 0 h 158"/>
                <a:gd name="T2" fmla="*/ 133 w 169"/>
                <a:gd name="T3" fmla="*/ 154 h 158"/>
                <a:gd name="T4" fmla="*/ 135 w 169"/>
                <a:gd name="T5" fmla="*/ 156 h 158"/>
                <a:gd name="T6" fmla="*/ 137 w 169"/>
                <a:gd name="T7" fmla="*/ 158 h 158"/>
                <a:gd name="T8" fmla="*/ 169 w 169"/>
                <a:gd name="T9" fmla="*/ 127 h 158"/>
                <a:gd name="T10" fmla="*/ 137 w 169"/>
                <a:gd name="T11" fmla="*/ 103 h 158"/>
                <a:gd name="T12" fmla="*/ 135 w 169"/>
                <a:gd name="T13" fmla="*/ 103 h 158"/>
                <a:gd name="T14" fmla="*/ 0 w 16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58">
                  <a:moveTo>
                    <a:pt x="0" y="0"/>
                  </a:moveTo>
                  <a:lnTo>
                    <a:pt x="133" y="154"/>
                  </a:lnTo>
                  <a:lnTo>
                    <a:pt x="135" y="156"/>
                  </a:lnTo>
                  <a:lnTo>
                    <a:pt x="137" y="158"/>
                  </a:lnTo>
                  <a:lnTo>
                    <a:pt x="169" y="127"/>
                  </a:lnTo>
                  <a:lnTo>
                    <a:pt x="137" y="103"/>
                  </a:lnTo>
                  <a:lnTo>
                    <a:pt x="135" y="103"/>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0" name="Freeform 56"/>
            <p:cNvSpPr>
              <a:spLocks/>
            </p:cNvSpPr>
            <p:nvPr userDrawn="1"/>
          </p:nvSpPr>
          <p:spPr bwMode="gray">
            <a:xfrm>
              <a:off x="10990263" y="3419475"/>
              <a:ext cx="268287" cy="250825"/>
            </a:xfrm>
            <a:custGeom>
              <a:avLst/>
              <a:gdLst>
                <a:gd name="T0" fmla="*/ 0 w 169"/>
                <a:gd name="T1" fmla="*/ 0 h 158"/>
                <a:gd name="T2" fmla="*/ 133 w 169"/>
                <a:gd name="T3" fmla="*/ 154 h 158"/>
                <a:gd name="T4" fmla="*/ 135 w 169"/>
                <a:gd name="T5" fmla="*/ 156 h 158"/>
                <a:gd name="T6" fmla="*/ 137 w 169"/>
                <a:gd name="T7" fmla="*/ 158 h 158"/>
                <a:gd name="T8" fmla="*/ 169 w 169"/>
                <a:gd name="T9" fmla="*/ 127 h 158"/>
                <a:gd name="T10" fmla="*/ 137 w 169"/>
                <a:gd name="T11" fmla="*/ 103 h 158"/>
                <a:gd name="T12" fmla="*/ 135 w 169"/>
                <a:gd name="T13" fmla="*/ 103 h 158"/>
                <a:gd name="T14" fmla="*/ 0 w 16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58">
                  <a:moveTo>
                    <a:pt x="0" y="0"/>
                  </a:moveTo>
                  <a:lnTo>
                    <a:pt x="133" y="154"/>
                  </a:lnTo>
                  <a:lnTo>
                    <a:pt x="135" y="156"/>
                  </a:lnTo>
                  <a:lnTo>
                    <a:pt x="137" y="158"/>
                  </a:lnTo>
                  <a:lnTo>
                    <a:pt x="169" y="127"/>
                  </a:lnTo>
                  <a:lnTo>
                    <a:pt x="137" y="103"/>
                  </a:lnTo>
                  <a:lnTo>
                    <a:pt x="135" y="1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1" name="Freeform 57"/>
            <p:cNvSpPr>
              <a:spLocks/>
            </p:cNvSpPr>
            <p:nvPr userDrawn="1"/>
          </p:nvSpPr>
          <p:spPr bwMode="gray">
            <a:xfrm>
              <a:off x="11050588" y="3208338"/>
              <a:ext cx="207962" cy="211137"/>
            </a:xfrm>
            <a:custGeom>
              <a:avLst/>
              <a:gdLst>
                <a:gd name="T0" fmla="*/ 0 w 131"/>
                <a:gd name="T1" fmla="*/ 0 h 133"/>
                <a:gd name="T2" fmla="*/ 103 w 131"/>
                <a:gd name="T3" fmla="*/ 127 h 133"/>
                <a:gd name="T4" fmla="*/ 105 w 131"/>
                <a:gd name="T5" fmla="*/ 129 h 133"/>
                <a:gd name="T6" fmla="*/ 107 w 131"/>
                <a:gd name="T7" fmla="*/ 133 h 133"/>
                <a:gd name="T8" fmla="*/ 131 w 131"/>
                <a:gd name="T9" fmla="*/ 93 h 133"/>
                <a:gd name="T10" fmla="*/ 107 w 131"/>
                <a:gd name="T11" fmla="*/ 77 h 133"/>
                <a:gd name="T12" fmla="*/ 105 w 131"/>
                <a:gd name="T13" fmla="*/ 77 h 133"/>
                <a:gd name="T14" fmla="*/ 0 w 131"/>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3">
                  <a:moveTo>
                    <a:pt x="0" y="0"/>
                  </a:moveTo>
                  <a:lnTo>
                    <a:pt x="103" y="127"/>
                  </a:lnTo>
                  <a:lnTo>
                    <a:pt x="105" y="129"/>
                  </a:lnTo>
                  <a:lnTo>
                    <a:pt x="107" y="133"/>
                  </a:lnTo>
                  <a:lnTo>
                    <a:pt x="131" y="93"/>
                  </a:lnTo>
                  <a:lnTo>
                    <a:pt x="107" y="77"/>
                  </a:lnTo>
                  <a:lnTo>
                    <a:pt x="105" y="77"/>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2" name="Freeform 58"/>
            <p:cNvSpPr>
              <a:spLocks/>
            </p:cNvSpPr>
            <p:nvPr userDrawn="1"/>
          </p:nvSpPr>
          <p:spPr bwMode="gray">
            <a:xfrm>
              <a:off x="11050588" y="3208338"/>
              <a:ext cx="207962" cy="211137"/>
            </a:xfrm>
            <a:custGeom>
              <a:avLst/>
              <a:gdLst>
                <a:gd name="T0" fmla="*/ 0 w 131"/>
                <a:gd name="T1" fmla="*/ 0 h 133"/>
                <a:gd name="T2" fmla="*/ 103 w 131"/>
                <a:gd name="T3" fmla="*/ 127 h 133"/>
                <a:gd name="T4" fmla="*/ 105 w 131"/>
                <a:gd name="T5" fmla="*/ 129 h 133"/>
                <a:gd name="T6" fmla="*/ 107 w 131"/>
                <a:gd name="T7" fmla="*/ 133 h 133"/>
                <a:gd name="T8" fmla="*/ 131 w 131"/>
                <a:gd name="T9" fmla="*/ 93 h 133"/>
                <a:gd name="T10" fmla="*/ 107 w 131"/>
                <a:gd name="T11" fmla="*/ 77 h 133"/>
                <a:gd name="T12" fmla="*/ 105 w 131"/>
                <a:gd name="T13" fmla="*/ 77 h 133"/>
                <a:gd name="T14" fmla="*/ 0 w 131"/>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3">
                  <a:moveTo>
                    <a:pt x="0" y="0"/>
                  </a:moveTo>
                  <a:lnTo>
                    <a:pt x="103" y="127"/>
                  </a:lnTo>
                  <a:lnTo>
                    <a:pt x="105" y="129"/>
                  </a:lnTo>
                  <a:lnTo>
                    <a:pt x="107" y="133"/>
                  </a:lnTo>
                  <a:lnTo>
                    <a:pt x="131" y="93"/>
                  </a:lnTo>
                  <a:lnTo>
                    <a:pt x="107" y="77"/>
                  </a:lnTo>
                  <a:lnTo>
                    <a:pt x="105" y="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3" name="Freeform 59"/>
            <p:cNvSpPr>
              <a:spLocks/>
            </p:cNvSpPr>
            <p:nvPr userDrawn="1"/>
          </p:nvSpPr>
          <p:spPr bwMode="gray">
            <a:xfrm>
              <a:off x="11234738" y="3733800"/>
              <a:ext cx="220662" cy="204787"/>
            </a:xfrm>
            <a:custGeom>
              <a:avLst/>
              <a:gdLst>
                <a:gd name="T0" fmla="*/ 60 w 66"/>
                <a:gd name="T1" fmla="*/ 0 h 65"/>
                <a:gd name="T2" fmla="*/ 16 w 66"/>
                <a:gd name="T3" fmla="*/ 36 h 65"/>
                <a:gd name="T4" fmla="*/ 16 w 66"/>
                <a:gd name="T5" fmla="*/ 36 h 65"/>
                <a:gd name="T6" fmla="*/ 0 w 66"/>
                <a:gd name="T7" fmla="*/ 49 h 65"/>
                <a:gd name="T8" fmla="*/ 16 w 66"/>
                <a:gd name="T9" fmla="*/ 65 h 65"/>
                <a:gd name="T10" fmla="*/ 18 w 66"/>
                <a:gd name="T11" fmla="*/ 63 h 65"/>
                <a:gd name="T12" fmla="*/ 18 w 66"/>
                <a:gd name="T13" fmla="*/ 63 h 65"/>
                <a:gd name="T14" fmla="*/ 66 w 66"/>
                <a:gd name="T15" fmla="*/ 5 h 65"/>
                <a:gd name="T16" fmla="*/ 60 w 66"/>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60" y="0"/>
                  </a:moveTo>
                  <a:cubicBezTo>
                    <a:pt x="16" y="36"/>
                    <a:pt x="16" y="36"/>
                    <a:pt x="16" y="36"/>
                  </a:cubicBezTo>
                  <a:cubicBezTo>
                    <a:pt x="16" y="36"/>
                    <a:pt x="16" y="36"/>
                    <a:pt x="16" y="36"/>
                  </a:cubicBezTo>
                  <a:cubicBezTo>
                    <a:pt x="0" y="49"/>
                    <a:pt x="0" y="49"/>
                    <a:pt x="0" y="49"/>
                  </a:cubicBezTo>
                  <a:cubicBezTo>
                    <a:pt x="16" y="65"/>
                    <a:pt x="16" y="65"/>
                    <a:pt x="16" y="65"/>
                  </a:cubicBezTo>
                  <a:cubicBezTo>
                    <a:pt x="18" y="63"/>
                    <a:pt x="18" y="63"/>
                    <a:pt x="18" y="63"/>
                  </a:cubicBezTo>
                  <a:cubicBezTo>
                    <a:pt x="18" y="63"/>
                    <a:pt x="18" y="63"/>
                    <a:pt x="18" y="63"/>
                  </a:cubicBezTo>
                  <a:cubicBezTo>
                    <a:pt x="66" y="5"/>
                    <a:pt x="66" y="5"/>
                    <a:pt x="66" y="5"/>
                  </a:cubicBezTo>
                  <a:cubicBezTo>
                    <a:pt x="64" y="3"/>
                    <a:pt x="62" y="1"/>
                    <a:pt x="6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4" name="Freeform 60"/>
            <p:cNvSpPr>
              <a:spLocks/>
            </p:cNvSpPr>
            <p:nvPr userDrawn="1"/>
          </p:nvSpPr>
          <p:spPr bwMode="gray">
            <a:xfrm>
              <a:off x="11436350" y="3651250"/>
              <a:ext cx="103187" cy="98425"/>
            </a:xfrm>
            <a:custGeom>
              <a:avLst/>
              <a:gdLst>
                <a:gd name="T0" fmla="*/ 31 w 31"/>
                <a:gd name="T1" fmla="*/ 0 h 31"/>
                <a:gd name="T2" fmla="*/ 0 w 31"/>
                <a:gd name="T3" fmla="*/ 26 h 31"/>
                <a:gd name="T4" fmla="*/ 6 w 31"/>
                <a:gd name="T5" fmla="*/ 31 h 31"/>
                <a:gd name="T6" fmla="*/ 31 w 31"/>
                <a:gd name="T7" fmla="*/ 0 h 31"/>
              </a:gdLst>
              <a:ahLst/>
              <a:cxnLst>
                <a:cxn ang="0">
                  <a:pos x="T0" y="T1"/>
                </a:cxn>
                <a:cxn ang="0">
                  <a:pos x="T2" y="T3"/>
                </a:cxn>
                <a:cxn ang="0">
                  <a:pos x="T4" y="T5"/>
                </a:cxn>
                <a:cxn ang="0">
                  <a:pos x="T6" y="T7"/>
                </a:cxn>
              </a:cxnLst>
              <a:rect l="0" t="0" r="r" b="b"/>
              <a:pathLst>
                <a:path w="31" h="31">
                  <a:moveTo>
                    <a:pt x="31" y="0"/>
                  </a:moveTo>
                  <a:cubicBezTo>
                    <a:pt x="0" y="26"/>
                    <a:pt x="0" y="26"/>
                    <a:pt x="0" y="26"/>
                  </a:cubicBezTo>
                  <a:cubicBezTo>
                    <a:pt x="2" y="27"/>
                    <a:pt x="4" y="29"/>
                    <a:pt x="6" y="31"/>
                  </a:cubicBezTo>
                  <a:cubicBezTo>
                    <a:pt x="31" y="0"/>
                    <a:pt x="31" y="0"/>
                    <a:pt x="31"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5" name="Freeform 61"/>
            <p:cNvSpPr>
              <a:spLocks/>
            </p:cNvSpPr>
            <p:nvPr userDrawn="1"/>
          </p:nvSpPr>
          <p:spPr bwMode="gray">
            <a:xfrm>
              <a:off x="11315700" y="3635375"/>
              <a:ext cx="26987" cy="44450"/>
            </a:xfrm>
            <a:custGeom>
              <a:avLst/>
              <a:gdLst>
                <a:gd name="T0" fmla="*/ 3 w 8"/>
                <a:gd name="T1" fmla="*/ 0 h 14"/>
                <a:gd name="T2" fmla="*/ 0 w 8"/>
                <a:gd name="T3" fmla="*/ 14 h 14"/>
                <a:gd name="T4" fmla="*/ 8 w 8"/>
                <a:gd name="T5" fmla="*/ 4 h 14"/>
                <a:gd name="T6" fmla="*/ 3 w 8"/>
                <a:gd name="T7" fmla="*/ 0 h 14"/>
              </a:gdLst>
              <a:ahLst/>
              <a:cxnLst>
                <a:cxn ang="0">
                  <a:pos x="T0" y="T1"/>
                </a:cxn>
                <a:cxn ang="0">
                  <a:pos x="T2" y="T3"/>
                </a:cxn>
                <a:cxn ang="0">
                  <a:pos x="T4" y="T5"/>
                </a:cxn>
                <a:cxn ang="0">
                  <a:pos x="T6" y="T7"/>
                </a:cxn>
              </a:cxnLst>
              <a:rect l="0" t="0" r="r" b="b"/>
              <a:pathLst>
                <a:path w="8" h="14">
                  <a:moveTo>
                    <a:pt x="3" y="0"/>
                  </a:moveTo>
                  <a:cubicBezTo>
                    <a:pt x="2" y="4"/>
                    <a:pt x="1" y="9"/>
                    <a:pt x="0" y="14"/>
                  </a:cubicBezTo>
                  <a:cubicBezTo>
                    <a:pt x="8" y="4"/>
                    <a:pt x="8" y="4"/>
                    <a:pt x="8" y="4"/>
                  </a:cubicBezTo>
                  <a:cubicBezTo>
                    <a:pt x="6" y="3"/>
                    <a:pt x="5" y="1"/>
                    <a:pt x="3"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6" name="Freeform 62"/>
            <p:cNvSpPr>
              <a:spLocks/>
            </p:cNvSpPr>
            <p:nvPr userDrawn="1"/>
          </p:nvSpPr>
          <p:spPr bwMode="gray">
            <a:xfrm>
              <a:off x="11325225" y="3478213"/>
              <a:ext cx="160337" cy="169862"/>
            </a:xfrm>
            <a:custGeom>
              <a:avLst/>
              <a:gdLst>
                <a:gd name="T0" fmla="*/ 48 w 48"/>
                <a:gd name="T1" fmla="*/ 0 h 54"/>
                <a:gd name="T2" fmla="*/ 3 w 48"/>
                <a:gd name="T3" fmla="*/ 37 h 54"/>
                <a:gd name="T4" fmla="*/ 0 w 48"/>
                <a:gd name="T5" fmla="*/ 50 h 54"/>
                <a:gd name="T6" fmla="*/ 5 w 48"/>
                <a:gd name="T7" fmla="*/ 5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cubicBezTo>
                    <a:pt x="3" y="37"/>
                    <a:pt x="3" y="37"/>
                    <a:pt x="3" y="37"/>
                  </a:cubicBezTo>
                  <a:cubicBezTo>
                    <a:pt x="2" y="41"/>
                    <a:pt x="1" y="46"/>
                    <a:pt x="0" y="50"/>
                  </a:cubicBezTo>
                  <a:cubicBezTo>
                    <a:pt x="2" y="51"/>
                    <a:pt x="3" y="53"/>
                    <a:pt x="5" y="54"/>
                  </a:cubicBezTo>
                  <a:cubicBezTo>
                    <a:pt x="48" y="0"/>
                    <a:pt x="48" y="0"/>
                    <a:pt x="48"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7" name="Freeform 63"/>
            <p:cNvSpPr>
              <a:spLocks/>
            </p:cNvSpPr>
            <p:nvPr userDrawn="1"/>
          </p:nvSpPr>
          <p:spPr bwMode="gray">
            <a:xfrm>
              <a:off x="11217275" y="3595688"/>
              <a:ext cx="117475" cy="134937"/>
            </a:xfrm>
            <a:custGeom>
              <a:avLst/>
              <a:gdLst>
                <a:gd name="T0" fmla="*/ 35 w 35"/>
                <a:gd name="T1" fmla="*/ 0 h 43"/>
                <a:gd name="T2" fmla="*/ 18 w 35"/>
                <a:gd name="T3" fmla="*/ 14 h 43"/>
                <a:gd name="T4" fmla="*/ 18 w 35"/>
                <a:gd name="T5" fmla="*/ 14 h 43"/>
                <a:gd name="T6" fmla="*/ 0 w 35"/>
                <a:gd name="T7" fmla="*/ 28 h 43"/>
                <a:gd name="T8" fmla="*/ 16 w 35"/>
                <a:gd name="T9" fmla="*/ 43 h 43"/>
                <a:gd name="T10" fmla="*/ 19 w 35"/>
                <a:gd name="T11" fmla="*/ 39 h 43"/>
                <a:gd name="T12" fmla="*/ 19 w 35"/>
                <a:gd name="T13" fmla="*/ 39 h 43"/>
                <a:gd name="T14" fmla="*/ 29 w 35"/>
                <a:gd name="T15" fmla="*/ 27 h 43"/>
                <a:gd name="T16" fmla="*/ 32 w 35"/>
                <a:gd name="T17" fmla="*/ 13 h 43"/>
                <a:gd name="T18" fmla="*/ 35 w 35"/>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3">
                  <a:moveTo>
                    <a:pt x="35" y="0"/>
                  </a:moveTo>
                  <a:cubicBezTo>
                    <a:pt x="18" y="14"/>
                    <a:pt x="18" y="14"/>
                    <a:pt x="18" y="14"/>
                  </a:cubicBezTo>
                  <a:cubicBezTo>
                    <a:pt x="18" y="14"/>
                    <a:pt x="18" y="14"/>
                    <a:pt x="18" y="14"/>
                  </a:cubicBezTo>
                  <a:cubicBezTo>
                    <a:pt x="0" y="28"/>
                    <a:pt x="0" y="28"/>
                    <a:pt x="0" y="28"/>
                  </a:cubicBezTo>
                  <a:cubicBezTo>
                    <a:pt x="16" y="43"/>
                    <a:pt x="16" y="43"/>
                    <a:pt x="16" y="43"/>
                  </a:cubicBezTo>
                  <a:cubicBezTo>
                    <a:pt x="19" y="39"/>
                    <a:pt x="19" y="39"/>
                    <a:pt x="19" y="39"/>
                  </a:cubicBezTo>
                  <a:cubicBezTo>
                    <a:pt x="19" y="39"/>
                    <a:pt x="19" y="39"/>
                    <a:pt x="19" y="39"/>
                  </a:cubicBezTo>
                  <a:cubicBezTo>
                    <a:pt x="29" y="27"/>
                    <a:pt x="29" y="27"/>
                    <a:pt x="29" y="27"/>
                  </a:cubicBezTo>
                  <a:cubicBezTo>
                    <a:pt x="30" y="22"/>
                    <a:pt x="31" y="17"/>
                    <a:pt x="32" y="13"/>
                  </a:cubicBezTo>
                  <a:cubicBezTo>
                    <a:pt x="33" y="9"/>
                    <a:pt x="34" y="4"/>
                    <a:pt x="35"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8" name="Freeform 64"/>
            <p:cNvSpPr>
              <a:spLocks/>
            </p:cNvSpPr>
            <p:nvPr userDrawn="1"/>
          </p:nvSpPr>
          <p:spPr bwMode="gray">
            <a:xfrm>
              <a:off x="11315700" y="3119438"/>
              <a:ext cx="42862" cy="53975"/>
            </a:xfrm>
            <a:custGeom>
              <a:avLst/>
              <a:gdLst>
                <a:gd name="T0" fmla="*/ 13 w 13"/>
                <a:gd name="T1" fmla="*/ 0 h 17"/>
                <a:gd name="T2" fmla="*/ 0 w 13"/>
                <a:gd name="T3" fmla="*/ 10 h 17"/>
                <a:gd name="T4" fmla="*/ 2 w 13"/>
                <a:gd name="T5" fmla="*/ 17 h 17"/>
                <a:gd name="T6" fmla="*/ 13 w 13"/>
                <a:gd name="T7" fmla="*/ 0 h 17"/>
              </a:gdLst>
              <a:ahLst/>
              <a:cxnLst>
                <a:cxn ang="0">
                  <a:pos x="T0" y="T1"/>
                </a:cxn>
                <a:cxn ang="0">
                  <a:pos x="T2" y="T3"/>
                </a:cxn>
                <a:cxn ang="0">
                  <a:pos x="T4" y="T5"/>
                </a:cxn>
                <a:cxn ang="0">
                  <a:pos x="T6" y="T7"/>
                </a:cxn>
              </a:cxnLst>
              <a:rect l="0" t="0" r="r" b="b"/>
              <a:pathLst>
                <a:path w="13" h="17">
                  <a:moveTo>
                    <a:pt x="13" y="0"/>
                  </a:moveTo>
                  <a:cubicBezTo>
                    <a:pt x="0" y="10"/>
                    <a:pt x="0" y="10"/>
                    <a:pt x="0" y="10"/>
                  </a:cubicBezTo>
                  <a:cubicBezTo>
                    <a:pt x="0" y="12"/>
                    <a:pt x="1" y="15"/>
                    <a:pt x="2" y="17"/>
                  </a:cubicBezTo>
                  <a:cubicBezTo>
                    <a:pt x="13" y="0"/>
                    <a:pt x="13" y="0"/>
                    <a:pt x="13"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9" name="Freeform 65"/>
            <p:cNvSpPr>
              <a:spLocks/>
            </p:cNvSpPr>
            <p:nvPr userDrawn="1"/>
          </p:nvSpPr>
          <p:spPr bwMode="gray">
            <a:xfrm>
              <a:off x="11241088" y="3151188"/>
              <a:ext cx="80962" cy="112712"/>
            </a:xfrm>
            <a:custGeom>
              <a:avLst/>
              <a:gdLst>
                <a:gd name="T0" fmla="*/ 22 w 24"/>
                <a:gd name="T1" fmla="*/ 0 h 36"/>
                <a:gd name="T2" fmla="*/ 4 w 24"/>
                <a:gd name="T3" fmla="*/ 14 h 36"/>
                <a:gd name="T4" fmla="*/ 3 w 24"/>
                <a:gd name="T5" fmla="*/ 15 h 36"/>
                <a:gd name="T6" fmla="*/ 0 w 24"/>
                <a:gd name="T7" fmla="*/ 18 h 36"/>
                <a:gd name="T8" fmla="*/ 4 w 24"/>
                <a:gd name="T9" fmla="*/ 36 h 36"/>
                <a:gd name="T10" fmla="*/ 4 w 24"/>
                <a:gd name="T11" fmla="*/ 36 h 36"/>
                <a:gd name="T12" fmla="*/ 5 w 24"/>
                <a:gd name="T13" fmla="*/ 34 h 36"/>
                <a:gd name="T14" fmla="*/ 24 w 24"/>
                <a:gd name="T15" fmla="*/ 7 h 36"/>
                <a:gd name="T16" fmla="*/ 22 w 24"/>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2" y="0"/>
                  </a:moveTo>
                  <a:cubicBezTo>
                    <a:pt x="4" y="14"/>
                    <a:pt x="4" y="14"/>
                    <a:pt x="4" y="14"/>
                  </a:cubicBezTo>
                  <a:cubicBezTo>
                    <a:pt x="3" y="15"/>
                    <a:pt x="3" y="15"/>
                    <a:pt x="3" y="15"/>
                  </a:cubicBezTo>
                  <a:cubicBezTo>
                    <a:pt x="0" y="18"/>
                    <a:pt x="0" y="18"/>
                    <a:pt x="0" y="18"/>
                  </a:cubicBezTo>
                  <a:cubicBezTo>
                    <a:pt x="4" y="36"/>
                    <a:pt x="4" y="36"/>
                    <a:pt x="4" y="36"/>
                  </a:cubicBezTo>
                  <a:cubicBezTo>
                    <a:pt x="4" y="36"/>
                    <a:pt x="4" y="36"/>
                    <a:pt x="4" y="36"/>
                  </a:cubicBezTo>
                  <a:cubicBezTo>
                    <a:pt x="5" y="34"/>
                    <a:pt x="5" y="34"/>
                    <a:pt x="5" y="34"/>
                  </a:cubicBezTo>
                  <a:cubicBezTo>
                    <a:pt x="24" y="7"/>
                    <a:pt x="24" y="7"/>
                    <a:pt x="24" y="7"/>
                  </a:cubicBezTo>
                  <a:cubicBezTo>
                    <a:pt x="23" y="5"/>
                    <a:pt x="22" y="2"/>
                    <a:pt x="22"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0" name="Freeform 66"/>
            <p:cNvSpPr>
              <a:spLocks/>
            </p:cNvSpPr>
            <p:nvPr userDrawn="1"/>
          </p:nvSpPr>
          <p:spPr bwMode="gray">
            <a:xfrm>
              <a:off x="9136063" y="4791075"/>
              <a:ext cx="69850" cy="150812"/>
            </a:xfrm>
            <a:custGeom>
              <a:avLst/>
              <a:gdLst>
                <a:gd name="T0" fmla="*/ 19 w 21"/>
                <a:gd name="T1" fmla="*/ 0 h 48"/>
                <a:gd name="T2" fmla="*/ 10 w 21"/>
                <a:gd name="T3" fmla="*/ 1 h 48"/>
                <a:gd name="T4" fmla="*/ 2 w 21"/>
                <a:gd name="T5" fmla="*/ 0 h 48"/>
                <a:gd name="T6" fmla="*/ 0 w 21"/>
                <a:gd name="T7" fmla="*/ 48 h 48"/>
                <a:gd name="T8" fmla="*/ 21 w 21"/>
                <a:gd name="T9" fmla="*/ 48 h 48"/>
                <a:gd name="T10" fmla="*/ 19 w 21"/>
                <a:gd name="T11" fmla="*/ 0 h 48"/>
              </a:gdLst>
              <a:ahLst/>
              <a:cxnLst>
                <a:cxn ang="0">
                  <a:pos x="T0" y="T1"/>
                </a:cxn>
                <a:cxn ang="0">
                  <a:pos x="T2" y="T3"/>
                </a:cxn>
                <a:cxn ang="0">
                  <a:pos x="T4" y="T5"/>
                </a:cxn>
                <a:cxn ang="0">
                  <a:pos x="T6" y="T7"/>
                </a:cxn>
                <a:cxn ang="0">
                  <a:pos x="T8" y="T9"/>
                </a:cxn>
                <a:cxn ang="0">
                  <a:pos x="T10" y="T11"/>
                </a:cxn>
              </a:cxnLst>
              <a:rect l="0" t="0" r="r" b="b"/>
              <a:pathLst>
                <a:path w="21" h="48">
                  <a:moveTo>
                    <a:pt x="19" y="0"/>
                  </a:moveTo>
                  <a:cubicBezTo>
                    <a:pt x="16" y="0"/>
                    <a:pt x="13" y="1"/>
                    <a:pt x="10" y="1"/>
                  </a:cubicBezTo>
                  <a:cubicBezTo>
                    <a:pt x="8" y="1"/>
                    <a:pt x="5" y="0"/>
                    <a:pt x="2" y="0"/>
                  </a:cubicBezTo>
                  <a:cubicBezTo>
                    <a:pt x="0" y="48"/>
                    <a:pt x="0" y="48"/>
                    <a:pt x="0" y="48"/>
                  </a:cubicBezTo>
                  <a:cubicBezTo>
                    <a:pt x="21" y="48"/>
                    <a:pt x="21" y="48"/>
                    <a:pt x="21" y="48"/>
                  </a:cubicBezTo>
                  <a:cubicBezTo>
                    <a:pt x="19" y="0"/>
                    <a:pt x="19" y="0"/>
                    <a:pt x="19"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1" name="Freeform 67"/>
            <p:cNvSpPr>
              <a:spLocks/>
            </p:cNvSpPr>
            <p:nvPr userDrawn="1"/>
          </p:nvSpPr>
          <p:spPr bwMode="gray">
            <a:xfrm>
              <a:off x="8974138" y="4186238"/>
              <a:ext cx="388937" cy="579437"/>
            </a:xfrm>
            <a:custGeom>
              <a:avLst/>
              <a:gdLst>
                <a:gd name="T0" fmla="*/ 58 w 116"/>
                <a:gd name="T1" fmla="*/ 0 h 184"/>
                <a:gd name="T2" fmla="*/ 0 w 116"/>
                <a:gd name="T3" fmla="*/ 134 h 184"/>
                <a:gd name="T4" fmla="*/ 28 w 116"/>
                <a:gd name="T5" fmla="*/ 184 h 184"/>
                <a:gd name="T6" fmla="*/ 50 w 116"/>
                <a:gd name="T7" fmla="*/ 165 h 184"/>
                <a:gd name="T8" fmla="*/ 14 w 116"/>
                <a:gd name="T9" fmla="*/ 124 h 184"/>
                <a:gd name="T10" fmla="*/ 52 w 116"/>
                <a:gd name="T11" fmla="*/ 155 h 184"/>
                <a:gd name="T12" fmla="*/ 53 w 116"/>
                <a:gd name="T13" fmla="*/ 123 h 184"/>
                <a:gd name="T14" fmla="*/ 23 w 116"/>
                <a:gd name="T15" fmla="*/ 87 h 184"/>
                <a:gd name="T16" fmla="*/ 54 w 116"/>
                <a:gd name="T17" fmla="*/ 111 h 184"/>
                <a:gd name="T18" fmla="*/ 55 w 116"/>
                <a:gd name="T19" fmla="*/ 79 h 184"/>
                <a:gd name="T20" fmla="*/ 42 w 116"/>
                <a:gd name="T21" fmla="*/ 61 h 184"/>
                <a:gd name="T22" fmla="*/ 56 w 116"/>
                <a:gd name="T23" fmla="*/ 69 h 184"/>
                <a:gd name="T24" fmla="*/ 58 w 116"/>
                <a:gd name="T25" fmla="*/ 13 h 184"/>
                <a:gd name="T26" fmla="*/ 62 w 116"/>
                <a:gd name="T27" fmla="*/ 88 h 184"/>
                <a:gd name="T28" fmla="*/ 81 w 116"/>
                <a:gd name="T29" fmla="*/ 75 h 184"/>
                <a:gd name="T30" fmla="*/ 63 w 116"/>
                <a:gd name="T31" fmla="*/ 97 h 184"/>
                <a:gd name="T32" fmla="*/ 64 w 116"/>
                <a:gd name="T33" fmla="*/ 121 h 184"/>
                <a:gd name="T34" fmla="*/ 91 w 116"/>
                <a:gd name="T35" fmla="*/ 100 h 184"/>
                <a:gd name="T36" fmla="*/ 64 w 116"/>
                <a:gd name="T37" fmla="*/ 131 h 184"/>
                <a:gd name="T38" fmla="*/ 65 w 116"/>
                <a:gd name="T39" fmla="*/ 153 h 184"/>
                <a:gd name="T40" fmla="*/ 116 w 116"/>
                <a:gd name="T41" fmla="*/ 118 h 184"/>
                <a:gd name="T42" fmla="*/ 58 w 116"/>
                <a:gd name="T4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184">
                  <a:moveTo>
                    <a:pt x="58" y="0"/>
                  </a:moveTo>
                  <a:cubicBezTo>
                    <a:pt x="58" y="0"/>
                    <a:pt x="0" y="88"/>
                    <a:pt x="0" y="134"/>
                  </a:cubicBezTo>
                  <a:cubicBezTo>
                    <a:pt x="0" y="155"/>
                    <a:pt x="11" y="174"/>
                    <a:pt x="28" y="184"/>
                  </a:cubicBezTo>
                  <a:cubicBezTo>
                    <a:pt x="36" y="178"/>
                    <a:pt x="43" y="171"/>
                    <a:pt x="50" y="165"/>
                  </a:cubicBezTo>
                  <a:cubicBezTo>
                    <a:pt x="14" y="124"/>
                    <a:pt x="14" y="124"/>
                    <a:pt x="14" y="124"/>
                  </a:cubicBezTo>
                  <a:cubicBezTo>
                    <a:pt x="52" y="155"/>
                    <a:pt x="52" y="155"/>
                    <a:pt x="52" y="155"/>
                  </a:cubicBezTo>
                  <a:cubicBezTo>
                    <a:pt x="53" y="123"/>
                    <a:pt x="53" y="123"/>
                    <a:pt x="53" y="123"/>
                  </a:cubicBezTo>
                  <a:cubicBezTo>
                    <a:pt x="23" y="87"/>
                    <a:pt x="23" y="87"/>
                    <a:pt x="23" y="87"/>
                  </a:cubicBezTo>
                  <a:cubicBezTo>
                    <a:pt x="54" y="111"/>
                    <a:pt x="54" y="111"/>
                    <a:pt x="54" y="111"/>
                  </a:cubicBezTo>
                  <a:cubicBezTo>
                    <a:pt x="55" y="79"/>
                    <a:pt x="55" y="79"/>
                    <a:pt x="55" y="79"/>
                  </a:cubicBezTo>
                  <a:cubicBezTo>
                    <a:pt x="42" y="61"/>
                    <a:pt x="42" y="61"/>
                    <a:pt x="42" y="61"/>
                  </a:cubicBezTo>
                  <a:cubicBezTo>
                    <a:pt x="56" y="69"/>
                    <a:pt x="56" y="69"/>
                    <a:pt x="56" y="69"/>
                  </a:cubicBezTo>
                  <a:cubicBezTo>
                    <a:pt x="58" y="13"/>
                    <a:pt x="58" y="13"/>
                    <a:pt x="58" y="13"/>
                  </a:cubicBezTo>
                  <a:cubicBezTo>
                    <a:pt x="62" y="88"/>
                    <a:pt x="62" y="88"/>
                    <a:pt x="62" y="88"/>
                  </a:cubicBezTo>
                  <a:cubicBezTo>
                    <a:pt x="81" y="75"/>
                    <a:pt x="81" y="75"/>
                    <a:pt x="81" y="75"/>
                  </a:cubicBezTo>
                  <a:cubicBezTo>
                    <a:pt x="63" y="97"/>
                    <a:pt x="63" y="97"/>
                    <a:pt x="63" y="97"/>
                  </a:cubicBezTo>
                  <a:cubicBezTo>
                    <a:pt x="64" y="121"/>
                    <a:pt x="64" y="121"/>
                    <a:pt x="64" y="121"/>
                  </a:cubicBezTo>
                  <a:cubicBezTo>
                    <a:pt x="91" y="100"/>
                    <a:pt x="91" y="100"/>
                    <a:pt x="91" y="100"/>
                  </a:cubicBezTo>
                  <a:cubicBezTo>
                    <a:pt x="64" y="131"/>
                    <a:pt x="64" y="131"/>
                    <a:pt x="64" y="131"/>
                  </a:cubicBezTo>
                  <a:cubicBezTo>
                    <a:pt x="65" y="153"/>
                    <a:pt x="65" y="153"/>
                    <a:pt x="65" y="153"/>
                  </a:cubicBezTo>
                  <a:cubicBezTo>
                    <a:pt x="81" y="141"/>
                    <a:pt x="98" y="129"/>
                    <a:pt x="116" y="118"/>
                  </a:cubicBezTo>
                  <a:cubicBezTo>
                    <a:pt x="106" y="70"/>
                    <a:pt x="58" y="0"/>
                    <a:pt x="58" y="0"/>
                  </a:cubicBezTo>
                </a:path>
              </a:pathLst>
            </a:custGeom>
            <a:solidFill>
              <a:srgbClr val="8FC2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2" name="Freeform 68"/>
            <p:cNvSpPr>
              <a:spLocks noEditPoints="1"/>
            </p:cNvSpPr>
            <p:nvPr userDrawn="1"/>
          </p:nvSpPr>
          <p:spPr bwMode="gray">
            <a:xfrm>
              <a:off x="9067800" y="4557713"/>
              <a:ext cx="298450" cy="233362"/>
            </a:xfrm>
            <a:custGeom>
              <a:avLst/>
              <a:gdLst>
                <a:gd name="T0" fmla="*/ 22 w 89"/>
                <a:gd name="T1" fmla="*/ 47 h 74"/>
                <a:gd name="T2" fmla="*/ 0 w 89"/>
                <a:gd name="T3" fmla="*/ 66 h 74"/>
                <a:gd name="T4" fmla="*/ 22 w 89"/>
                <a:gd name="T5" fmla="*/ 74 h 74"/>
                <a:gd name="T6" fmla="*/ 23 w 89"/>
                <a:gd name="T7" fmla="*/ 48 h 74"/>
                <a:gd name="T8" fmla="*/ 22 w 89"/>
                <a:gd name="T9" fmla="*/ 47 h 74"/>
                <a:gd name="T10" fmla="*/ 88 w 89"/>
                <a:gd name="T11" fmla="*/ 0 h 74"/>
                <a:gd name="T12" fmla="*/ 37 w 89"/>
                <a:gd name="T13" fmla="*/ 35 h 74"/>
                <a:gd name="T14" fmla="*/ 38 w 89"/>
                <a:gd name="T15" fmla="*/ 49 h 74"/>
                <a:gd name="T16" fmla="*/ 72 w 89"/>
                <a:gd name="T17" fmla="*/ 21 h 74"/>
                <a:gd name="T18" fmla="*/ 38 w 89"/>
                <a:gd name="T19" fmla="*/ 59 h 74"/>
                <a:gd name="T20" fmla="*/ 39 w 89"/>
                <a:gd name="T21" fmla="*/ 74 h 74"/>
                <a:gd name="T22" fmla="*/ 89 w 89"/>
                <a:gd name="T23" fmla="*/ 16 h 74"/>
                <a:gd name="T24" fmla="*/ 88 w 89"/>
                <a:gd name="T2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4">
                  <a:moveTo>
                    <a:pt x="22" y="47"/>
                  </a:moveTo>
                  <a:cubicBezTo>
                    <a:pt x="15" y="53"/>
                    <a:pt x="8" y="60"/>
                    <a:pt x="0" y="66"/>
                  </a:cubicBezTo>
                  <a:cubicBezTo>
                    <a:pt x="7" y="70"/>
                    <a:pt x="14" y="73"/>
                    <a:pt x="22" y="74"/>
                  </a:cubicBezTo>
                  <a:cubicBezTo>
                    <a:pt x="23" y="48"/>
                    <a:pt x="23" y="48"/>
                    <a:pt x="23" y="48"/>
                  </a:cubicBezTo>
                  <a:cubicBezTo>
                    <a:pt x="22" y="47"/>
                    <a:pt x="22" y="47"/>
                    <a:pt x="22" y="47"/>
                  </a:cubicBezTo>
                  <a:moveTo>
                    <a:pt x="88" y="0"/>
                  </a:moveTo>
                  <a:cubicBezTo>
                    <a:pt x="70" y="11"/>
                    <a:pt x="53" y="23"/>
                    <a:pt x="37" y="35"/>
                  </a:cubicBezTo>
                  <a:cubicBezTo>
                    <a:pt x="38" y="49"/>
                    <a:pt x="38" y="49"/>
                    <a:pt x="38" y="49"/>
                  </a:cubicBezTo>
                  <a:cubicBezTo>
                    <a:pt x="72" y="21"/>
                    <a:pt x="72" y="21"/>
                    <a:pt x="72" y="21"/>
                  </a:cubicBezTo>
                  <a:cubicBezTo>
                    <a:pt x="38" y="59"/>
                    <a:pt x="38" y="59"/>
                    <a:pt x="38" y="59"/>
                  </a:cubicBezTo>
                  <a:cubicBezTo>
                    <a:pt x="39" y="74"/>
                    <a:pt x="39" y="74"/>
                    <a:pt x="39" y="74"/>
                  </a:cubicBezTo>
                  <a:cubicBezTo>
                    <a:pt x="68" y="70"/>
                    <a:pt x="89" y="45"/>
                    <a:pt x="89" y="16"/>
                  </a:cubicBezTo>
                  <a:cubicBezTo>
                    <a:pt x="89" y="11"/>
                    <a:pt x="89" y="6"/>
                    <a:pt x="88" y="0"/>
                  </a:cubicBezTo>
                </a:path>
              </a:pathLst>
            </a:custGeom>
            <a:solidFill>
              <a:srgbClr val="89C1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3" name="Freeform 69"/>
            <p:cNvSpPr>
              <a:spLocks/>
            </p:cNvSpPr>
            <p:nvPr userDrawn="1"/>
          </p:nvSpPr>
          <p:spPr bwMode="gray">
            <a:xfrm>
              <a:off x="9142413" y="4227513"/>
              <a:ext cx="57150" cy="566737"/>
            </a:xfrm>
            <a:custGeom>
              <a:avLst/>
              <a:gdLst>
                <a:gd name="T0" fmla="*/ 8 w 17"/>
                <a:gd name="T1" fmla="*/ 0 h 180"/>
                <a:gd name="T2" fmla="*/ 6 w 17"/>
                <a:gd name="T3" fmla="*/ 56 h 180"/>
                <a:gd name="T4" fmla="*/ 10 w 17"/>
                <a:gd name="T5" fmla="*/ 58 h 180"/>
                <a:gd name="T6" fmla="*/ 6 w 17"/>
                <a:gd name="T7" fmla="*/ 67 h 180"/>
                <a:gd name="T8" fmla="*/ 5 w 17"/>
                <a:gd name="T9" fmla="*/ 66 h 180"/>
                <a:gd name="T10" fmla="*/ 4 w 17"/>
                <a:gd name="T11" fmla="*/ 98 h 180"/>
                <a:gd name="T12" fmla="*/ 7 w 17"/>
                <a:gd name="T13" fmla="*/ 101 h 180"/>
                <a:gd name="T14" fmla="*/ 6 w 17"/>
                <a:gd name="T15" fmla="*/ 112 h 180"/>
                <a:gd name="T16" fmla="*/ 3 w 17"/>
                <a:gd name="T17" fmla="*/ 110 h 180"/>
                <a:gd name="T18" fmla="*/ 2 w 17"/>
                <a:gd name="T19" fmla="*/ 142 h 180"/>
                <a:gd name="T20" fmla="*/ 6 w 17"/>
                <a:gd name="T21" fmla="*/ 145 h 180"/>
                <a:gd name="T22" fmla="*/ 6 w 17"/>
                <a:gd name="T23" fmla="*/ 158 h 180"/>
                <a:gd name="T24" fmla="*/ 1 w 17"/>
                <a:gd name="T25" fmla="*/ 153 h 180"/>
                <a:gd name="T26" fmla="*/ 0 w 17"/>
                <a:gd name="T27" fmla="*/ 179 h 180"/>
                <a:gd name="T28" fmla="*/ 8 w 17"/>
                <a:gd name="T29" fmla="*/ 180 h 180"/>
                <a:gd name="T30" fmla="*/ 17 w 17"/>
                <a:gd name="T31" fmla="*/ 179 h 180"/>
                <a:gd name="T32" fmla="*/ 16 w 17"/>
                <a:gd name="T33" fmla="*/ 164 h 180"/>
                <a:gd name="T34" fmla="*/ 8 w 17"/>
                <a:gd name="T35" fmla="*/ 173 h 180"/>
                <a:gd name="T36" fmla="*/ 8 w 17"/>
                <a:gd name="T37" fmla="*/ 161 h 180"/>
                <a:gd name="T38" fmla="*/ 16 w 17"/>
                <a:gd name="T39" fmla="*/ 154 h 180"/>
                <a:gd name="T40" fmla="*/ 15 w 17"/>
                <a:gd name="T41" fmla="*/ 140 h 180"/>
                <a:gd name="T42" fmla="*/ 14 w 17"/>
                <a:gd name="T43" fmla="*/ 118 h 180"/>
                <a:gd name="T44" fmla="*/ 8 w 17"/>
                <a:gd name="T45" fmla="*/ 125 h 180"/>
                <a:gd name="T46" fmla="*/ 7 w 17"/>
                <a:gd name="T47" fmla="*/ 114 h 180"/>
                <a:gd name="T48" fmla="*/ 14 w 17"/>
                <a:gd name="T49" fmla="*/ 108 h 180"/>
                <a:gd name="T50" fmla="*/ 13 w 17"/>
                <a:gd name="T51" fmla="*/ 84 h 180"/>
                <a:gd name="T52" fmla="*/ 8 w 17"/>
                <a:gd name="T53" fmla="*/ 89 h 180"/>
                <a:gd name="T54" fmla="*/ 6 w 17"/>
                <a:gd name="T55" fmla="*/ 80 h 180"/>
                <a:gd name="T56" fmla="*/ 12 w 17"/>
                <a:gd name="T57" fmla="*/ 75 h 180"/>
                <a:gd name="T58" fmla="*/ 8 w 17"/>
                <a:gd name="T59"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 h="180">
                  <a:moveTo>
                    <a:pt x="8" y="0"/>
                  </a:moveTo>
                  <a:cubicBezTo>
                    <a:pt x="6" y="56"/>
                    <a:pt x="6" y="56"/>
                    <a:pt x="6" y="56"/>
                  </a:cubicBezTo>
                  <a:cubicBezTo>
                    <a:pt x="10" y="58"/>
                    <a:pt x="10" y="58"/>
                    <a:pt x="10" y="58"/>
                  </a:cubicBezTo>
                  <a:cubicBezTo>
                    <a:pt x="6" y="67"/>
                    <a:pt x="6" y="67"/>
                    <a:pt x="6" y="67"/>
                  </a:cubicBezTo>
                  <a:cubicBezTo>
                    <a:pt x="5" y="66"/>
                    <a:pt x="5" y="66"/>
                    <a:pt x="5" y="66"/>
                  </a:cubicBezTo>
                  <a:cubicBezTo>
                    <a:pt x="4" y="98"/>
                    <a:pt x="4" y="98"/>
                    <a:pt x="4" y="98"/>
                  </a:cubicBezTo>
                  <a:cubicBezTo>
                    <a:pt x="7" y="101"/>
                    <a:pt x="7" y="101"/>
                    <a:pt x="7" y="101"/>
                  </a:cubicBezTo>
                  <a:cubicBezTo>
                    <a:pt x="6" y="112"/>
                    <a:pt x="6" y="112"/>
                    <a:pt x="6" y="112"/>
                  </a:cubicBezTo>
                  <a:cubicBezTo>
                    <a:pt x="3" y="110"/>
                    <a:pt x="3" y="110"/>
                    <a:pt x="3" y="110"/>
                  </a:cubicBezTo>
                  <a:cubicBezTo>
                    <a:pt x="2" y="142"/>
                    <a:pt x="2" y="142"/>
                    <a:pt x="2" y="142"/>
                  </a:cubicBezTo>
                  <a:cubicBezTo>
                    <a:pt x="6" y="145"/>
                    <a:pt x="6" y="145"/>
                    <a:pt x="6" y="145"/>
                  </a:cubicBezTo>
                  <a:cubicBezTo>
                    <a:pt x="6" y="158"/>
                    <a:pt x="6" y="158"/>
                    <a:pt x="6" y="158"/>
                  </a:cubicBezTo>
                  <a:cubicBezTo>
                    <a:pt x="1" y="153"/>
                    <a:pt x="1" y="153"/>
                    <a:pt x="1" y="153"/>
                  </a:cubicBezTo>
                  <a:cubicBezTo>
                    <a:pt x="0" y="179"/>
                    <a:pt x="0" y="179"/>
                    <a:pt x="0" y="179"/>
                  </a:cubicBezTo>
                  <a:cubicBezTo>
                    <a:pt x="3" y="179"/>
                    <a:pt x="6" y="180"/>
                    <a:pt x="8" y="180"/>
                  </a:cubicBezTo>
                  <a:cubicBezTo>
                    <a:pt x="11" y="180"/>
                    <a:pt x="14" y="179"/>
                    <a:pt x="17" y="179"/>
                  </a:cubicBezTo>
                  <a:cubicBezTo>
                    <a:pt x="16" y="164"/>
                    <a:pt x="16" y="164"/>
                    <a:pt x="16" y="164"/>
                  </a:cubicBezTo>
                  <a:cubicBezTo>
                    <a:pt x="8" y="173"/>
                    <a:pt x="8" y="173"/>
                    <a:pt x="8" y="173"/>
                  </a:cubicBezTo>
                  <a:cubicBezTo>
                    <a:pt x="8" y="161"/>
                    <a:pt x="8" y="161"/>
                    <a:pt x="8" y="161"/>
                  </a:cubicBezTo>
                  <a:cubicBezTo>
                    <a:pt x="16" y="154"/>
                    <a:pt x="16" y="154"/>
                    <a:pt x="16" y="154"/>
                  </a:cubicBezTo>
                  <a:cubicBezTo>
                    <a:pt x="15" y="140"/>
                    <a:pt x="15" y="140"/>
                    <a:pt x="15" y="140"/>
                  </a:cubicBezTo>
                  <a:cubicBezTo>
                    <a:pt x="14" y="118"/>
                    <a:pt x="14" y="118"/>
                    <a:pt x="14" y="118"/>
                  </a:cubicBezTo>
                  <a:cubicBezTo>
                    <a:pt x="8" y="125"/>
                    <a:pt x="8" y="125"/>
                    <a:pt x="8" y="125"/>
                  </a:cubicBezTo>
                  <a:cubicBezTo>
                    <a:pt x="7" y="114"/>
                    <a:pt x="7" y="114"/>
                    <a:pt x="7" y="114"/>
                  </a:cubicBezTo>
                  <a:cubicBezTo>
                    <a:pt x="14" y="108"/>
                    <a:pt x="14" y="108"/>
                    <a:pt x="14" y="108"/>
                  </a:cubicBezTo>
                  <a:cubicBezTo>
                    <a:pt x="13" y="84"/>
                    <a:pt x="13" y="84"/>
                    <a:pt x="13" y="84"/>
                  </a:cubicBezTo>
                  <a:cubicBezTo>
                    <a:pt x="8" y="89"/>
                    <a:pt x="8" y="89"/>
                    <a:pt x="8" y="89"/>
                  </a:cubicBezTo>
                  <a:cubicBezTo>
                    <a:pt x="6" y="80"/>
                    <a:pt x="6" y="80"/>
                    <a:pt x="6" y="80"/>
                  </a:cubicBezTo>
                  <a:cubicBezTo>
                    <a:pt x="12" y="75"/>
                    <a:pt x="12" y="75"/>
                    <a:pt x="12" y="75"/>
                  </a:cubicBezTo>
                  <a:cubicBezTo>
                    <a:pt x="8" y="0"/>
                    <a:pt x="8" y="0"/>
                    <a:pt x="8" y="0"/>
                  </a:cubicBezTo>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4" name="Freeform 70"/>
            <p:cNvSpPr>
              <a:spLocks/>
            </p:cNvSpPr>
            <p:nvPr userDrawn="1"/>
          </p:nvSpPr>
          <p:spPr bwMode="gray">
            <a:xfrm>
              <a:off x="9169400" y="4624388"/>
              <a:ext cx="141287" cy="147637"/>
            </a:xfrm>
            <a:custGeom>
              <a:avLst/>
              <a:gdLst>
                <a:gd name="T0" fmla="*/ 89 w 89"/>
                <a:gd name="T1" fmla="*/ 0 h 93"/>
                <a:gd name="T2" fmla="*/ 17 w 89"/>
                <a:gd name="T3" fmla="*/ 56 h 93"/>
                <a:gd name="T4" fmla="*/ 0 w 89"/>
                <a:gd name="T5" fmla="*/ 69 h 93"/>
                <a:gd name="T6" fmla="*/ 0 w 89"/>
                <a:gd name="T7" fmla="*/ 93 h 93"/>
                <a:gd name="T8" fmla="*/ 17 w 89"/>
                <a:gd name="T9" fmla="*/ 75 h 93"/>
                <a:gd name="T10" fmla="*/ 89 w 89"/>
                <a:gd name="T11" fmla="*/ 0 h 93"/>
              </a:gdLst>
              <a:ahLst/>
              <a:cxnLst>
                <a:cxn ang="0">
                  <a:pos x="T0" y="T1"/>
                </a:cxn>
                <a:cxn ang="0">
                  <a:pos x="T2" y="T3"/>
                </a:cxn>
                <a:cxn ang="0">
                  <a:pos x="T4" y="T5"/>
                </a:cxn>
                <a:cxn ang="0">
                  <a:pos x="T6" y="T7"/>
                </a:cxn>
                <a:cxn ang="0">
                  <a:pos x="T8" y="T9"/>
                </a:cxn>
                <a:cxn ang="0">
                  <a:pos x="T10" y="T11"/>
                </a:cxn>
              </a:cxnLst>
              <a:rect l="0" t="0" r="r" b="b"/>
              <a:pathLst>
                <a:path w="89" h="93">
                  <a:moveTo>
                    <a:pt x="89" y="0"/>
                  </a:moveTo>
                  <a:lnTo>
                    <a:pt x="17" y="56"/>
                  </a:lnTo>
                  <a:lnTo>
                    <a:pt x="0" y="69"/>
                  </a:lnTo>
                  <a:lnTo>
                    <a:pt x="0" y="93"/>
                  </a:lnTo>
                  <a:lnTo>
                    <a:pt x="17" y="75"/>
                  </a:lnTo>
                  <a:lnTo>
                    <a:pt x="89"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5" name="Freeform 71"/>
            <p:cNvSpPr>
              <a:spLocks/>
            </p:cNvSpPr>
            <p:nvPr userDrawn="1"/>
          </p:nvSpPr>
          <p:spPr bwMode="gray">
            <a:xfrm>
              <a:off x="9169400" y="4624388"/>
              <a:ext cx="141287" cy="147637"/>
            </a:xfrm>
            <a:custGeom>
              <a:avLst/>
              <a:gdLst>
                <a:gd name="T0" fmla="*/ 89 w 89"/>
                <a:gd name="T1" fmla="*/ 0 h 93"/>
                <a:gd name="T2" fmla="*/ 17 w 89"/>
                <a:gd name="T3" fmla="*/ 56 h 93"/>
                <a:gd name="T4" fmla="*/ 0 w 89"/>
                <a:gd name="T5" fmla="*/ 69 h 93"/>
                <a:gd name="T6" fmla="*/ 0 w 89"/>
                <a:gd name="T7" fmla="*/ 93 h 93"/>
                <a:gd name="T8" fmla="*/ 17 w 89"/>
                <a:gd name="T9" fmla="*/ 75 h 93"/>
                <a:gd name="T10" fmla="*/ 89 w 89"/>
                <a:gd name="T11" fmla="*/ 0 h 93"/>
              </a:gdLst>
              <a:ahLst/>
              <a:cxnLst>
                <a:cxn ang="0">
                  <a:pos x="T0" y="T1"/>
                </a:cxn>
                <a:cxn ang="0">
                  <a:pos x="T2" y="T3"/>
                </a:cxn>
                <a:cxn ang="0">
                  <a:pos x="T4" y="T5"/>
                </a:cxn>
                <a:cxn ang="0">
                  <a:pos x="T6" y="T7"/>
                </a:cxn>
                <a:cxn ang="0">
                  <a:pos x="T8" y="T9"/>
                </a:cxn>
                <a:cxn ang="0">
                  <a:pos x="T10" y="T11"/>
                </a:cxn>
              </a:cxnLst>
              <a:rect l="0" t="0" r="r" b="b"/>
              <a:pathLst>
                <a:path w="89" h="93">
                  <a:moveTo>
                    <a:pt x="89" y="0"/>
                  </a:moveTo>
                  <a:lnTo>
                    <a:pt x="17" y="56"/>
                  </a:lnTo>
                  <a:lnTo>
                    <a:pt x="0" y="69"/>
                  </a:lnTo>
                  <a:lnTo>
                    <a:pt x="0" y="93"/>
                  </a:lnTo>
                  <a:lnTo>
                    <a:pt x="17" y="75"/>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6" name="Freeform 72"/>
            <p:cNvSpPr>
              <a:spLocks/>
            </p:cNvSpPr>
            <p:nvPr userDrawn="1"/>
          </p:nvSpPr>
          <p:spPr bwMode="gray">
            <a:xfrm>
              <a:off x="9166225" y="4502150"/>
              <a:ext cx="114300" cy="119062"/>
            </a:xfrm>
            <a:custGeom>
              <a:avLst/>
              <a:gdLst>
                <a:gd name="T0" fmla="*/ 72 w 72"/>
                <a:gd name="T1" fmla="*/ 0 h 75"/>
                <a:gd name="T2" fmla="*/ 15 w 72"/>
                <a:gd name="T3" fmla="*/ 41 h 75"/>
                <a:gd name="T4" fmla="*/ 0 w 72"/>
                <a:gd name="T5" fmla="*/ 53 h 75"/>
                <a:gd name="T6" fmla="*/ 2 w 72"/>
                <a:gd name="T7" fmla="*/ 75 h 75"/>
                <a:gd name="T8" fmla="*/ 15 w 72"/>
                <a:gd name="T9" fmla="*/ 61 h 75"/>
                <a:gd name="T10" fmla="*/ 72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72" y="0"/>
                  </a:moveTo>
                  <a:lnTo>
                    <a:pt x="15" y="41"/>
                  </a:lnTo>
                  <a:lnTo>
                    <a:pt x="0" y="53"/>
                  </a:lnTo>
                  <a:lnTo>
                    <a:pt x="2" y="75"/>
                  </a:lnTo>
                  <a:lnTo>
                    <a:pt x="15" y="61"/>
                  </a:lnTo>
                  <a:lnTo>
                    <a:pt x="72"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7" name="Freeform 73"/>
            <p:cNvSpPr>
              <a:spLocks/>
            </p:cNvSpPr>
            <p:nvPr userDrawn="1"/>
          </p:nvSpPr>
          <p:spPr bwMode="gray">
            <a:xfrm>
              <a:off x="9166225" y="4502150"/>
              <a:ext cx="114300" cy="119062"/>
            </a:xfrm>
            <a:custGeom>
              <a:avLst/>
              <a:gdLst>
                <a:gd name="T0" fmla="*/ 72 w 72"/>
                <a:gd name="T1" fmla="*/ 0 h 75"/>
                <a:gd name="T2" fmla="*/ 15 w 72"/>
                <a:gd name="T3" fmla="*/ 41 h 75"/>
                <a:gd name="T4" fmla="*/ 0 w 72"/>
                <a:gd name="T5" fmla="*/ 53 h 75"/>
                <a:gd name="T6" fmla="*/ 2 w 72"/>
                <a:gd name="T7" fmla="*/ 75 h 75"/>
                <a:gd name="T8" fmla="*/ 15 w 72"/>
                <a:gd name="T9" fmla="*/ 61 h 75"/>
                <a:gd name="T10" fmla="*/ 72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72" y="0"/>
                  </a:moveTo>
                  <a:lnTo>
                    <a:pt x="15" y="41"/>
                  </a:lnTo>
                  <a:lnTo>
                    <a:pt x="0" y="53"/>
                  </a:lnTo>
                  <a:lnTo>
                    <a:pt x="2" y="75"/>
                  </a:lnTo>
                  <a:lnTo>
                    <a:pt x="15" y="61"/>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8" name="Freeform 74"/>
            <p:cNvSpPr>
              <a:spLocks/>
            </p:cNvSpPr>
            <p:nvPr userDrawn="1"/>
          </p:nvSpPr>
          <p:spPr bwMode="gray">
            <a:xfrm>
              <a:off x="9163050" y="4422775"/>
              <a:ext cx="82550" cy="85725"/>
            </a:xfrm>
            <a:custGeom>
              <a:avLst/>
              <a:gdLst>
                <a:gd name="T0" fmla="*/ 52 w 52"/>
                <a:gd name="T1" fmla="*/ 0 h 54"/>
                <a:gd name="T2" fmla="*/ 12 w 52"/>
                <a:gd name="T3" fmla="*/ 26 h 54"/>
                <a:gd name="T4" fmla="*/ 0 w 52"/>
                <a:gd name="T5" fmla="*/ 36 h 54"/>
                <a:gd name="T6" fmla="*/ 4 w 52"/>
                <a:gd name="T7" fmla="*/ 54 h 54"/>
                <a:gd name="T8" fmla="*/ 14 w 52"/>
                <a:gd name="T9" fmla="*/ 44 h 54"/>
                <a:gd name="T10" fmla="*/ 52 w 52"/>
                <a:gd name="T11" fmla="*/ 0 h 54"/>
              </a:gdLst>
              <a:ahLst/>
              <a:cxnLst>
                <a:cxn ang="0">
                  <a:pos x="T0" y="T1"/>
                </a:cxn>
                <a:cxn ang="0">
                  <a:pos x="T2" y="T3"/>
                </a:cxn>
                <a:cxn ang="0">
                  <a:pos x="T4" y="T5"/>
                </a:cxn>
                <a:cxn ang="0">
                  <a:pos x="T6" y="T7"/>
                </a:cxn>
                <a:cxn ang="0">
                  <a:pos x="T8" y="T9"/>
                </a:cxn>
                <a:cxn ang="0">
                  <a:pos x="T10" y="T11"/>
                </a:cxn>
              </a:cxnLst>
              <a:rect l="0" t="0" r="r" b="b"/>
              <a:pathLst>
                <a:path w="52" h="54">
                  <a:moveTo>
                    <a:pt x="52" y="0"/>
                  </a:moveTo>
                  <a:lnTo>
                    <a:pt x="12" y="26"/>
                  </a:lnTo>
                  <a:lnTo>
                    <a:pt x="0" y="36"/>
                  </a:lnTo>
                  <a:lnTo>
                    <a:pt x="4" y="54"/>
                  </a:lnTo>
                  <a:lnTo>
                    <a:pt x="14" y="44"/>
                  </a:lnTo>
                  <a:lnTo>
                    <a:pt x="52"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9" name="Freeform 75"/>
            <p:cNvSpPr>
              <a:spLocks/>
            </p:cNvSpPr>
            <p:nvPr userDrawn="1"/>
          </p:nvSpPr>
          <p:spPr bwMode="gray">
            <a:xfrm>
              <a:off x="9163050" y="4422775"/>
              <a:ext cx="82550" cy="85725"/>
            </a:xfrm>
            <a:custGeom>
              <a:avLst/>
              <a:gdLst>
                <a:gd name="T0" fmla="*/ 52 w 52"/>
                <a:gd name="T1" fmla="*/ 0 h 54"/>
                <a:gd name="T2" fmla="*/ 12 w 52"/>
                <a:gd name="T3" fmla="*/ 26 h 54"/>
                <a:gd name="T4" fmla="*/ 0 w 52"/>
                <a:gd name="T5" fmla="*/ 36 h 54"/>
                <a:gd name="T6" fmla="*/ 4 w 52"/>
                <a:gd name="T7" fmla="*/ 54 h 54"/>
                <a:gd name="T8" fmla="*/ 14 w 52"/>
                <a:gd name="T9" fmla="*/ 44 h 54"/>
                <a:gd name="T10" fmla="*/ 52 w 52"/>
                <a:gd name="T11" fmla="*/ 0 h 54"/>
              </a:gdLst>
              <a:ahLst/>
              <a:cxnLst>
                <a:cxn ang="0">
                  <a:pos x="T0" y="T1"/>
                </a:cxn>
                <a:cxn ang="0">
                  <a:pos x="T2" y="T3"/>
                </a:cxn>
                <a:cxn ang="0">
                  <a:pos x="T4" y="T5"/>
                </a:cxn>
                <a:cxn ang="0">
                  <a:pos x="T6" y="T7"/>
                </a:cxn>
                <a:cxn ang="0">
                  <a:pos x="T8" y="T9"/>
                </a:cxn>
                <a:cxn ang="0">
                  <a:pos x="T10" y="T11"/>
                </a:cxn>
              </a:cxnLst>
              <a:rect l="0" t="0" r="r" b="b"/>
              <a:pathLst>
                <a:path w="52" h="54">
                  <a:moveTo>
                    <a:pt x="52" y="0"/>
                  </a:moveTo>
                  <a:lnTo>
                    <a:pt x="12" y="26"/>
                  </a:lnTo>
                  <a:lnTo>
                    <a:pt x="0" y="36"/>
                  </a:lnTo>
                  <a:lnTo>
                    <a:pt x="4" y="54"/>
                  </a:lnTo>
                  <a:lnTo>
                    <a:pt x="14" y="44"/>
                  </a:lnTo>
                  <a:lnTo>
                    <a:pt x="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0" name="Freeform 76"/>
            <p:cNvSpPr>
              <a:spLocks/>
            </p:cNvSpPr>
            <p:nvPr userDrawn="1"/>
          </p:nvSpPr>
          <p:spPr bwMode="gray">
            <a:xfrm>
              <a:off x="9021763" y="4576763"/>
              <a:ext cx="141287" cy="149225"/>
            </a:xfrm>
            <a:custGeom>
              <a:avLst/>
              <a:gdLst>
                <a:gd name="T0" fmla="*/ 0 w 89"/>
                <a:gd name="T1" fmla="*/ 0 h 94"/>
                <a:gd name="T2" fmla="*/ 76 w 89"/>
                <a:gd name="T3" fmla="*/ 82 h 94"/>
                <a:gd name="T4" fmla="*/ 78 w 89"/>
                <a:gd name="T5" fmla="*/ 84 h 94"/>
                <a:gd name="T6" fmla="*/ 89 w 89"/>
                <a:gd name="T7" fmla="*/ 94 h 94"/>
                <a:gd name="T8" fmla="*/ 89 w 89"/>
                <a:gd name="T9" fmla="*/ 68 h 94"/>
                <a:gd name="T10" fmla="*/ 80 w 89"/>
                <a:gd name="T11" fmla="*/ 62 h 94"/>
                <a:gd name="T12" fmla="*/ 0 w 89"/>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9" h="94">
                  <a:moveTo>
                    <a:pt x="0" y="0"/>
                  </a:moveTo>
                  <a:lnTo>
                    <a:pt x="76" y="82"/>
                  </a:lnTo>
                  <a:lnTo>
                    <a:pt x="78" y="84"/>
                  </a:lnTo>
                  <a:lnTo>
                    <a:pt x="89" y="94"/>
                  </a:lnTo>
                  <a:lnTo>
                    <a:pt x="89" y="68"/>
                  </a:lnTo>
                  <a:lnTo>
                    <a:pt x="80" y="62"/>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1" name="Freeform 77"/>
            <p:cNvSpPr>
              <a:spLocks/>
            </p:cNvSpPr>
            <p:nvPr userDrawn="1"/>
          </p:nvSpPr>
          <p:spPr bwMode="gray">
            <a:xfrm>
              <a:off x="9021763" y="4576763"/>
              <a:ext cx="141287" cy="149225"/>
            </a:xfrm>
            <a:custGeom>
              <a:avLst/>
              <a:gdLst>
                <a:gd name="T0" fmla="*/ 0 w 89"/>
                <a:gd name="T1" fmla="*/ 0 h 94"/>
                <a:gd name="T2" fmla="*/ 76 w 89"/>
                <a:gd name="T3" fmla="*/ 82 h 94"/>
                <a:gd name="T4" fmla="*/ 78 w 89"/>
                <a:gd name="T5" fmla="*/ 84 h 94"/>
                <a:gd name="T6" fmla="*/ 89 w 89"/>
                <a:gd name="T7" fmla="*/ 94 h 94"/>
                <a:gd name="T8" fmla="*/ 89 w 89"/>
                <a:gd name="T9" fmla="*/ 68 h 94"/>
                <a:gd name="T10" fmla="*/ 80 w 89"/>
                <a:gd name="T11" fmla="*/ 62 h 94"/>
                <a:gd name="T12" fmla="*/ 0 w 89"/>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9" h="94">
                  <a:moveTo>
                    <a:pt x="0" y="0"/>
                  </a:moveTo>
                  <a:lnTo>
                    <a:pt x="76" y="82"/>
                  </a:lnTo>
                  <a:lnTo>
                    <a:pt x="78" y="84"/>
                  </a:lnTo>
                  <a:lnTo>
                    <a:pt x="89" y="94"/>
                  </a:lnTo>
                  <a:lnTo>
                    <a:pt x="89" y="68"/>
                  </a:lnTo>
                  <a:lnTo>
                    <a:pt x="80" y="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2" name="Freeform 78"/>
            <p:cNvSpPr>
              <a:spLocks/>
            </p:cNvSpPr>
            <p:nvPr userDrawn="1"/>
          </p:nvSpPr>
          <p:spPr bwMode="gray">
            <a:xfrm>
              <a:off x="9051925" y="4460875"/>
              <a:ext cx="114300" cy="119062"/>
            </a:xfrm>
            <a:custGeom>
              <a:avLst/>
              <a:gdLst>
                <a:gd name="T0" fmla="*/ 0 w 72"/>
                <a:gd name="T1" fmla="*/ 0 h 75"/>
                <a:gd name="T2" fmla="*/ 63 w 72"/>
                <a:gd name="T3" fmla="*/ 71 h 75"/>
                <a:gd name="T4" fmla="*/ 70 w 72"/>
                <a:gd name="T5" fmla="*/ 75 h 75"/>
                <a:gd name="T6" fmla="*/ 72 w 72"/>
                <a:gd name="T7" fmla="*/ 53 h 75"/>
                <a:gd name="T8" fmla="*/ 65 w 72"/>
                <a:gd name="T9" fmla="*/ 48 h 75"/>
                <a:gd name="T10" fmla="*/ 0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0" y="0"/>
                  </a:moveTo>
                  <a:lnTo>
                    <a:pt x="63" y="71"/>
                  </a:lnTo>
                  <a:lnTo>
                    <a:pt x="70" y="75"/>
                  </a:lnTo>
                  <a:lnTo>
                    <a:pt x="72" y="53"/>
                  </a:lnTo>
                  <a:lnTo>
                    <a:pt x="65" y="48"/>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3" name="Freeform 79"/>
            <p:cNvSpPr>
              <a:spLocks/>
            </p:cNvSpPr>
            <p:nvPr userDrawn="1"/>
          </p:nvSpPr>
          <p:spPr bwMode="gray">
            <a:xfrm>
              <a:off x="9051925" y="4460875"/>
              <a:ext cx="114300" cy="119062"/>
            </a:xfrm>
            <a:custGeom>
              <a:avLst/>
              <a:gdLst>
                <a:gd name="T0" fmla="*/ 0 w 72"/>
                <a:gd name="T1" fmla="*/ 0 h 75"/>
                <a:gd name="T2" fmla="*/ 63 w 72"/>
                <a:gd name="T3" fmla="*/ 71 h 75"/>
                <a:gd name="T4" fmla="*/ 70 w 72"/>
                <a:gd name="T5" fmla="*/ 75 h 75"/>
                <a:gd name="T6" fmla="*/ 72 w 72"/>
                <a:gd name="T7" fmla="*/ 53 h 75"/>
                <a:gd name="T8" fmla="*/ 65 w 72"/>
                <a:gd name="T9" fmla="*/ 48 h 75"/>
                <a:gd name="T10" fmla="*/ 0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0" y="0"/>
                  </a:moveTo>
                  <a:lnTo>
                    <a:pt x="63" y="71"/>
                  </a:lnTo>
                  <a:lnTo>
                    <a:pt x="70" y="75"/>
                  </a:lnTo>
                  <a:lnTo>
                    <a:pt x="72" y="53"/>
                  </a:lnTo>
                  <a:lnTo>
                    <a:pt x="65" y="4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4" name="Freeform 80"/>
            <p:cNvSpPr>
              <a:spLocks/>
            </p:cNvSpPr>
            <p:nvPr userDrawn="1"/>
          </p:nvSpPr>
          <p:spPr bwMode="gray">
            <a:xfrm>
              <a:off x="9115425" y="4378325"/>
              <a:ext cx="60325" cy="60325"/>
            </a:xfrm>
            <a:custGeom>
              <a:avLst/>
              <a:gdLst>
                <a:gd name="T0" fmla="*/ 0 w 38"/>
                <a:gd name="T1" fmla="*/ 0 h 38"/>
                <a:gd name="T2" fmla="*/ 27 w 38"/>
                <a:gd name="T3" fmla="*/ 36 h 38"/>
                <a:gd name="T4" fmla="*/ 30 w 38"/>
                <a:gd name="T5" fmla="*/ 38 h 38"/>
                <a:gd name="T6" fmla="*/ 38 w 38"/>
                <a:gd name="T7" fmla="*/ 20 h 38"/>
                <a:gd name="T8" fmla="*/ 30 w 38"/>
                <a:gd name="T9" fmla="*/ 16 h 38"/>
                <a:gd name="T10" fmla="*/ 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0" y="0"/>
                  </a:moveTo>
                  <a:lnTo>
                    <a:pt x="27" y="36"/>
                  </a:lnTo>
                  <a:lnTo>
                    <a:pt x="30" y="38"/>
                  </a:lnTo>
                  <a:lnTo>
                    <a:pt x="38" y="20"/>
                  </a:lnTo>
                  <a:lnTo>
                    <a:pt x="30" y="16"/>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5" name="Freeform 81"/>
            <p:cNvSpPr>
              <a:spLocks/>
            </p:cNvSpPr>
            <p:nvPr userDrawn="1"/>
          </p:nvSpPr>
          <p:spPr bwMode="gray">
            <a:xfrm>
              <a:off x="9115425" y="4378325"/>
              <a:ext cx="60325" cy="60325"/>
            </a:xfrm>
            <a:custGeom>
              <a:avLst/>
              <a:gdLst>
                <a:gd name="T0" fmla="*/ 0 w 38"/>
                <a:gd name="T1" fmla="*/ 0 h 38"/>
                <a:gd name="T2" fmla="*/ 27 w 38"/>
                <a:gd name="T3" fmla="*/ 36 h 38"/>
                <a:gd name="T4" fmla="*/ 30 w 38"/>
                <a:gd name="T5" fmla="*/ 38 h 38"/>
                <a:gd name="T6" fmla="*/ 38 w 38"/>
                <a:gd name="T7" fmla="*/ 20 h 38"/>
                <a:gd name="T8" fmla="*/ 30 w 38"/>
                <a:gd name="T9" fmla="*/ 16 h 38"/>
                <a:gd name="T10" fmla="*/ 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0" y="0"/>
                  </a:moveTo>
                  <a:lnTo>
                    <a:pt x="27" y="36"/>
                  </a:lnTo>
                  <a:lnTo>
                    <a:pt x="30" y="38"/>
                  </a:lnTo>
                  <a:lnTo>
                    <a:pt x="38" y="20"/>
                  </a:lnTo>
                  <a:lnTo>
                    <a:pt x="3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6" name="Freeform 82"/>
            <p:cNvSpPr>
              <a:spLocks/>
            </p:cNvSpPr>
            <p:nvPr userDrawn="1"/>
          </p:nvSpPr>
          <p:spPr bwMode="gray">
            <a:xfrm>
              <a:off x="2889250" y="5187950"/>
              <a:ext cx="5049837" cy="3175"/>
            </a:xfrm>
            <a:custGeom>
              <a:avLst/>
              <a:gdLst>
                <a:gd name="T0" fmla="*/ 1505 w 1506"/>
                <a:gd name="T1" fmla="*/ 0 h 1"/>
                <a:gd name="T2" fmla="*/ 19 w 1506"/>
                <a:gd name="T3" fmla="*/ 0 h 1"/>
                <a:gd name="T4" fmla="*/ 0 w 1506"/>
                <a:gd name="T5" fmla="*/ 1 h 1"/>
                <a:gd name="T6" fmla="*/ 1506 w 1506"/>
                <a:gd name="T7" fmla="*/ 1 h 1"/>
                <a:gd name="T8" fmla="*/ 1505 w 1506"/>
                <a:gd name="T9" fmla="*/ 0 h 1"/>
              </a:gdLst>
              <a:ahLst/>
              <a:cxnLst>
                <a:cxn ang="0">
                  <a:pos x="T0" y="T1"/>
                </a:cxn>
                <a:cxn ang="0">
                  <a:pos x="T2" y="T3"/>
                </a:cxn>
                <a:cxn ang="0">
                  <a:pos x="T4" y="T5"/>
                </a:cxn>
                <a:cxn ang="0">
                  <a:pos x="T6" y="T7"/>
                </a:cxn>
                <a:cxn ang="0">
                  <a:pos x="T8" y="T9"/>
                </a:cxn>
              </a:cxnLst>
              <a:rect l="0" t="0" r="r" b="b"/>
              <a:pathLst>
                <a:path w="1506" h="1">
                  <a:moveTo>
                    <a:pt x="1505" y="0"/>
                  </a:moveTo>
                  <a:cubicBezTo>
                    <a:pt x="19" y="0"/>
                    <a:pt x="19" y="0"/>
                    <a:pt x="19" y="0"/>
                  </a:cubicBezTo>
                  <a:cubicBezTo>
                    <a:pt x="13" y="0"/>
                    <a:pt x="7" y="1"/>
                    <a:pt x="0" y="1"/>
                  </a:cubicBezTo>
                  <a:cubicBezTo>
                    <a:pt x="1506" y="1"/>
                    <a:pt x="1506" y="1"/>
                    <a:pt x="1506" y="1"/>
                  </a:cubicBezTo>
                  <a:cubicBezTo>
                    <a:pt x="1506" y="1"/>
                    <a:pt x="1505" y="0"/>
                    <a:pt x="1505" y="0"/>
                  </a:cubicBezTo>
                </a:path>
              </a:pathLst>
            </a:custGeom>
            <a:solidFill>
              <a:srgbClr val="99D8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7" name="Freeform 83"/>
            <p:cNvSpPr>
              <a:spLocks/>
            </p:cNvSpPr>
            <p:nvPr userDrawn="1"/>
          </p:nvSpPr>
          <p:spPr bwMode="gray">
            <a:xfrm>
              <a:off x="2952750" y="3871913"/>
              <a:ext cx="4983162" cy="1316037"/>
            </a:xfrm>
            <a:custGeom>
              <a:avLst/>
              <a:gdLst>
                <a:gd name="T0" fmla="*/ 931 w 1486"/>
                <a:gd name="T1" fmla="*/ 0 h 418"/>
                <a:gd name="T2" fmla="*/ 836 w 1486"/>
                <a:gd name="T3" fmla="*/ 22 h 418"/>
                <a:gd name="T4" fmla="*/ 828 w 1486"/>
                <a:gd name="T5" fmla="*/ 21 h 418"/>
                <a:gd name="T6" fmla="*/ 565 w 1486"/>
                <a:gd name="T7" fmla="*/ 195 h 418"/>
                <a:gd name="T8" fmla="*/ 364 w 1486"/>
                <a:gd name="T9" fmla="*/ 112 h 418"/>
                <a:gd name="T10" fmla="*/ 309 w 1486"/>
                <a:gd name="T11" fmla="*/ 129 h 418"/>
                <a:gd name="T12" fmla="*/ 310 w 1486"/>
                <a:gd name="T13" fmla="*/ 145 h 418"/>
                <a:gd name="T14" fmla="*/ 281 w 1486"/>
                <a:gd name="T15" fmla="*/ 145 h 418"/>
                <a:gd name="T16" fmla="*/ 281 w 1486"/>
                <a:gd name="T17" fmla="*/ 135 h 418"/>
                <a:gd name="T18" fmla="*/ 220 w 1486"/>
                <a:gd name="T19" fmla="*/ 139 h 418"/>
                <a:gd name="T20" fmla="*/ 194 w 1486"/>
                <a:gd name="T21" fmla="*/ 139 h 418"/>
                <a:gd name="T22" fmla="*/ 0 w 1486"/>
                <a:gd name="T23" fmla="*/ 418 h 418"/>
                <a:gd name="T24" fmla="*/ 1486 w 1486"/>
                <a:gd name="T25" fmla="*/ 418 h 418"/>
                <a:gd name="T26" fmla="*/ 931 w 1486"/>
                <a:gd name="T27" fmla="*/ 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6" h="418">
                  <a:moveTo>
                    <a:pt x="931" y="0"/>
                  </a:moveTo>
                  <a:cubicBezTo>
                    <a:pt x="903" y="14"/>
                    <a:pt x="871" y="22"/>
                    <a:pt x="836" y="22"/>
                  </a:cubicBezTo>
                  <a:cubicBezTo>
                    <a:pt x="834" y="22"/>
                    <a:pt x="831" y="22"/>
                    <a:pt x="828" y="21"/>
                  </a:cubicBezTo>
                  <a:cubicBezTo>
                    <a:pt x="784" y="124"/>
                    <a:pt x="683" y="195"/>
                    <a:pt x="565" y="195"/>
                  </a:cubicBezTo>
                  <a:cubicBezTo>
                    <a:pt x="487" y="195"/>
                    <a:pt x="415" y="163"/>
                    <a:pt x="364" y="112"/>
                  </a:cubicBezTo>
                  <a:cubicBezTo>
                    <a:pt x="346" y="119"/>
                    <a:pt x="328" y="125"/>
                    <a:pt x="309" y="129"/>
                  </a:cubicBezTo>
                  <a:cubicBezTo>
                    <a:pt x="310" y="145"/>
                    <a:pt x="310" y="145"/>
                    <a:pt x="310" y="145"/>
                  </a:cubicBezTo>
                  <a:cubicBezTo>
                    <a:pt x="281" y="145"/>
                    <a:pt x="281" y="145"/>
                    <a:pt x="281" y="145"/>
                  </a:cubicBezTo>
                  <a:cubicBezTo>
                    <a:pt x="281" y="135"/>
                    <a:pt x="281" y="135"/>
                    <a:pt x="281" y="135"/>
                  </a:cubicBezTo>
                  <a:cubicBezTo>
                    <a:pt x="261" y="138"/>
                    <a:pt x="241" y="139"/>
                    <a:pt x="220" y="139"/>
                  </a:cubicBezTo>
                  <a:cubicBezTo>
                    <a:pt x="211" y="139"/>
                    <a:pt x="203" y="139"/>
                    <a:pt x="194" y="139"/>
                  </a:cubicBezTo>
                  <a:cubicBezTo>
                    <a:pt x="207" y="279"/>
                    <a:pt x="259" y="391"/>
                    <a:pt x="0" y="418"/>
                  </a:cubicBezTo>
                  <a:cubicBezTo>
                    <a:pt x="1486" y="418"/>
                    <a:pt x="1486" y="418"/>
                    <a:pt x="1486" y="418"/>
                  </a:cubicBezTo>
                  <a:cubicBezTo>
                    <a:pt x="1361" y="217"/>
                    <a:pt x="1164" y="66"/>
                    <a:pt x="931"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8" name="Freeform 84"/>
            <p:cNvSpPr>
              <a:spLocks/>
            </p:cNvSpPr>
            <p:nvPr userDrawn="1"/>
          </p:nvSpPr>
          <p:spPr bwMode="gray">
            <a:xfrm>
              <a:off x="2443163" y="4275138"/>
              <a:ext cx="1377950" cy="915987"/>
            </a:xfrm>
            <a:custGeom>
              <a:avLst/>
              <a:gdLst>
                <a:gd name="T0" fmla="*/ 280 w 411"/>
                <a:gd name="T1" fmla="*/ 0 h 291"/>
                <a:gd name="T2" fmla="*/ 0 w 411"/>
                <a:gd name="T3" fmla="*/ 291 h 291"/>
                <a:gd name="T4" fmla="*/ 133 w 411"/>
                <a:gd name="T5" fmla="*/ 291 h 291"/>
                <a:gd name="T6" fmla="*/ 152 w 411"/>
                <a:gd name="T7" fmla="*/ 290 h 291"/>
                <a:gd name="T8" fmla="*/ 346 w 411"/>
                <a:gd name="T9" fmla="*/ 11 h 291"/>
                <a:gd name="T10" fmla="*/ 280 w 411"/>
                <a:gd name="T11" fmla="*/ 0 h 291"/>
              </a:gdLst>
              <a:ahLst/>
              <a:cxnLst>
                <a:cxn ang="0">
                  <a:pos x="T0" y="T1"/>
                </a:cxn>
                <a:cxn ang="0">
                  <a:pos x="T2" y="T3"/>
                </a:cxn>
                <a:cxn ang="0">
                  <a:pos x="T4" y="T5"/>
                </a:cxn>
                <a:cxn ang="0">
                  <a:pos x="T6" y="T7"/>
                </a:cxn>
                <a:cxn ang="0">
                  <a:pos x="T8" y="T9"/>
                </a:cxn>
                <a:cxn ang="0">
                  <a:pos x="T10" y="T11"/>
                </a:cxn>
              </a:cxnLst>
              <a:rect l="0" t="0" r="r" b="b"/>
              <a:pathLst>
                <a:path w="411" h="291">
                  <a:moveTo>
                    <a:pt x="280" y="0"/>
                  </a:moveTo>
                  <a:cubicBezTo>
                    <a:pt x="168" y="77"/>
                    <a:pt x="72" y="176"/>
                    <a:pt x="0" y="291"/>
                  </a:cubicBezTo>
                  <a:cubicBezTo>
                    <a:pt x="133" y="291"/>
                    <a:pt x="133" y="291"/>
                    <a:pt x="133" y="291"/>
                  </a:cubicBezTo>
                  <a:cubicBezTo>
                    <a:pt x="140" y="291"/>
                    <a:pt x="146" y="290"/>
                    <a:pt x="152" y="290"/>
                  </a:cubicBezTo>
                  <a:cubicBezTo>
                    <a:pt x="411" y="263"/>
                    <a:pt x="359" y="151"/>
                    <a:pt x="346" y="11"/>
                  </a:cubicBezTo>
                  <a:cubicBezTo>
                    <a:pt x="324" y="9"/>
                    <a:pt x="301" y="6"/>
                    <a:pt x="280"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9" name="Freeform 85"/>
            <p:cNvSpPr>
              <a:spLocks/>
            </p:cNvSpPr>
            <p:nvPr userDrawn="1"/>
          </p:nvSpPr>
          <p:spPr bwMode="gray">
            <a:xfrm>
              <a:off x="5729288" y="3806825"/>
              <a:ext cx="344487" cy="134937"/>
            </a:xfrm>
            <a:custGeom>
              <a:avLst/>
              <a:gdLst>
                <a:gd name="T0" fmla="*/ 14 w 103"/>
                <a:gd name="T1" fmla="*/ 0 h 43"/>
                <a:gd name="T2" fmla="*/ 0 w 103"/>
                <a:gd name="T3" fmla="*/ 42 h 43"/>
                <a:gd name="T4" fmla="*/ 8 w 103"/>
                <a:gd name="T5" fmla="*/ 43 h 43"/>
                <a:gd name="T6" fmla="*/ 103 w 103"/>
                <a:gd name="T7" fmla="*/ 21 h 43"/>
                <a:gd name="T8" fmla="*/ 14 w 103"/>
                <a:gd name="T9" fmla="*/ 0 h 43"/>
              </a:gdLst>
              <a:ahLst/>
              <a:cxnLst>
                <a:cxn ang="0">
                  <a:pos x="T0" y="T1"/>
                </a:cxn>
                <a:cxn ang="0">
                  <a:pos x="T2" y="T3"/>
                </a:cxn>
                <a:cxn ang="0">
                  <a:pos x="T4" y="T5"/>
                </a:cxn>
                <a:cxn ang="0">
                  <a:pos x="T6" y="T7"/>
                </a:cxn>
                <a:cxn ang="0">
                  <a:pos x="T8" y="T9"/>
                </a:cxn>
              </a:cxnLst>
              <a:rect l="0" t="0" r="r" b="b"/>
              <a:pathLst>
                <a:path w="103" h="43">
                  <a:moveTo>
                    <a:pt x="14" y="0"/>
                  </a:moveTo>
                  <a:cubicBezTo>
                    <a:pt x="10" y="14"/>
                    <a:pt x="5" y="29"/>
                    <a:pt x="0" y="42"/>
                  </a:cubicBezTo>
                  <a:cubicBezTo>
                    <a:pt x="3" y="43"/>
                    <a:pt x="6" y="43"/>
                    <a:pt x="8" y="43"/>
                  </a:cubicBezTo>
                  <a:cubicBezTo>
                    <a:pt x="43" y="43"/>
                    <a:pt x="75" y="35"/>
                    <a:pt x="103" y="21"/>
                  </a:cubicBezTo>
                  <a:cubicBezTo>
                    <a:pt x="74" y="12"/>
                    <a:pt x="44" y="5"/>
                    <a:pt x="14"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0" name="Freeform 86"/>
            <p:cNvSpPr>
              <a:spLocks/>
            </p:cNvSpPr>
            <p:nvPr userDrawn="1"/>
          </p:nvSpPr>
          <p:spPr bwMode="gray">
            <a:xfrm>
              <a:off x="4173538" y="3756025"/>
              <a:ext cx="1601787" cy="730250"/>
            </a:xfrm>
            <a:custGeom>
              <a:avLst/>
              <a:gdLst>
                <a:gd name="T0" fmla="*/ 304 w 478"/>
                <a:gd name="T1" fmla="*/ 0 h 232"/>
                <a:gd name="T2" fmla="*/ 176 w 478"/>
                <a:gd name="T3" fmla="*/ 8 h 232"/>
                <a:gd name="T4" fmla="*/ 101 w 478"/>
                <a:gd name="T5" fmla="*/ 89 h 232"/>
                <a:gd name="T6" fmla="*/ 102 w 478"/>
                <a:gd name="T7" fmla="*/ 110 h 232"/>
                <a:gd name="T8" fmla="*/ 73 w 478"/>
                <a:gd name="T9" fmla="*/ 110 h 232"/>
                <a:gd name="T10" fmla="*/ 0 w 478"/>
                <a:gd name="T11" fmla="*/ 149 h 232"/>
                <a:gd name="T12" fmla="*/ 201 w 478"/>
                <a:gd name="T13" fmla="*/ 232 h 232"/>
                <a:gd name="T14" fmla="*/ 464 w 478"/>
                <a:gd name="T15" fmla="*/ 58 h 232"/>
                <a:gd name="T16" fmla="*/ 478 w 478"/>
                <a:gd name="T17" fmla="*/ 16 h 232"/>
                <a:gd name="T18" fmla="*/ 304 w 478"/>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8" h="232">
                  <a:moveTo>
                    <a:pt x="304" y="0"/>
                  </a:moveTo>
                  <a:cubicBezTo>
                    <a:pt x="260" y="0"/>
                    <a:pt x="218" y="3"/>
                    <a:pt x="176" y="8"/>
                  </a:cubicBezTo>
                  <a:cubicBezTo>
                    <a:pt x="155" y="39"/>
                    <a:pt x="130" y="66"/>
                    <a:pt x="101" y="89"/>
                  </a:cubicBezTo>
                  <a:cubicBezTo>
                    <a:pt x="102" y="110"/>
                    <a:pt x="102" y="110"/>
                    <a:pt x="102" y="110"/>
                  </a:cubicBezTo>
                  <a:cubicBezTo>
                    <a:pt x="73" y="110"/>
                    <a:pt x="73" y="110"/>
                    <a:pt x="73" y="110"/>
                  </a:cubicBezTo>
                  <a:cubicBezTo>
                    <a:pt x="50" y="126"/>
                    <a:pt x="26" y="139"/>
                    <a:pt x="0" y="149"/>
                  </a:cubicBezTo>
                  <a:cubicBezTo>
                    <a:pt x="51" y="200"/>
                    <a:pt x="123" y="232"/>
                    <a:pt x="201" y="232"/>
                  </a:cubicBezTo>
                  <a:cubicBezTo>
                    <a:pt x="319" y="232"/>
                    <a:pt x="420" y="161"/>
                    <a:pt x="464" y="58"/>
                  </a:cubicBezTo>
                  <a:cubicBezTo>
                    <a:pt x="469" y="45"/>
                    <a:pt x="474" y="30"/>
                    <a:pt x="478" y="16"/>
                  </a:cubicBezTo>
                  <a:cubicBezTo>
                    <a:pt x="421" y="5"/>
                    <a:pt x="363" y="0"/>
                    <a:pt x="304"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1" name="Freeform 87"/>
            <p:cNvSpPr>
              <a:spLocks noEditPoints="1"/>
            </p:cNvSpPr>
            <p:nvPr userDrawn="1"/>
          </p:nvSpPr>
          <p:spPr bwMode="gray">
            <a:xfrm>
              <a:off x="3381375" y="3781425"/>
              <a:ext cx="1381125" cy="528637"/>
            </a:xfrm>
            <a:custGeom>
              <a:avLst/>
              <a:gdLst>
                <a:gd name="T0" fmla="*/ 115 w 412"/>
                <a:gd name="T1" fmla="*/ 90 h 168"/>
                <a:gd name="T2" fmla="*/ 0 w 412"/>
                <a:gd name="T3" fmla="*/ 157 h 168"/>
                <a:gd name="T4" fmla="*/ 66 w 412"/>
                <a:gd name="T5" fmla="*/ 168 h 168"/>
                <a:gd name="T6" fmla="*/ 92 w 412"/>
                <a:gd name="T7" fmla="*/ 168 h 168"/>
                <a:gd name="T8" fmla="*/ 153 w 412"/>
                <a:gd name="T9" fmla="*/ 164 h 168"/>
                <a:gd name="T10" fmla="*/ 156 w 412"/>
                <a:gd name="T11" fmla="*/ 109 h 168"/>
                <a:gd name="T12" fmla="*/ 115 w 412"/>
                <a:gd name="T13" fmla="*/ 90 h 168"/>
                <a:gd name="T14" fmla="*/ 296 w 412"/>
                <a:gd name="T15" fmla="*/ 23 h 168"/>
                <a:gd name="T16" fmla="*/ 246 w 412"/>
                <a:gd name="T17" fmla="*/ 38 h 168"/>
                <a:gd name="T18" fmla="*/ 179 w 412"/>
                <a:gd name="T19" fmla="*/ 109 h 168"/>
                <a:gd name="T20" fmla="*/ 181 w 412"/>
                <a:gd name="T21" fmla="*/ 158 h 168"/>
                <a:gd name="T22" fmla="*/ 236 w 412"/>
                <a:gd name="T23" fmla="*/ 141 h 168"/>
                <a:gd name="T24" fmla="*/ 309 w 412"/>
                <a:gd name="T25" fmla="*/ 102 h 168"/>
                <a:gd name="T26" fmla="*/ 292 w 412"/>
                <a:gd name="T27" fmla="*/ 102 h 168"/>
                <a:gd name="T28" fmla="*/ 296 w 412"/>
                <a:gd name="T29" fmla="*/ 23 h 168"/>
                <a:gd name="T30" fmla="*/ 412 w 412"/>
                <a:gd name="T31" fmla="*/ 0 h 168"/>
                <a:gd name="T32" fmla="*/ 334 w 412"/>
                <a:gd name="T33" fmla="*/ 14 h 168"/>
                <a:gd name="T34" fmla="*/ 337 w 412"/>
                <a:gd name="T35" fmla="*/ 81 h 168"/>
                <a:gd name="T36" fmla="*/ 412 w 4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2" h="168">
                  <a:moveTo>
                    <a:pt x="115" y="90"/>
                  </a:moveTo>
                  <a:cubicBezTo>
                    <a:pt x="75" y="110"/>
                    <a:pt x="37" y="133"/>
                    <a:pt x="0" y="157"/>
                  </a:cubicBezTo>
                  <a:cubicBezTo>
                    <a:pt x="21" y="163"/>
                    <a:pt x="44" y="166"/>
                    <a:pt x="66" y="168"/>
                  </a:cubicBezTo>
                  <a:cubicBezTo>
                    <a:pt x="75" y="168"/>
                    <a:pt x="83" y="168"/>
                    <a:pt x="92" y="168"/>
                  </a:cubicBezTo>
                  <a:cubicBezTo>
                    <a:pt x="113" y="168"/>
                    <a:pt x="133" y="167"/>
                    <a:pt x="153" y="164"/>
                  </a:cubicBezTo>
                  <a:cubicBezTo>
                    <a:pt x="156" y="109"/>
                    <a:pt x="156" y="109"/>
                    <a:pt x="156" y="109"/>
                  </a:cubicBezTo>
                  <a:cubicBezTo>
                    <a:pt x="140" y="107"/>
                    <a:pt x="126" y="100"/>
                    <a:pt x="115" y="90"/>
                  </a:cubicBezTo>
                  <a:moveTo>
                    <a:pt x="296" y="23"/>
                  </a:moveTo>
                  <a:cubicBezTo>
                    <a:pt x="279" y="28"/>
                    <a:pt x="262" y="32"/>
                    <a:pt x="246" y="38"/>
                  </a:cubicBezTo>
                  <a:cubicBezTo>
                    <a:pt x="243" y="74"/>
                    <a:pt x="215" y="104"/>
                    <a:pt x="179" y="109"/>
                  </a:cubicBezTo>
                  <a:cubicBezTo>
                    <a:pt x="181" y="158"/>
                    <a:pt x="181" y="158"/>
                    <a:pt x="181" y="158"/>
                  </a:cubicBezTo>
                  <a:cubicBezTo>
                    <a:pt x="200" y="154"/>
                    <a:pt x="218" y="148"/>
                    <a:pt x="236" y="141"/>
                  </a:cubicBezTo>
                  <a:cubicBezTo>
                    <a:pt x="262" y="131"/>
                    <a:pt x="286" y="118"/>
                    <a:pt x="309" y="102"/>
                  </a:cubicBezTo>
                  <a:cubicBezTo>
                    <a:pt x="292" y="102"/>
                    <a:pt x="292" y="102"/>
                    <a:pt x="292" y="102"/>
                  </a:cubicBezTo>
                  <a:cubicBezTo>
                    <a:pt x="296" y="23"/>
                    <a:pt x="296" y="23"/>
                    <a:pt x="296" y="23"/>
                  </a:cubicBezTo>
                  <a:moveTo>
                    <a:pt x="412" y="0"/>
                  </a:moveTo>
                  <a:cubicBezTo>
                    <a:pt x="386" y="4"/>
                    <a:pt x="359" y="9"/>
                    <a:pt x="334" y="14"/>
                  </a:cubicBezTo>
                  <a:cubicBezTo>
                    <a:pt x="337" y="81"/>
                    <a:pt x="337" y="81"/>
                    <a:pt x="337" y="81"/>
                  </a:cubicBezTo>
                  <a:cubicBezTo>
                    <a:pt x="366" y="58"/>
                    <a:pt x="391" y="31"/>
                    <a:pt x="412"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2" name="Freeform 88"/>
            <p:cNvSpPr>
              <a:spLocks/>
            </p:cNvSpPr>
            <p:nvPr userDrawn="1"/>
          </p:nvSpPr>
          <p:spPr bwMode="gray">
            <a:xfrm>
              <a:off x="4360863" y="2578100"/>
              <a:ext cx="153987" cy="1524000"/>
            </a:xfrm>
            <a:custGeom>
              <a:avLst/>
              <a:gdLst>
                <a:gd name="T0" fmla="*/ 0 w 97"/>
                <a:gd name="T1" fmla="*/ 960 h 960"/>
                <a:gd name="T2" fmla="*/ 49 w 97"/>
                <a:gd name="T3" fmla="*/ 0 h 960"/>
                <a:gd name="T4" fmla="*/ 97 w 97"/>
                <a:gd name="T5" fmla="*/ 960 h 960"/>
                <a:gd name="T6" fmla="*/ 0 w 97"/>
                <a:gd name="T7" fmla="*/ 960 h 960"/>
              </a:gdLst>
              <a:ahLst/>
              <a:cxnLst>
                <a:cxn ang="0">
                  <a:pos x="T0" y="T1"/>
                </a:cxn>
                <a:cxn ang="0">
                  <a:pos x="T2" y="T3"/>
                </a:cxn>
                <a:cxn ang="0">
                  <a:pos x="T4" y="T5"/>
                </a:cxn>
                <a:cxn ang="0">
                  <a:pos x="T6" y="T7"/>
                </a:cxn>
              </a:cxnLst>
              <a:rect l="0" t="0" r="r" b="b"/>
              <a:pathLst>
                <a:path w="97" h="960">
                  <a:moveTo>
                    <a:pt x="0" y="960"/>
                  </a:moveTo>
                  <a:lnTo>
                    <a:pt x="49" y="0"/>
                  </a:lnTo>
                  <a:lnTo>
                    <a:pt x="97" y="960"/>
                  </a:lnTo>
                  <a:lnTo>
                    <a:pt x="0" y="96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3" name="Freeform 89"/>
            <p:cNvSpPr>
              <a:spLocks/>
            </p:cNvSpPr>
            <p:nvPr userDrawn="1"/>
          </p:nvSpPr>
          <p:spPr bwMode="gray">
            <a:xfrm>
              <a:off x="4360863" y="2578100"/>
              <a:ext cx="153987" cy="1524000"/>
            </a:xfrm>
            <a:custGeom>
              <a:avLst/>
              <a:gdLst>
                <a:gd name="T0" fmla="*/ 0 w 97"/>
                <a:gd name="T1" fmla="*/ 960 h 960"/>
                <a:gd name="T2" fmla="*/ 49 w 97"/>
                <a:gd name="T3" fmla="*/ 0 h 960"/>
                <a:gd name="T4" fmla="*/ 97 w 97"/>
                <a:gd name="T5" fmla="*/ 960 h 960"/>
                <a:gd name="T6" fmla="*/ 0 w 97"/>
                <a:gd name="T7" fmla="*/ 960 h 960"/>
              </a:gdLst>
              <a:ahLst/>
              <a:cxnLst>
                <a:cxn ang="0">
                  <a:pos x="T0" y="T1"/>
                </a:cxn>
                <a:cxn ang="0">
                  <a:pos x="T2" y="T3"/>
                </a:cxn>
                <a:cxn ang="0">
                  <a:pos x="T4" y="T5"/>
                </a:cxn>
                <a:cxn ang="0">
                  <a:pos x="T6" y="T7"/>
                </a:cxn>
              </a:cxnLst>
              <a:rect l="0" t="0" r="r" b="b"/>
              <a:pathLst>
                <a:path w="97" h="960">
                  <a:moveTo>
                    <a:pt x="0" y="960"/>
                  </a:moveTo>
                  <a:lnTo>
                    <a:pt x="49" y="0"/>
                  </a:lnTo>
                  <a:lnTo>
                    <a:pt x="97" y="960"/>
                  </a:lnTo>
                  <a:lnTo>
                    <a:pt x="0" y="9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4" name="Freeform 90"/>
            <p:cNvSpPr>
              <a:spLocks/>
            </p:cNvSpPr>
            <p:nvPr userDrawn="1"/>
          </p:nvSpPr>
          <p:spPr bwMode="gray">
            <a:xfrm>
              <a:off x="4140200" y="3422650"/>
              <a:ext cx="298450" cy="317500"/>
            </a:xfrm>
            <a:custGeom>
              <a:avLst/>
              <a:gdLst>
                <a:gd name="T0" fmla="*/ 188 w 188"/>
                <a:gd name="T1" fmla="*/ 200 h 200"/>
                <a:gd name="T2" fmla="*/ 0 w 188"/>
                <a:gd name="T3" fmla="*/ 0 h 200"/>
                <a:gd name="T4" fmla="*/ 188 w 188"/>
                <a:gd name="T5" fmla="*/ 146 h 200"/>
                <a:gd name="T6" fmla="*/ 188 w 188"/>
                <a:gd name="T7" fmla="*/ 200 h 200"/>
              </a:gdLst>
              <a:ahLst/>
              <a:cxnLst>
                <a:cxn ang="0">
                  <a:pos x="T0" y="T1"/>
                </a:cxn>
                <a:cxn ang="0">
                  <a:pos x="T2" y="T3"/>
                </a:cxn>
                <a:cxn ang="0">
                  <a:pos x="T4" y="T5"/>
                </a:cxn>
                <a:cxn ang="0">
                  <a:pos x="T6" y="T7"/>
                </a:cxn>
              </a:cxnLst>
              <a:rect l="0" t="0" r="r" b="b"/>
              <a:pathLst>
                <a:path w="188" h="200">
                  <a:moveTo>
                    <a:pt x="188" y="200"/>
                  </a:moveTo>
                  <a:lnTo>
                    <a:pt x="0" y="0"/>
                  </a:lnTo>
                  <a:lnTo>
                    <a:pt x="188" y="146"/>
                  </a:lnTo>
                  <a:lnTo>
                    <a:pt x="188" y="20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5" name="Freeform 91"/>
            <p:cNvSpPr>
              <a:spLocks/>
            </p:cNvSpPr>
            <p:nvPr userDrawn="1"/>
          </p:nvSpPr>
          <p:spPr bwMode="gray">
            <a:xfrm>
              <a:off x="4140200" y="3422650"/>
              <a:ext cx="298450" cy="317500"/>
            </a:xfrm>
            <a:custGeom>
              <a:avLst/>
              <a:gdLst>
                <a:gd name="T0" fmla="*/ 188 w 188"/>
                <a:gd name="T1" fmla="*/ 200 h 200"/>
                <a:gd name="T2" fmla="*/ 0 w 188"/>
                <a:gd name="T3" fmla="*/ 0 h 200"/>
                <a:gd name="T4" fmla="*/ 188 w 188"/>
                <a:gd name="T5" fmla="*/ 146 h 200"/>
                <a:gd name="T6" fmla="*/ 188 w 188"/>
                <a:gd name="T7" fmla="*/ 200 h 200"/>
              </a:gdLst>
              <a:ahLst/>
              <a:cxnLst>
                <a:cxn ang="0">
                  <a:pos x="T0" y="T1"/>
                </a:cxn>
                <a:cxn ang="0">
                  <a:pos x="T2" y="T3"/>
                </a:cxn>
                <a:cxn ang="0">
                  <a:pos x="T4" y="T5"/>
                </a:cxn>
                <a:cxn ang="0">
                  <a:pos x="T6" y="T7"/>
                </a:cxn>
              </a:cxnLst>
              <a:rect l="0" t="0" r="r" b="b"/>
              <a:pathLst>
                <a:path w="188" h="200">
                  <a:moveTo>
                    <a:pt x="188" y="200"/>
                  </a:moveTo>
                  <a:lnTo>
                    <a:pt x="0" y="0"/>
                  </a:lnTo>
                  <a:lnTo>
                    <a:pt x="188" y="146"/>
                  </a:lnTo>
                  <a:lnTo>
                    <a:pt x="188"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6" name="Freeform 92"/>
            <p:cNvSpPr>
              <a:spLocks/>
            </p:cNvSpPr>
            <p:nvPr userDrawn="1"/>
          </p:nvSpPr>
          <p:spPr bwMode="gray">
            <a:xfrm>
              <a:off x="4203700" y="3157538"/>
              <a:ext cx="244475" cy="258762"/>
            </a:xfrm>
            <a:custGeom>
              <a:avLst/>
              <a:gdLst>
                <a:gd name="T0" fmla="*/ 148 w 154"/>
                <a:gd name="T1" fmla="*/ 163 h 163"/>
                <a:gd name="T2" fmla="*/ 0 w 154"/>
                <a:gd name="T3" fmla="*/ 0 h 163"/>
                <a:gd name="T4" fmla="*/ 154 w 154"/>
                <a:gd name="T5" fmla="*/ 115 h 163"/>
                <a:gd name="T6" fmla="*/ 148 w 154"/>
                <a:gd name="T7" fmla="*/ 163 h 163"/>
              </a:gdLst>
              <a:ahLst/>
              <a:cxnLst>
                <a:cxn ang="0">
                  <a:pos x="T0" y="T1"/>
                </a:cxn>
                <a:cxn ang="0">
                  <a:pos x="T2" y="T3"/>
                </a:cxn>
                <a:cxn ang="0">
                  <a:pos x="T4" y="T5"/>
                </a:cxn>
                <a:cxn ang="0">
                  <a:pos x="T6" y="T7"/>
                </a:cxn>
              </a:cxnLst>
              <a:rect l="0" t="0" r="r" b="b"/>
              <a:pathLst>
                <a:path w="154" h="163">
                  <a:moveTo>
                    <a:pt x="148" y="163"/>
                  </a:moveTo>
                  <a:lnTo>
                    <a:pt x="0" y="0"/>
                  </a:lnTo>
                  <a:lnTo>
                    <a:pt x="154" y="115"/>
                  </a:lnTo>
                  <a:lnTo>
                    <a:pt x="148" y="16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7" name="Freeform 93"/>
            <p:cNvSpPr>
              <a:spLocks/>
            </p:cNvSpPr>
            <p:nvPr userDrawn="1"/>
          </p:nvSpPr>
          <p:spPr bwMode="gray">
            <a:xfrm>
              <a:off x="4203700" y="3157538"/>
              <a:ext cx="244475" cy="258762"/>
            </a:xfrm>
            <a:custGeom>
              <a:avLst/>
              <a:gdLst>
                <a:gd name="T0" fmla="*/ 148 w 154"/>
                <a:gd name="T1" fmla="*/ 163 h 163"/>
                <a:gd name="T2" fmla="*/ 0 w 154"/>
                <a:gd name="T3" fmla="*/ 0 h 163"/>
                <a:gd name="T4" fmla="*/ 154 w 154"/>
                <a:gd name="T5" fmla="*/ 115 h 163"/>
                <a:gd name="T6" fmla="*/ 148 w 154"/>
                <a:gd name="T7" fmla="*/ 163 h 163"/>
              </a:gdLst>
              <a:ahLst/>
              <a:cxnLst>
                <a:cxn ang="0">
                  <a:pos x="T0" y="T1"/>
                </a:cxn>
                <a:cxn ang="0">
                  <a:pos x="T2" y="T3"/>
                </a:cxn>
                <a:cxn ang="0">
                  <a:pos x="T4" y="T5"/>
                </a:cxn>
                <a:cxn ang="0">
                  <a:pos x="T6" y="T7"/>
                </a:cxn>
              </a:cxnLst>
              <a:rect l="0" t="0" r="r" b="b"/>
              <a:pathLst>
                <a:path w="154" h="163">
                  <a:moveTo>
                    <a:pt x="148" y="163"/>
                  </a:moveTo>
                  <a:lnTo>
                    <a:pt x="0" y="0"/>
                  </a:lnTo>
                  <a:lnTo>
                    <a:pt x="154" y="115"/>
                  </a:lnTo>
                  <a:lnTo>
                    <a:pt x="148"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8" name="Freeform 94"/>
            <p:cNvSpPr>
              <a:spLocks/>
            </p:cNvSpPr>
            <p:nvPr userDrawn="1"/>
          </p:nvSpPr>
          <p:spPr bwMode="gray">
            <a:xfrm>
              <a:off x="4279900" y="2990850"/>
              <a:ext cx="177800" cy="185737"/>
            </a:xfrm>
            <a:custGeom>
              <a:avLst/>
              <a:gdLst>
                <a:gd name="T0" fmla="*/ 100 w 112"/>
                <a:gd name="T1" fmla="*/ 117 h 117"/>
                <a:gd name="T2" fmla="*/ 0 w 112"/>
                <a:gd name="T3" fmla="*/ 0 h 117"/>
                <a:gd name="T4" fmla="*/ 112 w 112"/>
                <a:gd name="T5" fmla="*/ 75 h 117"/>
                <a:gd name="T6" fmla="*/ 100 w 112"/>
                <a:gd name="T7" fmla="*/ 117 h 117"/>
              </a:gdLst>
              <a:ahLst/>
              <a:cxnLst>
                <a:cxn ang="0">
                  <a:pos x="T0" y="T1"/>
                </a:cxn>
                <a:cxn ang="0">
                  <a:pos x="T2" y="T3"/>
                </a:cxn>
                <a:cxn ang="0">
                  <a:pos x="T4" y="T5"/>
                </a:cxn>
                <a:cxn ang="0">
                  <a:pos x="T6" y="T7"/>
                </a:cxn>
              </a:cxnLst>
              <a:rect l="0" t="0" r="r" b="b"/>
              <a:pathLst>
                <a:path w="112" h="117">
                  <a:moveTo>
                    <a:pt x="100" y="117"/>
                  </a:moveTo>
                  <a:lnTo>
                    <a:pt x="0" y="0"/>
                  </a:lnTo>
                  <a:lnTo>
                    <a:pt x="112" y="75"/>
                  </a:lnTo>
                  <a:lnTo>
                    <a:pt x="100" y="11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9" name="Freeform 95"/>
            <p:cNvSpPr>
              <a:spLocks/>
            </p:cNvSpPr>
            <p:nvPr userDrawn="1"/>
          </p:nvSpPr>
          <p:spPr bwMode="gray">
            <a:xfrm>
              <a:off x="4279900" y="2990850"/>
              <a:ext cx="177800" cy="185737"/>
            </a:xfrm>
            <a:custGeom>
              <a:avLst/>
              <a:gdLst>
                <a:gd name="T0" fmla="*/ 100 w 112"/>
                <a:gd name="T1" fmla="*/ 117 h 117"/>
                <a:gd name="T2" fmla="*/ 0 w 112"/>
                <a:gd name="T3" fmla="*/ 0 h 117"/>
                <a:gd name="T4" fmla="*/ 112 w 112"/>
                <a:gd name="T5" fmla="*/ 75 h 117"/>
                <a:gd name="T6" fmla="*/ 100 w 112"/>
                <a:gd name="T7" fmla="*/ 117 h 117"/>
              </a:gdLst>
              <a:ahLst/>
              <a:cxnLst>
                <a:cxn ang="0">
                  <a:pos x="T0" y="T1"/>
                </a:cxn>
                <a:cxn ang="0">
                  <a:pos x="T2" y="T3"/>
                </a:cxn>
                <a:cxn ang="0">
                  <a:pos x="T4" y="T5"/>
                </a:cxn>
                <a:cxn ang="0">
                  <a:pos x="T6" y="T7"/>
                </a:cxn>
              </a:cxnLst>
              <a:rect l="0" t="0" r="r" b="b"/>
              <a:pathLst>
                <a:path w="112" h="117">
                  <a:moveTo>
                    <a:pt x="100" y="117"/>
                  </a:moveTo>
                  <a:lnTo>
                    <a:pt x="0" y="0"/>
                  </a:lnTo>
                  <a:lnTo>
                    <a:pt x="112" y="75"/>
                  </a:lnTo>
                  <a:lnTo>
                    <a:pt x="100" y="1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0" name="Freeform 96"/>
            <p:cNvSpPr>
              <a:spLocks/>
            </p:cNvSpPr>
            <p:nvPr userDrawn="1"/>
          </p:nvSpPr>
          <p:spPr bwMode="gray">
            <a:xfrm>
              <a:off x="4457700" y="3321050"/>
              <a:ext cx="298450" cy="317500"/>
            </a:xfrm>
            <a:custGeom>
              <a:avLst/>
              <a:gdLst>
                <a:gd name="T0" fmla="*/ 0 w 188"/>
                <a:gd name="T1" fmla="*/ 200 h 200"/>
                <a:gd name="T2" fmla="*/ 188 w 188"/>
                <a:gd name="T3" fmla="*/ 0 h 200"/>
                <a:gd name="T4" fmla="*/ 0 w 188"/>
                <a:gd name="T5" fmla="*/ 145 h 200"/>
                <a:gd name="T6" fmla="*/ 0 w 188"/>
                <a:gd name="T7" fmla="*/ 200 h 200"/>
              </a:gdLst>
              <a:ahLst/>
              <a:cxnLst>
                <a:cxn ang="0">
                  <a:pos x="T0" y="T1"/>
                </a:cxn>
                <a:cxn ang="0">
                  <a:pos x="T2" y="T3"/>
                </a:cxn>
                <a:cxn ang="0">
                  <a:pos x="T4" y="T5"/>
                </a:cxn>
                <a:cxn ang="0">
                  <a:pos x="T6" y="T7"/>
                </a:cxn>
              </a:cxnLst>
              <a:rect l="0" t="0" r="r" b="b"/>
              <a:pathLst>
                <a:path w="188" h="200">
                  <a:moveTo>
                    <a:pt x="0" y="200"/>
                  </a:moveTo>
                  <a:lnTo>
                    <a:pt x="188" y="0"/>
                  </a:lnTo>
                  <a:lnTo>
                    <a:pt x="0" y="145"/>
                  </a:lnTo>
                  <a:lnTo>
                    <a:pt x="0" y="20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1" name="Freeform 97"/>
            <p:cNvSpPr>
              <a:spLocks/>
            </p:cNvSpPr>
            <p:nvPr userDrawn="1"/>
          </p:nvSpPr>
          <p:spPr bwMode="gray">
            <a:xfrm>
              <a:off x="4457700" y="3321050"/>
              <a:ext cx="298450" cy="317500"/>
            </a:xfrm>
            <a:custGeom>
              <a:avLst/>
              <a:gdLst>
                <a:gd name="T0" fmla="*/ 0 w 188"/>
                <a:gd name="T1" fmla="*/ 200 h 200"/>
                <a:gd name="T2" fmla="*/ 188 w 188"/>
                <a:gd name="T3" fmla="*/ 0 h 200"/>
                <a:gd name="T4" fmla="*/ 0 w 188"/>
                <a:gd name="T5" fmla="*/ 145 h 200"/>
                <a:gd name="T6" fmla="*/ 0 w 188"/>
                <a:gd name="T7" fmla="*/ 200 h 200"/>
              </a:gdLst>
              <a:ahLst/>
              <a:cxnLst>
                <a:cxn ang="0">
                  <a:pos x="T0" y="T1"/>
                </a:cxn>
                <a:cxn ang="0">
                  <a:pos x="T2" y="T3"/>
                </a:cxn>
                <a:cxn ang="0">
                  <a:pos x="T4" y="T5"/>
                </a:cxn>
                <a:cxn ang="0">
                  <a:pos x="T6" y="T7"/>
                </a:cxn>
              </a:cxnLst>
              <a:rect l="0" t="0" r="r" b="b"/>
              <a:pathLst>
                <a:path w="188" h="200">
                  <a:moveTo>
                    <a:pt x="0" y="200"/>
                  </a:moveTo>
                  <a:lnTo>
                    <a:pt x="188" y="0"/>
                  </a:lnTo>
                  <a:lnTo>
                    <a:pt x="0" y="145"/>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2" name="Freeform 98"/>
            <p:cNvSpPr>
              <a:spLocks/>
            </p:cNvSpPr>
            <p:nvPr userDrawn="1"/>
          </p:nvSpPr>
          <p:spPr bwMode="gray">
            <a:xfrm>
              <a:off x="4448175" y="3071813"/>
              <a:ext cx="244475" cy="258762"/>
            </a:xfrm>
            <a:custGeom>
              <a:avLst/>
              <a:gdLst>
                <a:gd name="T0" fmla="*/ 6 w 154"/>
                <a:gd name="T1" fmla="*/ 163 h 163"/>
                <a:gd name="T2" fmla="*/ 154 w 154"/>
                <a:gd name="T3" fmla="*/ 0 h 163"/>
                <a:gd name="T4" fmla="*/ 0 w 154"/>
                <a:gd name="T5" fmla="*/ 116 h 163"/>
                <a:gd name="T6" fmla="*/ 6 w 154"/>
                <a:gd name="T7" fmla="*/ 163 h 163"/>
              </a:gdLst>
              <a:ahLst/>
              <a:cxnLst>
                <a:cxn ang="0">
                  <a:pos x="T0" y="T1"/>
                </a:cxn>
                <a:cxn ang="0">
                  <a:pos x="T2" y="T3"/>
                </a:cxn>
                <a:cxn ang="0">
                  <a:pos x="T4" y="T5"/>
                </a:cxn>
                <a:cxn ang="0">
                  <a:pos x="T6" y="T7"/>
                </a:cxn>
              </a:cxnLst>
              <a:rect l="0" t="0" r="r" b="b"/>
              <a:pathLst>
                <a:path w="154" h="163">
                  <a:moveTo>
                    <a:pt x="6" y="163"/>
                  </a:moveTo>
                  <a:lnTo>
                    <a:pt x="154" y="0"/>
                  </a:lnTo>
                  <a:lnTo>
                    <a:pt x="0" y="116"/>
                  </a:lnTo>
                  <a:lnTo>
                    <a:pt x="6" y="16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3" name="Freeform 99"/>
            <p:cNvSpPr>
              <a:spLocks/>
            </p:cNvSpPr>
            <p:nvPr userDrawn="1"/>
          </p:nvSpPr>
          <p:spPr bwMode="gray">
            <a:xfrm>
              <a:off x="4448175" y="3071813"/>
              <a:ext cx="244475" cy="258762"/>
            </a:xfrm>
            <a:custGeom>
              <a:avLst/>
              <a:gdLst>
                <a:gd name="T0" fmla="*/ 6 w 154"/>
                <a:gd name="T1" fmla="*/ 163 h 163"/>
                <a:gd name="T2" fmla="*/ 154 w 154"/>
                <a:gd name="T3" fmla="*/ 0 h 163"/>
                <a:gd name="T4" fmla="*/ 0 w 154"/>
                <a:gd name="T5" fmla="*/ 116 h 163"/>
                <a:gd name="T6" fmla="*/ 6 w 154"/>
                <a:gd name="T7" fmla="*/ 163 h 163"/>
              </a:gdLst>
              <a:ahLst/>
              <a:cxnLst>
                <a:cxn ang="0">
                  <a:pos x="T0" y="T1"/>
                </a:cxn>
                <a:cxn ang="0">
                  <a:pos x="T2" y="T3"/>
                </a:cxn>
                <a:cxn ang="0">
                  <a:pos x="T4" y="T5"/>
                </a:cxn>
                <a:cxn ang="0">
                  <a:pos x="T6" y="T7"/>
                </a:cxn>
              </a:cxnLst>
              <a:rect l="0" t="0" r="r" b="b"/>
              <a:pathLst>
                <a:path w="154" h="163">
                  <a:moveTo>
                    <a:pt x="6" y="163"/>
                  </a:moveTo>
                  <a:lnTo>
                    <a:pt x="154" y="0"/>
                  </a:lnTo>
                  <a:lnTo>
                    <a:pt x="0" y="116"/>
                  </a:lnTo>
                  <a:lnTo>
                    <a:pt x="6"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4" name="Freeform 100"/>
            <p:cNvSpPr>
              <a:spLocks/>
            </p:cNvSpPr>
            <p:nvPr userDrawn="1"/>
          </p:nvSpPr>
          <p:spPr bwMode="gray">
            <a:xfrm>
              <a:off x="4427538" y="2895600"/>
              <a:ext cx="128587" cy="130175"/>
            </a:xfrm>
            <a:custGeom>
              <a:avLst/>
              <a:gdLst>
                <a:gd name="T0" fmla="*/ 19 w 81"/>
                <a:gd name="T1" fmla="*/ 82 h 82"/>
                <a:gd name="T2" fmla="*/ 81 w 81"/>
                <a:gd name="T3" fmla="*/ 0 h 82"/>
                <a:gd name="T4" fmla="*/ 0 w 81"/>
                <a:gd name="T5" fmla="*/ 44 h 82"/>
                <a:gd name="T6" fmla="*/ 19 w 81"/>
                <a:gd name="T7" fmla="*/ 82 h 82"/>
              </a:gdLst>
              <a:ahLst/>
              <a:cxnLst>
                <a:cxn ang="0">
                  <a:pos x="T0" y="T1"/>
                </a:cxn>
                <a:cxn ang="0">
                  <a:pos x="T2" y="T3"/>
                </a:cxn>
                <a:cxn ang="0">
                  <a:pos x="T4" y="T5"/>
                </a:cxn>
                <a:cxn ang="0">
                  <a:pos x="T6" y="T7"/>
                </a:cxn>
              </a:cxnLst>
              <a:rect l="0" t="0" r="r" b="b"/>
              <a:pathLst>
                <a:path w="81" h="82">
                  <a:moveTo>
                    <a:pt x="19" y="82"/>
                  </a:moveTo>
                  <a:lnTo>
                    <a:pt x="81" y="0"/>
                  </a:lnTo>
                  <a:lnTo>
                    <a:pt x="0" y="44"/>
                  </a:lnTo>
                  <a:lnTo>
                    <a:pt x="19" y="82"/>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5" name="Freeform 101"/>
            <p:cNvSpPr>
              <a:spLocks/>
            </p:cNvSpPr>
            <p:nvPr userDrawn="1"/>
          </p:nvSpPr>
          <p:spPr bwMode="gray">
            <a:xfrm>
              <a:off x="4427538" y="2895600"/>
              <a:ext cx="128587" cy="130175"/>
            </a:xfrm>
            <a:custGeom>
              <a:avLst/>
              <a:gdLst>
                <a:gd name="T0" fmla="*/ 19 w 81"/>
                <a:gd name="T1" fmla="*/ 82 h 82"/>
                <a:gd name="T2" fmla="*/ 81 w 81"/>
                <a:gd name="T3" fmla="*/ 0 h 82"/>
                <a:gd name="T4" fmla="*/ 0 w 81"/>
                <a:gd name="T5" fmla="*/ 44 h 82"/>
                <a:gd name="T6" fmla="*/ 19 w 81"/>
                <a:gd name="T7" fmla="*/ 82 h 82"/>
              </a:gdLst>
              <a:ahLst/>
              <a:cxnLst>
                <a:cxn ang="0">
                  <a:pos x="T0" y="T1"/>
                </a:cxn>
                <a:cxn ang="0">
                  <a:pos x="T2" y="T3"/>
                </a:cxn>
                <a:cxn ang="0">
                  <a:pos x="T4" y="T5"/>
                </a:cxn>
                <a:cxn ang="0">
                  <a:pos x="T6" y="T7"/>
                </a:cxn>
              </a:cxnLst>
              <a:rect l="0" t="0" r="r" b="b"/>
              <a:pathLst>
                <a:path w="81" h="82">
                  <a:moveTo>
                    <a:pt x="19" y="82"/>
                  </a:moveTo>
                  <a:lnTo>
                    <a:pt x="81" y="0"/>
                  </a:lnTo>
                  <a:lnTo>
                    <a:pt x="0" y="44"/>
                  </a:lnTo>
                  <a:lnTo>
                    <a:pt x="19" y="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6" name="Freeform 102"/>
            <p:cNvSpPr>
              <a:spLocks/>
            </p:cNvSpPr>
            <p:nvPr userDrawn="1"/>
          </p:nvSpPr>
          <p:spPr bwMode="gray">
            <a:xfrm>
              <a:off x="4019550" y="2490788"/>
              <a:ext cx="841375" cy="1287462"/>
            </a:xfrm>
            <a:custGeom>
              <a:avLst/>
              <a:gdLst>
                <a:gd name="T0" fmla="*/ 125 w 251"/>
                <a:gd name="T1" fmla="*/ 0 h 409"/>
                <a:gd name="T2" fmla="*/ 0 w 251"/>
                <a:gd name="T3" fmla="*/ 285 h 409"/>
                <a:gd name="T4" fmla="*/ 0 w 251"/>
                <a:gd name="T5" fmla="*/ 297 h 409"/>
                <a:gd name="T6" fmla="*/ 41 w 251"/>
                <a:gd name="T7" fmla="*/ 378 h 409"/>
                <a:gd name="T8" fmla="*/ 107 w 251"/>
                <a:gd name="T9" fmla="*/ 409 h 409"/>
                <a:gd name="T10" fmla="*/ 108 w 251"/>
                <a:gd name="T11" fmla="*/ 378 h 409"/>
                <a:gd name="T12" fmla="*/ 36 w 251"/>
                <a:gd name="T13" fmla="*/ 296 h 409"/>
                <a:gd name="T14" fmla="*/ 109 w 251"/>
                <a:gd name="T15" fmla="*/ 357 h 409"/>
                <a:gd name="T16" fmla="*/ 113 w 251"/>
                <a:gd name="T17" fmla="*/ 280 h 409"/>
                <a:gd name="T18" fmla="*/ 55 w 251"/>
                <a:gd name="T19" fmla="*/ 212 h 409"/>
                <a:gd name="T20" fmla="*/ 114 w 251"/>
                <a:gd name="T21" fmla="*/ 259 h 409"/>
                <a:gd name="T22" fmla="*/ 116 w 251"/>
                <a:gd name="T23" fmla="*/ 207 h 409"/>
                <a:gd name="T24" fmla="*/ 78 w 251"/>
                <a:gd name="T25" fmla="*/ 159 h 409"/>
                <a:gd name="T26" fmla="*/ 117 w 251"/>
                <a:gd name="T27" fmla="*/ 187 h 409"/>
                <a:gd name="T28" fmla="*/ 125 w 251"/>
                <a:gd name="T29" fmla="*/ 28 h 409"/>
                <a:gd name="T30" fmla="*/ 131 w 251"/>
                <a:gd name="T31" fmla="*/ 146 h 409"/>
                <a:gd name="T32" fmla="*/ 160 w 251"/>
                <a:gd name="T33" fmla="*/ 129 h 409"/>
                <a:gd name="T34" fmla="*/ 132 w 251"/>
                <a:gd name="T35" fmla="*/ 169 h 409"/>
                <a:gd name="T36" fmla="*/ 135 w 251"/>
                <a:gd name="T37" fmla="*/ 237 h 409"/>
                <a:gd name="T38" fmla="*/ 201 w 251"/>
                <a:gd name="T39" fmla="*/ 185 h 409"/>
                <a:gd name="T40" fmla="*/ 136 w 251"/>
                <a:gd name="T41" fmla="*/ 261 h 409"/>
                <a:gd name="T42" fmla="*/ 139 w 251"/>
                <a:gd name="T43" fmla="*/ 331 h 409"/>
                <a:gd name="T44" fmla="*/ 220 w 251"/>
                <a:gd name="T45" fmla="*/ 264 h 409"/>
                <a:gd name="T46" fmla="*/ 140 w 251"/>
                <a:gd name="T47" fmla="*/ 354 h 409"/>
                <a:gd name="T48" fmla="*/ 143 w 251"/>
                <a:gd name="T49" fmla="*/ 409 h 409"/>
                <a:gd name="T50" fmla="*/ 251 w 251"/>
                <a:gd name="T51" fmla="*/ 285 h 409"/>
                <a:gd name="T52" fmla="*/ 125 w 251"/>
                <a:gd name="T53"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1" h="409">
                  <a:moveTo>
                    <a:pt x="125" y="0"/>
                  </a:moveTo>
                  <a:cubicBezTo>
                    <a:pt x="125" y="0"/>
                    <a:pt x="0" y="187"/>
                    <a:pt x="0" y="285"/>
                  </a:cubicBezTo>
                  <a:cubicBezTo>
                    <a:pt x="0" y="289"/>
                    <a:pt x="0" y="293"/>
                    <a:pt x="0" y="297"/>
                  </a:cubicBezTo>
                  <a:cubicBezTo>
                    <a:pt x="13" y="320"/>
                    <a:pt x="29" y="349"/>
                    <a:pt x="41" y="378"/>
                  </a:cubicBezTo>
                  <a:cubicBezTo>
                    <a:pt x="59" y="394"/>
                    <a:pt x="82" y="405"/>
                    <a:pt x="107" y="409"/>
                  </a:cubicBezTo>
                  <a:cubicBezTo>
                    <a:pt x="108" y="378"/>
                    <a:pt x="108" y="378"/>
                    <a:pt x="108" y="378"/>
                  </a:cubicBezTo>
                  <a:cubicBezTo>
                    <a:pt x="36" y="296"/>
                    <a:pt x="36" y="296"/>
                    <a:pt x="36" y="296"/>
                  </a:cubicBezTo>
                  <a:cubicBezTo>
                    <a:pt x="109" y="357"/>
                    <a:pt x="109" y="357"/>
                    <a:pt x="109" y="357"/>
                  </a:cubicBezTo>
                  <a:cubicBezTo>
                    <a:pt x="113" y="280"/>
                    <a:pt x="113" y="280"/>
                    <a:pt x="113" y="280"/>
                  </a:cubicBezTo>
                  <a:cubicBezTo>
                    <a:pt x="55" y="212"/>
                    <a:pt x="55" y="212"/>
                    <a:pt x="55" y="212"/>
                  </a:cubicBezTo>
                  <a:cubicBezTo>
                    <a:pt x="114" y="259"/>
                    <a:pt x="114" y="259"/>
                    <a:pt x="114" y="259"/>
                  </a:cubicBezTo>
                  <a:cubicBezTo>
                    <a:pt x="116" y="207"/>
                    <a:pt x="116" y="207"/>
                    <a:pt x="116" y="207"/>
                  </a:cubicBezTo>
                  <a:cubicBezTo>
                    <a:pt x="78" y="159"/>
                    <a:pt x="78" y="159"/>
                    <a:pt x="78" y="159"/>
                  </a:cubicBezTo>
                  <a:cubicBezTo>
                    <a:pt x="117" y="187"/>
                    <a:pt x="117" y="187"/>
                    <a:pt x="117" y="187"/>
                  </a:cubicBezTo>
                  <a:cubicBezTo>
                    <a:pt x="125" y="28"/>
                    <a:pt x="125" y="28"/>
                    <a:pt x="125" y="28"/>
                  </a:cubicBezTo>
                  <a:cubicBezTo>
                    <a:pt x="131" y="146"/>
                    <a:pt x="131" y="146"/>
                    <a:pt x="131" y="146"/>
                  </a:cubicBezTo>
                  <a:cubicBezTo>
                    <a:pt x="160" y="129"/>
                    <a:pt x="160" y="129"/>
                    <a:pt x="160" y="129"/>
                  </a:cubicBezTo>
                  <a:cubicBezTo>
                    <a:pt x="132" y="169"/>
                    <a:pt x="132" y="169"/>
                    <a:pt x="132" y="169"/>
                  </a:cubicBezTo>
                  <a:cubicBezTo>
                    <a:pt x="135" y="237"/>
                    <a:pt x="135" y="237"/>
                    <a:pt x="135" y="237"/>
                  </a:cubicBezTo>
                  <a:cubicBezTo>
                    <a:pt x="201" y="185"/>
                    <a:pt x="201" y="185"/>
                    <a:pt x="201" y="185"/>
                  </a:cubicBezTo>
                  <a:cubicBezTo>
                    <a:pt x="136" y="261"/>
                    <a:pt x="136" y="261"/>
                    <a:pt x="136" y="261"/>
                  </a:cubicBezTo>
                  <a:cubicBezTo>
                    <a:pt x="139" y="331"/>
                    <a:pt x="139" y="331"/>
                    <a:pt x="139" y="331"/>
                  </a:cubicBezTo>
                  <a:cubicBezTo>
                    <a:pt x="220" y="264"/>
                    <a:pt x="220" y="264"/>
                    <a:pt x="220" y="264"/>
                  </a:cubicBezTo>
                  <a:cubicBezTo>
                    <a:pt x="140" y="354"/>
                    <a:pt x="140" y="354"/>
                    <a:pt x="140" y="354"/>
                  </a:cubicBezTo>
                  <a:cubicBezTo>
                    <a:pt x="143" y="409"/>
                    <a:pt x="143" y="409"/>
                    <a:pt x="143" y="409"/>
                  </a:cubicBezTo>
                  <a:cubicBezTo>
                    <a:pt x="204" y="400"/>
                    <a:pt x="251" y="348"/>
                    <a:pt x="251" y="285"/>
                  </a:cubicBezTo>
                  <a:cubicBezTo>
                    <a:pt x="251" y="187"/>
                    <a:pt x="125" y="0"/>
                    <a:pt x="125" y="0"/>
                  </a:cubicBezTo>
                </a:path>
              </a:pathLst>
            </a:custGeom>
            <a:solidFill>
              <a:srgbClr val="19A4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7" name="Freeform 103"/>
            <p:cNvSpPr>
              <a:spLocks/>
            </p:cNvSpPr>
            <p:nvPr userDrawn="1"/>
          </p:nvSpPr>
          <p:spPr bwMode="gray">
            <a:xfrm>
              <a:off x="4378325" y="2578100"/>
              <a:ext cx="120650" cy="1203325"/>
            </a:xfrm>
            <a:custGeom>
              <a:avLst/>
              <a:gdLst>
                <a:gd name="T0" fmla="*/ 18 w 36"/>
                <a:gd name="T1" fmla="*/ 0 h 382"/>
                <a:gd name="T2" fmla="*/ 10 w 36"/>
                <a:gd name="T3" fmla="*/ 159 h 382"/>
                <a:gd name="T4" fmla="*/ 24 w 36"/>
                <a:gd name="T5" fmla="*/ 169 h 382"/>
                <a:gd name="T6" fmla="*/ 18 w 36"/>
                <a:gd name="T7" fmla="*/ 190 h 382"/>
                <a:gd name="T8" fmla="*/ 9 w 36"/>
                <a:gd name="T9" fmla="*/ 179 h 382"/>
                <a:gd name="T10" fmla="*/ 7 w 36"/>
                <a:gd name="T11" fmla="*/ 231 h 382"/>
                <a:gd name="T12" fmla="*/ 21 w 36"/>
                <a:gd name="T13" fmla="*/ 242 h 382"/>
                <a:gd name="T14" fmla="*/ 18 w 36"/>
                <a:gd name="T15" fmla="*/ 266 h 382"/>
                <a:gd name="T16" fmla="*/ 6 w 36"/>
                <a:gd name="T17" fmla="*/ 252 h 382"/>
                <a:gd name="T18" fmla="*/ 2 w 36"/>
                <a:gd name="T19" fmla="*/ 329 h 382"/>
                <a:gd name="T20" fmla="*/ 18 w 36"/>
                <a:gd name="T21" fmla="*/ 342 h 382"/>
                <a:gd name="T22" fmla="*/ 18 w 36"/>
                <a:gd name="T23" fmla="*/ 369 h 382"/>
                <a:gd name="T24" fmla="*/ 1 w 36"/>
                <a:gd name="T25" fmla="*/ 350 h 382"/>
                <a:gd name="T26" fmla="*/ 0 w 36"/>
                <a:gd name="T27" fmla="*/ 381 h 382"/>
                <a:gd name="T28" fmla="*/ 18 w 36"/>
                <a:gd name="T29" fmla="*/ 382 h 382"/>
                <a:gd name="T30" fmla="*/ 36 w 36"/>
                <a:gd name="T31" fmla="*/ 381 h 382"/>
                <a:gd name="T32" fmla="*/ 33 w 36"/>
                <a:gd name="T33" fmla="*/ 326 h 382"/>
                <a:gd name="T34" fmla="*/ 24 w 36"/>
                <a:gd name="T35" fmla="*/ 337 h 382"/>
                <a:gd name="T36" fmla="*/ 24 w 36"/>
                <a:gd name="T37" fmla="*/ 309 h 382"/>
                <a:gd name="T38" fmla="*/ 32 w 36"/>
                <a:gd name="T39" fmla="*/ 303 h 382"/>
                <a:gd name="T40" fmla="*/ 29 w 36"/>
                <a:gd name="T41" fmla="*/ 233 h 382"/>
                <a:gd name="T42" fmla="*/ 24 w 36"/>
                <a:gd name="T43" fmla="*/ 239 h 382"/>
                <a:gd name="T44" fmla="*/ 21 w 36"/>
                <a:gd name="T45" fmla="*/ 215 h 382"/>
                <a:gd name="T46" fmla="*/ 28 w 36"/>
                <a:gd name="T47" fmla="*/ 209 h 382"/>
                <a:gd name="T48" fmla="*/ 25 w 36"/>
                <a:gd name="T49" fmla="*/ 141 h 382"/>
                <a:gd name="T50" fmla="*/ 24 w 36"/>
                <a:gd name="T51" fmla="*/ 142 h 382"/>
                <a:gd name="T52" fmla="*/ 15 w 36"/>
                <a:gd name="T53" fmla="*/ 123 h 382"/>
                <a:gd name="T54" fmla="*/ 24 w 36"/>
                <a:gd name="T55" fmla="*/ 118 h 382"/>
                <a:gd name="T56" fmla="*/ 18 w 36"/>
                <a:gd name="T57"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382">
                  <a:moveTo>
                    <a:pt x="18" y="0"/>
                  </a:moveTo>
                  <a:cubicBezTo>
                    <a:pt x="10" y="159"/>
                    <a:pt x="10" y="159"/>
                    <a:pt x="10" y="159"/>
                  </a:cubicBezTo>
                  <a:cubicBezTo>
                    <a:pt x="24" y="169"/>
                    <a:pt x="24" y="169"/>
                    <a:pt x="24" y="169"/>
                  </a:cubicBezTo>
                  <a:cubicBezTo>
                    <a:pt x="18" y="190"/>
                    <a:pt x="18" y="190"/>
                    <a:pt x="18" y="190"/>
                  </a:cubicBezTo>
                  <a:cubicBezTo>
                    <a:pt x="9" y="179"/>
                    <a:pt x="9" y="179"/>
                    <a:pt x="9" y="179"/>
                  </a:cubicBezTo>
                  <a:cubicBezTo>
                    <a:pt x="7" y="231"/>
                    <a:pt x="7" y="231"/>
                    <a:pt x="7" y="231"/>
                  </a:cubicBezTo>
                  <a:cubicBezTo>
                    <a:pt x="21" y="242"/>
                    <a:pt x="21" y="242"/>
                    <a:pt x="21" y="242"/>
                  </a:cubicBezTo>
                  <a:cubicBezTo>
                    <a:pt x="18" y="266"/>
                    <a:pt x="18" y="266"/>
                    <a:pt x="18" y="266"/>
                  </a:cubicBezTo>
                  <a:cubicBezTo>
                    <a:pt x="6" y="252"/>
                    <a:pt x="6" y="252"/>
                    <a:pt x="6" y="252"/>
                  </a:cubicBezTo>
                  <a:cubicBezTo>
                    <a:pt x="2" y="329"/>
                    <a:pt x="2" y="329"/>
                    <a:pt x="2" y="329"/>
                  </a:cubicBezTo>
                  <a:cubicBezTo>
                    <a:pt x="18" y="342"/>
                    <a:pt x="18" y="342"/>
                    <a:pt x="18" y="342"/>
                  </a:cubicBezTo>
                  <a:cubicBezTo>
                    <a:pt x="18" y="369"/>
                    <a:pt x="18" y="369"/>
                    <a:pt x="18" y="369"/>
                  </a:cubicBezTo>
                  <a:cubicBezTo>
                    <a:pt x="1" y="350"/>
                    <a:pt x="1" y="350"/>
                    <a:pt x="1" y="350"/>
                  </a:cubicBezTo>
                  <a:cubicBezTo>
                    <a:pt x="0" y="381"/>
                    <a:pt x="0" y="381"/>
                    <a:pt x="0" y="381"/>
                  </a:cubicBezTo>
                  <a:cubicBezTo>
                    <a:pt x="6" y="382"/>
                    <a:pt x="12" y="382"/>
                    <a:pt x="18" y="382"/>
                  </a:cubicBezTo>
                  <a:cubicBezTo>
                    <a:pt x="24" y="382"/>
                    <a:pt x="30" y="382"/>
                    <a:pt x="36" y="381"/>
                  </a:cubicBezTo>
                  <a:cubicBezTo>
                    <a:pt x="33" y="326"/>
                    <a:pt x="33" y="326"/>
                    <a:pt x="33" y="326"/>
                  </a:cubicBezTo>
                  <a:cubicBezTo>
                    <a:pt x="24" y="337"/>
                    <a:pt x="24" y="337"/>
                    <a:pt x="24" y="337"/>
                  </a:cubicBezTo>
                  <a:cubicBezTo>
                    <a:pt x="24" y="309"/>
                    <a:pt x="24" y="309"/>
                    <a:pt x="24" y="309"/>
                  </a:cubicBezTo>
                  <a:cubicBezTo>
                    <a:pt x="32" y="303"/>
                    <a:pt x="32" y="303"/>
                    <a:pt x="32" y="303"/>
                  </a:cubicBezTo>
                  <a:cubicBezTo>
                    <a:pt x="29" y="233"/>
                    <a:pt x="29" y="233"/>
                    <a:pt x="29" y="233"/>
                  </a:cubicBezTo>
                  <a:cubicBezTo>
                    <a:pt x="24" y="239"/>
                    <a:pt x="24" y="239"/>
                    <a:pt x="24" y="239"/>
                  </a:cubicBezTo>
                  <a:cubicBezTo>
                    <a:pt x="21" y="215"/>
                    <a:pt x="21" y="215"/>
                    <a:pt x="21" y="215"/>
                  </a:cubicBezTo>
                  <a:cubicBezTo>
                    <a:pt x="28" y="209"/>
                    <a:pt x="28" y="209"/>
                    <a:pt x="28" y="209"/>
                  </a:cubicBezTo>
                  <a:cubicBezTo>
                    <a:pt x="25" y="141"/>
                    <a:pt x="25" y="141"/>
                    <a:pt x="25" y="141"/>
                  </a:cubicBezTo>
                  <a:cubicBezTo>
                    <a:pt x="24" y="142"/>
                    <a:pt x="24" y="142"/>
                    <a:pt x="24" y="142"/>
                  </a:cubicBezTo>
                  <a:cubicBezTo>
                    <a:pt x="15" y="123"/>
                    <a:pt x="15" y="123"/>
                    <a:pt x="15" y="123"/>
                  </a:cubicBezTo>
                  <a:cubicBezTo>
                    <a:pt x="24" y="118"/>
                    <a:pt x="24" y="118"/>
                    <a:pt x="24" y="118"/>
                  </a:cubicBezTo>
                  <a:cubicBezTo>
                    <a:pt x="18" y="0"/>
                    <a:pt x="18" y="0"/>
                    <a:pt x="18" y="0"/>
                  </a:cubicBezTo>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8" name="Freeform 104"/>
            <p:cNvSpPr>
              <a:spLocks/>
            </p:cNvSpPr>
            <p:nvPr userDrawn="1"/>
          </p:nvSpPr>
          <p:spPr bwMode="gray">
            <a:xfrm>
              <a:off x="4140200" y="3422650"/>
              <a:ext cx="298450" cy="317500"/>
            </a:xfrm>
            <a:custGeom>
              <a:avLst/>
              <a:gdLst>
                <a:gd name="T0" fmla="*/ 0 w 188"/>
                <a:gd name="T1" fmla="*/ 0 h 200"/>
                <a:gd name="T2" fmla="*/ 152 w 188"/>
                <a:gd name="T3" fmla="*/ 162 h 200"/>
                <a:gd name="T4" fmla="*/ 188 w 188"/>
                <a:gd name="T5" fmla="*/ 200 h 200"/>
                <a:gd name="T6" fmla="*/ 188 w 188"/>
                <a:gd name="T7" fmla="*/ 146 h 200"/>
                <a:gd name="T8" fmla="*/ 154 w 188"/>
                <a:gd name="T9" fmla="*/ 121 h 200"/>
                <a:gd name="T10" fmla="*/ 0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0" y="0"/>
                  </a:moveTo>
                  <a:lnTo>
                    <a:pt x="152" y="162"/>
                  </a:lnTo>
                  <a:lnTo>
                    <a:pt x="188" y="200"/>
                  </a:lnTo>
                  <a:lnTo>
                    <a:pt x="188" y="146"/>
                  </a:lnTo>
                  <a:lnTo>
                    <a:pt x="154" y="121"/>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9" name="Freeform 105"/>
            <p:cNvSpPr>
              <a:spLocks/>
            </p:cNvSpPr>
            <p:nvPr userDrawn="1"/>
          </p:nvSpPr>
          <p:spPr bwMode="gray">
            <a:xfrm>
              <a:off x="4140200" y="3422650"/>
              <a:ext cx="298450" cy="317500"/>
            </a:xfrm>
            <a:custGeom>
              <a:avLst/>
              <a:gdLst>
                <a:gd name="T0" fmla="*/ 0 w 188"/>
                <a:gd name="T1" fmla="*/ 0 h 200"/>
                <a:gd name="T2" fmla="*/ 152 w 188"/>
                <a:gd name="T3" fmla="*/ 162 h 200"/>
                <a:gd name="T4" fmla="*/ 188 w 188"/>
                <a:gd name="T5" fmla="*/ 200 h 200"/>
                <a:gd name="T6" fmla="*/ 188 w 188"/>
                <a:gd name="T7" fmla="*/ 146 h 200"/>
                <a:gd name="T8" fmla="*/ 154 w 188"/>
                <a:gd name="T9" fmla="*/ 121 h 200"/>
                <a:gd name="T10" fmla="*/ 0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0" y="0"/>
                  </a:moveTo>
                  <a:lnTo>
                    <a:pt x="152" y="162"/>
                  </a:lnTo>
                  <a:lnTo>
                    <a:pt x="188" y="200"/>
                  </a:lnTo>
                  <a:lnTo>
                    <a:pt x="188" y="146"/>
                  </a:lnTo>
                  <a:lnTo>
                    <a:pt x="154"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0" name="Freeform 106"/>
            <p:cNvSpPr>
              <a:spLocks/>
            </p:cNvSpPr>
            <p:nvPr userDrawn="1"/>
          </p:nvSpPr>
          <p:spPr bwMode="gray">
            <a:xfrm>
              <a:off x="4203700" y="3157538"/>
              <a:ext cx="244475" cy="258762"/>
            </a:xfrm>
            <a:custGeom>
              <a:avLst/>
              <a:gdLst>
                <a:gd name="T0" fmla="*/ 0 w 154"/>
                <a:gd name="T1" fmla="*/ 0 h 163"/>
                <a:gd name="T2" fmla="*/ 122 w 154"/>
                <a:gd name="T3" fmla="*/ 135 h 163"/>
                <a:gd name="T4" fmla="*/ 148 w 154"/>
                <a:gd name="T5" fmla="*/ 163 h 163"/>
                <a:gd name="T6" fmla="*/ 154 w 154"/>
                <a:gd name="T7" fmla="*/ 115 h 163"/>
                <a:gd name="T8" fmla="*/ 124 w 154"/>
                <a:gd name="T9" fmla="*/ 93 h 163"/>
                <a:gd name="T10" fmla="*/ 0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0" y="0"/>
                  </a:moveTo>
                  <a:lnTo>
                    <a:pt x="122" y="135"/>
                  </a:lnTo>
                  <a:lnTo>
                    <a:pt x="148" y="163"/>
                  </a:lnTo>
                  <a:lnTo>
                    <a:pt x="154" y="115"/>
                  </a:lnTo>
                  <a:lnTo>
                    <a:pt x="124" y="93"/>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1" name="Freeform 107"/>
            <p:cNvSpPr>
              <a:spLocks/>
            </p:cNvSpPr>
            <p:nvPr userDrawn="1"/>
          </p:nvSpPr>
          <p:spPr bwMode="gray">
            <a:xfrm>
              <a:off x="4203700" y="3157538"/>
              <a:ext cx="244475" cy="258762"/>
            </a:xfrm>
            <a:custGeom>
              <a:avLst/>
              <a:gdLst>
                <a:gd name="T0" fmla="*/ 0 w 154"/>
                <a:gd name="T1" fmla="*/ 0 h 163"/>
                <a:gd name="T2" fmla="*/ 122 w 154"/>
                <a:gd name="T3" fmla="*/ 135 h 163"/>
                <a:gd name="T4" fmla="*/ 148 w 154"/>
                <a:gd name="T5" fmla="*/ 163 h 163"/>
                <a:gd name="T6" fmla="*/ 154 w 154"/>
                <a:gd name="T7" fmla="*/ 115 h 163"/>
                <a:gd name="T8" fmla="*/ 124 w 154"/>
                <a:gd name="T9" fmla="*/ 93 h 163"/>
                <a:gd name="T10" fmla="*/ 0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0" y="0"/>
                  </a:moveTo>
                  <a:lnTo>
                    <a:pt x="122" y="135"/>
                  </a:lnTo>
                  <a:lnTo>
                    <a:pt x="148" y="163"/>
                  </a:lnTo>
                  <a:lnTo>
                    <a:pt x="154" y="115"/>
                  </a:lnTo>
                  <a:lnTo>
                    <a:pt x="124" y="9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2" name="Freeform 108"/>
            <p:cNvSpPr>
              <a:spLocks/>
            </p:cNvSpPr>
            <p:nvPr userDrawn="1"/>
          </p:nvSpPr>
          <p:spPr bwMode="gray">
            <a:xfrm>
              <a:off x="4279900" y="2990850"/>
              <a:ext cx="177800" cy="185737"/>
            </a:xfrm>
            <a:custGeom>
              <a:avLst/>
              <a:gdLst>
                <a:gd name="T0" fmla="*/ 0 w 112"/>
                <a:gd name="T1" fmla="*/ 0 h 117"/>
                <a:gd name="T2" fmla="*/ 81 w 112"/>
                <a:gd name="T3" fmla="*/ 95 h 117"/>
                <a:gd name="T4" fmla="*/ 100 w 112"/>
                <a:gd name="T5" fmla="*/ 117 h 117"/>
                <a:gd name="T6" fmla="*/ 112 w 112"/>
                <a:gd name="T7" fmla="*/ 75 h 117"/>
                <a:gd name="T8" fmla="*/ 83 w 112"/>
                <a:gd name="T9" fmla="*/ 55 h 117"/>
                <a:gd name="T10" fmla="*/ 0 w 112"/>
                <a:gd name="T11" fmla="*/ 0 h 117"/>
              </a:gdLst>
              <a:ahLst/>
              <a:cxnLst>
                <a:cxn ang="0">
                  <a:pos x="T0" y="T1"/>
                </a:cxn>
                <a:cxn ang="0">
                  <a:pos x="T2" y="T3"/>
                </a:cxn>
                <a:cxn ang="0">
                  <a:pos x="T4" y="T5"/>
                </a:cxn>
                <a:cxn ang="0">
                  <a:pos x="T6" y="T7"/>
                </a:cxn>
                <a:cxn ang="0">
                  <a:pos x="T8" y="T9"/>
                </a:cxn>
                <a:cxn ang="0">
                  <a:pos x="T10" y="T11"/>
                </a:cxn>
              </a:cxnLst>
              <a:rect l="0" t="0" r="r" b="b"/>
              <a:pathLst>
                <a:path w="112" h="117">
                  <a:moveTo>
                    <a:pt x="0" y="0"/>
                  </a:moveTo>
                  <a:lnTo>
                    <a:pt x="81" y="95"/>
                  </a:lnTo>
                  <a:lnTo>
                    <a:pt x="100" y="117"/>
                  </a:lnTo>
                  <a:lnTo>
                    <a:pt x="112" y="75"/>
                  </a:lnTo>
                  <a:lnTo>
                    <a:pt x="83" y="55"/>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3" name="Freeform 109"/>
            <p:cNvSpPr>
              <a:spLocks/>
            </p:cNvSpPr>
            <p:nvPr userDrawn="1"/>
          </p:nvSpPr>
          <p:spPr bwMode="gray">
            <a:xfrm>
              <a:off x="4279900" y="2990850"/>
              <a:ext cx="177800" cy="185737"/>
            </a:xfrm>
            <a:custGeom>
              <a:avLst/>
              <a:gdLst>
                <a:gd name="T0" fmla="*/ 0 w 112"/>
                <a:gd name="T1" fmla="*/ 0 h 117"/>
                <a:gd name="T2" fmla="*/ 81 w 112"/>
                <a:gd name="T3" fmla="*/ 95 h 117"/>
                <a:gd name="T4" fmla="*/ 100 w 112"/>
                <a:gd name="T5" fmla="*/ 117 h 117"/>
                <a:gd name="T6" fmla="*/ 112 w 112"/>
                <a:gd name="T7" fmla="*/ 75 h 117"/>
                <a:gd name="T8" fmla="*/ 83 w 112"/>
                <a:gd name="T9" fmla="*/ 55 h 117"/>
                <a:gd name="T10" fmla="*/ 0 w 112"/>
                <a:gd name="T11" fmla="*/ 0 h 117"/>
              </a:gdLst>
              <a:ahLst/>
              <a:cxnLst>
                <a:cxn ang="0">
                  <a:pos x="T0" y="T1"/>
                </a:cxn>
                <a:cxn ang="0">
                  <a:pos x="T2" y="T3"/>
                </a:cxn>
                <a:cxn ang="0">
                  <a:pos x="T4" y="T5"/>
                </a:cxn>
                <a:cxn ang="0">
                  <a:pos x="T6" y="T7"/>
                </a:cxn>
                <a:cxn ang="0">
                  <a:pos x="T8" y="T9"/>
                </a:cxn>
                <a:cxn ang="0">
                  <a:pos x="T10" y="T11"/>
                </a:cxn>
              </a:cxnLst>
              <a:rect l="0" t="0" r="r" b="b"/>
              <a:pathLst>
                <a:path w="112" h="117">
                  <a:moveTo>
                    <a:pt x="0" y="0"/>
                  </a:moveTo>
                  <a:lnTo>
                    <a:pt x="81" y="95"/>
                  </a:lnTo>
                  <a:lnTo>
                    <a:pt x="100" y="117"/>
                  </a:lnTo>
                  <a:lnTo>
                    <a:pt x="112" y="75"/>
                  </a:lnTo>
                  <a:lnTo>
                    <a:pt x="8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4" name="Freeform 110"/>
            <p:cNvSpPr>
              <a:spLocks/>
            </p:cNvSpPr>
            <p:nvPr userDrawn="1"/>
          </p:nvSpPr>
          <p:spPr bwMode="gray">
            <a:xfrm>
              <a:off x="4457700" y="3321050"/>
              <a:ext cx="298450" cy="317500"/>
            </a:xfrm>
            <a:custGeom>
              <a:avLst/>
              <a:gdLst>
                <a:gd name="T0" fmla="*/ 188 w 188"/>
                <a:gd name="T1" fmla="*/ 0 h 200"/>
                <a:gd name="T2" fmla="*/ 17 w 188"/>
                <a:gd name="T3" fmla="*/ 133 h 200"/>
                <a:gd name="T4" fmla="*/ 0 w 188"/>
                <a:gd name="T5" fmla="*/ 145 h 200"/>
                <a:gd name="T6" fmla="*/ 0 w 188"/>
                <a:gd name="T7" fmla="*/ 200 h 200"/>
                <a:gd name="T8" fmla="*/ 19 w 188"/>
                <a:gd name="T9" fmla="*/ 179 h 200"/>
                <a:gd name="T10" fmla="*/ 188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188" y="0"/>
                  </a:moveTo>
                  <a:lnTo>
                    <a:pt x="17" y="133"/>
                  </a:lnTo>
                  <a:lnTo>
                    <a:pt x="0" y="145"/>
                  </a:lnTo>
                  <a:lnTo>
                    <a:pt x="0" y="200"/>
                  </a:lnTo>
                  <a:lnTo>
                    <a:pt x="19" y="179"/>
                  </a:lnTo>
                  <a:lnTo>
                    <a:pt x="188"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5" name="Freeform 111"/>
            <p:cNvSpPr>
              <a:spLocks/>
            </p:cNvSpPr>
            <p:nvPr userDrawn="1"/>
          </p:nvSpPr>
          <p:spPr bwMode="gray">
            <a:xfrm>
              <a:off x="4457700" y="3321050"/>
              <a:ext cx="298450" cy="317500"/>
            </a:xfrm>
            <a:custGeom>
              <a:avLst/>
              <a:gdLst>
                <a:gd name="T0" fmla="*/ 188 w 188"/>
                <a:gd name="T1" fmla="*/ 0 h 200"/>
                <a:gd name="T2" fmla="*/ 17 w 188"/>
                <a:gd name="T3" fmla="*/ 133 h 200"/>
                <a:gd name="T4" fmla="*/ 0 w 188"/>
                <a:gd name="T5" fmla="*/ 145 h 200"/>
                <a:gd name="T6" fmla="*/ 0 w 188"/>
                <a:gd name="T7" fmla="*/ 200 h 200"/>
                <a:gd name="T8" fmla="*/ 19 w 188"/>
                <a:gd name="T9" fmla="*/ 179 h 200"/>
                <a:gd name="T10" fmla="*/ 188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188" y="0"/>
                  </a:moveTo>
                  <a:lnTo>
                    <a:pt x="17" y="133"/>
                  </a:lnTo>
                  <a:lnTo>
                    <a:pt x="0" y="145"/>
                  </a:lnTo>
                  <a:lnTo>
                    <a:pt x="0" y="200"/>
                  </a:lnTo>
                  <a:lnTo>
                    <a:pt x="19" y="179"/>
                  </a:lnTo>
                  <a:lnTo>
                    <a:pt x="1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6" name="Freeform 112"/>
            <p:cNvSpPr>
              <a:spLocks/>
            </p:cNvSpPr>
            <p:nvPr userDrawn="1"/>
          </p:nvSpPr>
          <p:spPr bwMode="gray">
            <a:xfrm>
              <a:off x="4448175" y="3071813"/>
              <a:ext cx="244475" cy="258762"/>
            </a:xfrm>
            <a:custGeom>
              <a:avLst/>
              <a:gdLst>
                <a:gd name="T0" fmla="*/ 154 w 154"/>
                <a:gd name="T1" fmla="*/ 0 h 163"/>
                <a:gd name="T2" fmla="*/ 15 w 154"/>
                <a:gd name="T3" fmla="*/ 104 h 163"/>
                <a:gd name="T4" fmla="*/ 0 w 154"/>
                <a:gd name="T5" fmla="*/ 116 h 163"/>
                <a:gd name="T6" fmla="*/ 6 w 154"/>
                <a:gd name="T7" fmla="*/ 163 h 163"/>
                <a:gd name="T8" fmla="*/ 17 w 154"/>
                <a:gd name="T9" fmla="*/ 151 h 163"/>
                <a:gd name="T10" fmla="*/ 154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54" y="0"/>
                  </a:moveTo>
                  <a:lnTo>
                    <a:pt x="15" y="104"/>
                  </a:lnTo>
                  <a:lnTo>
                    <a:pt x="0" y="116"/>
                  </a:lnTo>
                  <a:lnTo>
                    <a:pt x="6" y="163"/>
                  </a:lnTo>
                  <a:lnTo>
                    <a:pt x="17" y="151"/>
                  </a:lnTo>
                  <a:lnTo>
                    <a:pt x="154"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7" name="Freeform 113"/>
            <p:cNvSpPr>
              <a:spLocks/>
            </p:cNvSpPr>
            <p:nvPr userDrawn="1"/>
          </p:nvSpPr>
          <p:spPr bwMode="gray">
            <a:xfrm>
              <a:off x="4448175" y="3071813"/>
              <a:ext cx="244475" cy="258762"/>
            </a:xfrm>
            <a:custGeom>
              <a:avLst/>
              <a:gdLst>
                <a:gd name="T0" fmla="*/ 154 w 154"/>
                <a:gd name="T1" fmla="*/ 0 h 163"/>
                <a:gd name="T2" fmla="*/ 15 w 154"/>
                <a:gd name="T3" fmla="*/ 104 h 163"/>
                <a:gd name="T4" fmla="*/ 0 w 154"/>
                <a:gd name="T5" fmla="*/ 116 h 163"/>
                <a:gd name="T6" fmla="*/ 6 w 154"/>
                <a:gd name="T7" fmla="*/ 163 h 163"/>
                <a:gd name="T8" fmla="*/ 17 w 154"/>
                <a:gd name="T9" fmla="*/ 151 h 163"/>
                <a:gd name="T10" fmla="*/ 154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54" y="0"/>
                  </a:moveTo>
                  <a:lnTo>
                    <a:pt x="15" y="104"/>
                  </a:lnTo>
                  <a:lnTo>
                    <a:pt x="0" y="116"/>
                  </a:lnTo>
                  <a:lnTo>
                    <a:pt x="6" y="163"/>
                  </a:lnTo>
                  <a:lnTo>
                    <a:pt x="17" y="151"/>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8" name="Freeform 114"/>
            <p:cNvSpPr>
              <a:spLocks/>
            </p:cNvSpPr>
            <p:nvPr userDrawn="1"/>
          </p:nvSpPr>
          <p:spPr bwMode="gray">
            <a:xfrm>
              <a:off x="4427538" y="2895600"/>
              <a:ext cx="128587" cy="130175"/>
            </a:xfrm>
            <a:custGeom>
              <a:avLst/>
              <a:gdLst>
                <a:gd name="T0" fmla="*/ 81 w 81"/>
                <a:gd name="T1" fmla="*/ 0 h 82"/>
                <a:gd name="T2" fmla="*/ 19 w 81"/>
                <a:gd name="T3" fmla="*/ 34 h 82"/>
                <a:gd name="T4" fmla="*/ 0 w 81"/>
                <a:gd name="T5" fmla="*/ 44 h 82"/>
                <a:gd name="T6" fmla="*/ 19 w 81"/>
                <a:gd name="T7" fmla="*/ 82 h 82"/>
                <a:gd name="T8" fmla="*/ 21 w 81"/>
                <a:gd name="T9" fmla="*/ 80 h 82"/>
                <a:gd name="T10" fmla="*/ 81 w 81"/>
                <a:gd name="T11" fmla="*/ 0 h 82"/>
              </a:gdLst>
              <a:ahLst/>
              <a:cxnLst>
                <a:cxn ang="0">
                  <a:pos x="T0" y="T1"/>
                </a:cxn>
                <a:cxn ang="0">
                  <a:pos x="T2" y="T3"/>
                </a:cxn>
                <a:cxn ang="0">
                  <a:pos x="T4" y="T5"/>
                </a:cxn>
                <a:cxn ang="0">
                  <a:pos x="T6" y="T7"/>
                </a:cxn>
                <a:cxn ang="0">
                  <a:pos x="T8" y="T9"/>
                </a:cxn>
                <a:cxn ang="0">
                  <a:pos x="T10" y="T11"/>
                </a:cxn>
              </a:cxnLst>
              <a:rect l="0" t="0" r="r" b="b"/>
              <a:pathLst>
                <a:path w="81" h="82">
                  <a:moveTo>
                    <a:pt x="81" y="0"/>
                  </a:moveTo>
                  <a:lnTo>
                    <a:pt x="19" y="34"/>
                  </a:lnTo>
                  <a:lnTo>
                    <a:pt x="0" y="44"/>
                  </a:lnTo>
                  <a:lnTo>
                    <a:pt x="19" y="82"/>
                  </a:lnTo>
                  <a:lnTo>
                    <a:pt x="21" y="80"/>
                  </a:lnTo>
                  <a:lnTo>
                    <a:pt x="81"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9" name="Freeform 115"/>
            <p:cNvSpPr>
              <a:spLocks/>
            </p:cNvSpPr>
            <p:nvPr userDrawn="1"/>
          </p:nvSpPr>
          <p:spPr bwMode="gray">
            <a:xfrm>
              <a:off x="4427538" y="2895600"/>
              <a:ext cx="128587" cy="130175"/>
            </a:xfrm>
            <a:custGeom>
              <a:avLst/>
              <a:gdLst>
                <a:gd name="T0" fmla="*/ 81 w 81"/>
                <a:gd name="T1" fmla="*/ 0 h 82"/>
                <a:gd name="T2" fmla="*/ 19 w 81"/>
                <a:gd name="T3" fmla="*/ 34 h 82"/>
                <a:gd name="T4" fmla="*/ 0 w 81"/>
                <a:gd name="T5" fmla="*/ 44 h 82"/>
                <a:gd name="T6" fmla="*/ 19 w 81"/>
                <a:gd name="T7" fmla="*/ 82 h 82"/>
                <a:gd name="T8" fmla="*/ 21 w 81"/>
                <a:gd name="T9" fmla="*/ 80 h 82"/>
                <a:gd name="T10" fmla="*/ 81 w 81"/>
                <a:gd name="T11" fmla="*/ 0 h 82"/>
              </a:gdLst>
              <a:ahLst/>
              <a:cxnLst>
                <a:cxn ang="0">
                  <a:pos x="T0" y="T1"/>
                </a:cxn>
                <a:cxn ang="0">
                  <a:pos x="T2" y="T3"/>
                </a:cxn>
                <a:cxn ang="0">
                  <a:pos x="T4" y="T5"/>
                </a:cxn>
                <a:cxn ang="0">
                  <a:pos x="T6" y="T7"/>
                </a:cxn>
                <a:cxn ang="0">
                  <a:pos x="T8" y="T9"/>
                </a:cxn>
                <a:cxn ang="0">
                  <a:pos x="T10" y="T11"/>
                </a:cxn>
              </a:cxnLst>
              <a:rect l="0" t="0" r="r" b="b"/>
              <a:pathLst>
                <a:path w="81" h="82">
                  <a:moveTo>
                    <a:pt x="81" y="0"/>
                  </a:moveTo>
                  <a:lnTo>
                    <a:pt x="19" y="34"/>
                  </a:lnTo>
                  <a:lnTo>
                    <a:pt x="0" y="44"/>
                  </a:lnTo>
                  <a:lnTo>
                    <a:pt x="19" y="82"/>
                  </a:lnTo>
                  <a:lnTo>
                    <a:pt x="21" y="80"/>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0" name="Oval 116"/>
            <p:cNvSpPr>
              <a:spLocks noChangeArrowheads="1"/>
            </p:cNvSpPr>
            <p:nvPr userDrawn="1"/>
          </p:nvSpPr>
          <p:spPr bwMode="gray">
            <a:xfrm>
              <a:off x="5084763" y="2427288"/>
              <a:ext cx="1593850" cy="1495425"/>
            </a:xfrm>
            <a:prstGeom prst="ellipse">
              <a:avLst/>
            </a:prstGeom>
            <a:solidFill>
              <a:srgbClr val="5A82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1" name="Freeform 117"/>
            <p:cNvSpPr>
              <a:spLocks/>
            </p:cNvSpPr>
            <p:nvPr userDrawn="1"/>
          </p:nvSpPr>
          <p:spPr bwMode="gray">
            <a:xfrm>
              <a:off x="5789613" y="2606675"/>
              <a:ext cx="187325" cy="1784350"/>
            </a:xfrm>
            <a:custGeom>
              <a:avLst/>
              <a:gdLst>
                <a:gd name="T0" fmla="*/ 59 w 118"/>
                <a:gd name="T1" fmla="*/ 0 h 1124"/>
                <a:gd name="T2" fmla="*/ 0 w 118"/>
                <a:gd name="T3" fmla="*/ 1124 h 1124"/>
                <a:gd name="T4" fmla="*/ 118 w 118"/>
                <a:gd name="T5" fmla="*/ 1124 h 1124"/>
                <a:gd name="T6" fmla="*/ 59 w 118"/>
                <a:gd name="T7" fmla="*/ 0 h 1124"/>
              </a:gdLst>
              <a:ahLst/>
              <a:cxnLst>
                <a:cxn ang="0">
                  <a:pos x="T0" y="T1"/>
                </a:cxn>
                <a:cxn ang="0">
                  <a:pos x="T2" y="T3"/>
                </a:cxn>
                <a:cxn ang="0">
                  <a:pos x="T4" y="T5"/>
                </a:cxn>
                <a:cxn ang="0">
                  <a:pos x="T6" y="T7"/>
                </a:cxn>
              </a:cxnLst>
              <a:rect l="0" t="0" r="r" b="b"/>
              <a:pathLst>
                <a:path w="118" h="1124">
                  <a:moveTo>
                    <a:pt x="59" y="0"/>
                  </a:moveTo>
                  <a:lnTo>
                    <a:pt x="0" y="1124"/>
                  </a:lnTo>
                  <a:lnTo>
                    <a:pt x="118" y="1124"/>
                  </a:lnTo>
                  <a:lnTo>
                    <a:pt x="59"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2" name="Freeform 118"/>
            <p:cNvSpPr>
              <a:spLocks/>
            </p:cNvSpPr>
            <p:nvPr userDrawn="1"/>
          </p:nvSpPr>
          <p:spPr bwMode="gray">
            <a:xfrm>
              <a:off x="5813425" y="2698750"/>
              <a:ext cx="139700" cy="1265237"/>
            </a:xfrm>
            <a:custGeom>
              <a:avLst/>
              <a:gdLst>
                <a:gd name="T0" fmla="*/ 44 w 88"/>
                <a:gd name="T1" fmla="*/ 0 h 797"/>
                <a:gd name="T2" fmla="*/ 0 w 88"/>
                <a:gd name="T3" fmla="*/ 797 h 797"/>
                <a:gd name="T4" fmla="*/ 88 w 88"/>
                <a:gd name="T5" fmla="*/ 797 h 797"/>
                <a:gd name="T6" fmla="*/ 44 w 88"/>
                <a:gd name="T7" fmla="*/ 0 h 797"/>
              </a:gdLst>
              <a:ahLst/>
              <a:cxnLst>
                <a:cxn ang="0">
                  <a:pos x="T0" y="T1"/>
                </a:cxn>
                <a:cxn ang="0">
                  <a:pos x="T2" y="T3"/>
                </a:cxn>
                <a:cxn ang="0">
                  <a:pos x="T4" y="T5"/>
                </a:cxn>
                <a:cxn ang="0">
                  <a:pos x="T6" y="T7"/>
                </a:cxn>
              </a:cxnLst>
              <a:rect l="0" t="0" r="r" b="b"/>
              <a:pathLst>
                <a:path w="88" h="797">
                  <a:moveTo>
                    <a:pt x="44" y="0"/>
                  </a:moveTo>
                  <a:lnTo>
                    <a:pt x="0" y="797"/>
                  </a:lnTo>
                  <a:lnTo>
                    <a:pt x="88" y="797"/>
                  </a:lnTo>
                  <a:lnTo>
                    <a:pt x="44"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3" name="Freeform 119"/>
            <p:cNvSpPr>
              <a:spLocks/>
            </p:cNvSpPr>
            <p:nvPr userDrawn="1"/>
          </p:nvSpPr>
          <p:spPr bwMode="gray">
            <a:xfrm>
              <a:off x="5545138" y="3541713"/>
              <a:ext cx="338137" cy="317500"/>
            </a:xfrm>
            <a:custGeom>
              <a:avLst/>
              <a:gdLst>
                <a:gd name="T0" fmla="*/ 0 w 213"/>
                <a:gd name="T1" fmla="*/ 0 h 200"/>
                <a:gd name="T2" fmla="*/ 177 w 213"/>
                <a:gd name="T3" fmla="*/ 200 h 200"/>
                <a:gd name="T4" fmla="*/ 213 w 213"/>
                <a:gd name="T5" fmla="*/ 167 h 200"/>
                <a:gd name="T6" fmla="*/ 0 w 213"/>
                <a:gd name="T7" fmla="*/ 0 h 200"/>
              </a:gdLst>
              <a:ahLst/>
              <a:cxnLst>
                <a:cxn ang="0">
                  <a:pos x="T0" y="T1"/>
                </a:cxn>
                <a:cxn ang="0">
                  <a:pos x="T2" y="T3"/>
                </a:cxn>
                <a:cxn ang="0">
                  <a:pos x="T4" y="T5"/>
                </a:cxn>
                <a:cxn ang="0">
                  <a:pos x="T6" y="T7"/>
                </a:cxn>
              </a:cxnLst>
              <a:rect l="0" t="0" r="r" b="b"/>
              <a:pathLst>
                <a:path w="213" h="200">
                  <a:moveTo>
                    <a:pt x="0" y="0"/>
                  </a:moveTo>
                  <a:lnTo>
                    <a:pt x="177" y="200"/>
                  </a:lnTo>
                  <a:lnTo>
                    <a:pt x="213" y="167"/>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4" name="Freeform 120"/>
            <p:cNvSpPr>
              <a:spLocks/>
            </p:cNvSpPr>
            <p:nvPr userDrawn="1"/>
          </p:nvSpPr>
          <p:spPr bwMode="gray">
            <a:xfrm>
              <a:off x="5605463" y="3163888"/>
              <a:ext cx="298450" cy="279400"/>
            </a:xfrm>
            <a:custGeom>
              <a:avLst/>
              <a:gdLst>
                <a:gd name="T0" fmla="*/ 0 w 188"/>
                <a:gd name="T1" fmla="*/ 0 h 176"/>
                <a:gd name="T2" fmla="*/ 152 w 188"/>
                <a:gd name="T3" fmla="*/ 176 h 176"/>
                <a:gd name="T4" fmla="*/ 188 w 188"/>
                <a:gd name="T5" fmla="*/ 143 h 176"/>
                <a:gd name="T6" fmla="*/ 0 w 188"/>
                <a:gd name="T7" fmla="*/ 0 h 176"/>
              </a:gdLst>
              <a:ahLst/>
              <a:cxnLst>
                <a:cxn ang="0">
                  <a:pos x="T0" y="T1"/>
                </a:cxn>
                <a:cxn ang="0">
                  <a:pos x="T2" y="T3"/>
                </a:cxn>
                <a:cxn ang="0">
                  <a:pos x="T4" y="T5"/>
                </a:cxn>
                <a:cxn ang="0">
                  <a:pos x="T6" y="T7"/>
                </a:cxn>
              </a:cxnLst>
              <a:rect l="0" t="0" r="r" b="b"/>
              <a:pathLst>
                <a:path w="188" h="176">
                  <a:moveTo>
                    <a:pt x="0" y="0"/>
                  </a:moveTo>
                  <a:lnTo>
                    <a:pt x="152" y="176"/>
                  </a:lnTo>
                  <a:lnTo>
                    <a:pt x="188" y="143"/>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5" name="Freeform 121"/>
            <p:cNvSpPr>
              <a:spLocks/>
            </p:cNvSpPr>
            <p:nvPr userDrawn="1"/>
          </p:nvSpPr>
          <p:spPr bwMode="gray">
            <a:xfrm>
              <a:off x="5672138" y="2927350"/>
              <a:ext cx="231775" cy="233362"/>
            </a:xfrm>
            <a:custGeom>
              <a:avLst/>
              <a:gdLst>
                <a:gd name="T0" fmla="*/ 0 w 146"/>
                <a:gd name="T1" fmla="*/ 0 h 147"/>
                <a:gd name="T2" fmla="*/ 120 w 146"/>
                <a:gd name="T3" fmla="*/ 147 h 147"/>
                <a:gd name="T4" fmla="*/ 146 w 146"/>
                <a:gd name="T5" fmla="*/ 105 h 147"/>
                <a:gd name="T6" fmla="*/ 0 w 146"/>
                <a:gd name="T7" fmla="*/ 0 h 147"/>
              </a:gdLst>
              <a:ahLst/>
              <a:cxnLst>
                <a:cxn ang="0">
                  <a:pos x="T0" y="T1"/>
                </a:cxn>
                <a:cxn ang="0">
                  <a:pos x="T2" y="T3"/>
                </a:cxn>
                <a:cxn ang="0">
                  <a:pos x="T4" y="T5"/>
                </a:cxn>
                <a:cxn ang="0">
                  <a:pos x="T6" y="T7"/>
                </a:cxn>
              </a:cxnLst>
              <a:rect l="0" t="0" r="r" b="b"/>
              <a:pathLst>
                <a:path w="146" h="147">
                  <a:moveTo>
                    <a:pt x="0" y="0"/>
                  </a:moveTo>
                  <a:lnTo>
                    <a:pt x="120" y="147"/>
                  </a:lnTo>
                  <a:lnTo>
                    <a:pt x="146" y="105"/>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6" name="Freeform 122"/>
            <p:cNvSpPr>
              <a:spLocks/>
            </p:cNvSpPr>
            <p:nvPr userDrawn="1"/>
          </p:nvSpPr>
          <p:spPr bwMode="gray">
            <a:xfrm>
              <a:off x="5880100" y="3422650"/>
              <a:ext cx="338137" cy="320675"/>
            </a:xfrm>
            <a:custGeom>
              <a:avLst/>
              <a:gdLst>
                <a:gd name="T0" fmla="*/ 213 w 213"/>
                <a:gd name="T1" fmla="*/ 0 h 202"/>
                <a:gd name="T2" fmla="*/ 36 w 213"/>
                <a:gd name="T3" fmla="*/ 202 h 202"/>
                <a:gd name="T4" fmla="*/ 0 w 213"/>
                <a:gd name="T5" fmla="*/ 168 h 202"/>
                <a:gd name="T6" fmla="*/ 213 w 213"/>
                <a:gd name="T7" fmla="*/ 0 h 202"/>
              </a:gdLst>
              <a:ahLst/>
              <a:cxnLst>
                <a:cxn ang="0">
                  <a:pos x="T0" y="T1"/>
                </a:cxn>
                <a:cxn ang="0">
                  <a:pos x="T2" y="T3"/>
                </a:cxn>
                <a:cxn ang="0">
                  <a:pos x="T4" y="T5"/>
                </a:cxn>
                <a:cxn ang="0">
                  <a:pos x="T6" y="T7"/>
                </a:cxn>
              </a:cxnLst>
              <a:rect l="0" t="0" r="r" b="b"/>
              <a:pathLst>
                <a:path w="213" h="202">
                  <a:moveTo>
                    <a:pt x="213" y="0"/>
                  </a:moveTo>
                  <a:lnTo>
                    <a:pt x="36" y="202"/>
                  </a:lnTo>
                  <a:lnTo>
                    <a:pt x="0" y="168"/>
                  </a:lnTo>
                  <a:lnTo>
                    <a:pt x="213"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7" name="Freeform 123"/>
            <p:cNvSpPr>
              <a:spLocks/>
            </p:cNvSpPr>
            <p:nvPr userDrawn="1"/>
          </p:nvSpPr>
          <p:spPr bwMode="gray">
            <a:xfrm>
              <a:off x="5859463" y="3233738"/>
              <a:ext cx="298450" cy="276225"/>
            </a:xfrm>
            <a:custGeom>
              <a:avLst/>
              <a:gdLst>
                <a:gd name="T0" fmla="*/ 188 w 188"/>
                <a:gd name="T1" fmla="*/ 0 h 174"/>
                <a:gd name="T2" fmla="*/ 36 w 188"/>
                <a:gd name="T3" fmla="*/ 174 h 174"/>
                <a:gd name="T4" fmla="*/ 0 w 188"/>
                <a:gd name="T5" fmla="*/ 140 h 174"/>
                <a:gd name="T6" fmla="*/ 188 w 188"/>
                <a:gd name="T7" fmla="*/ 0 h 174"/>
              </a:gdLst>
              <a:ahLst/>
              <a:cxnLst>
                <a:cxn ang="0">
                  <a:pos x="T0" y="T1"/>
                </a:cxn>
                <a:cxn ang="0">
                  <a:pos x="T2" y="T3"/>
                </a:cxn>
                <a:cxn ang="0">
                  <a:pos x="T4" y="T5"/>
                </a:cxn>
                <a:cxn ang="0">
                  <a:pos x="T6" y="T7"/>
                </a:cxn>
              </a:cxnLst>
              <a:rect l="0" t="0" r="r" b="b"/>
              <a:pathLst>
                <a:path w="188" h="174">
                  <a:moveTo>
                    <a:pt x="188" y="0"/>
                  </a:moveTo>
                  <a:lnTo>
                    <a:pt x="36" y="174"/>
                  </a:lnTo>
                  <a:lnTo>
                    <a:pt x="0" y="140"/>
                  </a:lnTo>
                  <a:lnTo>
                    <a:pt x="188"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8" name="Freeform 124"/>
            <p:cNvSpPr>
              <a:spLocks/>
            </p:cNvSpPr>
            <p:nvPr userDrawn="1"/>
          </p:nvSpPr>
          <p:spPr bwMode="gray">
            <a:xfrm>
              <a:off x="5883275" y="2830513"/>
              <a:ext cx="130175" cy="160337"/>
            </a:xfrm>
            <a:custGeom>
              <a:avLst/>
              <a:gdLst>
                <a:gd name="T0" fmla="*/ 82 w 82"/>
                <a:gd name="T1" fmla="*/ 0 h 101"/>
                <a:gd name="T2" fmla="*/ 8 w 82"/>
                <a:gd name="T3" fmla="*/ 101 h 101"/>
                <a:gd name="T4" fmla="*/ 0 w 82"/>
                <a:gd name="T5" fmla="*/ 61 h 101"/>
                <a:gd name="T6" fmla="*/ 82 w 82"/>
                <a:gd name="T7" fmla="*/ 0 h 101"/>
              </a:gdLst>
              <a:ahLst/>
              <a:cxnLst>
                <a:cxn ang="0">
                  <a:pos x="T0" y="T1"/>
                </a:cxn>
                <a:cxn ang="0">
                  <a:pos x="T2" y="T3"/>
                </a:cxn>
                <a:cxn ang="0">
                  <a:pos x="T4" y="T5"/>
                </a:cxn>
                <a:cxn ang="0">
                  <a:pos x="T6" y="T7"/>
                </a:cxn>
              </a:cxnLst>
              <a:rect l="0" t="0" r="r" b="b"/>
              <a:pathLst>
                <a:path w="82" h="101">
                  <a:moveTo>
                    <a:pt x="82" y="0"/>
                  </a:moveTo>
                  <a:lnTo>
                    <a:pt x="8" y="101"/>
                  </a:lnTo>
                  <a:lnTo>
                    <a:pt x="0" y="61"/>
                  </a:lnTo>
                  <a:lnTo>
                    <a:pt x="82"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9" name="Freeform 125"/>
            <p:cNvSpPr>
              <a:spLocks/>
            </p:cNvSpPr>
            <p:nvPr userDrawn="1"/>
          </p:nvSpPr>
          <p:spPr bwMode="gray">
            <a:xfrm>
              <a:off x="3894138" y="3362325"/>
              <a:ext cx="98425" cy="966787"/>
            </a:xfrm>
            <a:custGeom>
              <a:avLst/>
              <a:gdLst>
                <a:gd name="T0" fmla="*/ 62 w 62"/>
                <a:gd name="T1" fmla="*/ 609 h 609"/>
                <a:gd name="T2" fmla="*/ 30 w 62"/>
                <a:gd name="T3" fmla="*/ 0 h 609"/>
                <a:gd name="T4" fmla="*/ 0 w 62"/>
                <a:gd name="T5" fmla="*/ 609 h 609"/>
                <a:gd name="T6" fmla="*/ 62 w 62"/>
                <a:gd name="T7" fmla="*/ 609 h 609"/>
              </a:gdLst>
              <a:ahLst/>
              <a:cxnLst>
                <a:cxn ang="0">
                  <a:pos x="T0" y="T1"/>
                </a:cxn>
                <a:cxn ang="0">
                  <a:pos x="T2" y="T3"/>
                </a:cxn>
                <a:cxn ang="0">
                  <a:pos x="T4" y="T5"/>
                </a:cxn>
                <a:cxn ang="0">
                  <a:pos x="T6" y="T7"/>
                </a:cxn>
              </a:cxnLst>
              <a:rect l="0" t="0" r="r" b="b"/>
              <a:pathLst>
                <a:path w="62" h="609">
                  <a:moveTo>
                    <a:pt x="62" y="609"/>
                  </a:moveTo>
                  <a:lnTo>
                    <a:pt x="30" y="0"/>
                  </a:lnTo>
                  <a:lnTo>
                    <a:pt x="0" y="609"/>
                  </a:lnTo>
                  <a:lnTo>
                    <a:pt x="62" y="609"/>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0" name="Freeform 126"/>
            <p:cNvSpPr>
              <a:spLocks/>
            </p:cNvSpPr>
            <p:nvPr userDrawn="1"/>
          </p:nvSpPr>
          <p:spPr bwMode="gray">
            <a:xfrm>
              <a:off x="3894138" y="3362325"/>
              <a:ext cx="98425" cy="966787"/>
            </a:xfrm>
            <a:custGeom>
              <a:avLst/>
              <a:gdLst>
                <a:gd name="T0" fmla="*/ 62 w 62"/>
                <a:gd name="T1" fmla="*/ 609 h 609"/>
                <a:gd name="T2" fmla="*/ 30 w 62"/>
                <a:gd name="T3" fmla="*/ 0 h 609"/>
                <a:gd name="T4" fmla="*/ 0 w 62"/>
                <a:gd name="T5" fmla="*/ 609 h 609"/>
                <a:gd name="T6" fmla="*/ 62 w 62"/>
                <a:gd name="T7" fmla="*/ 609 h 609"/>
              </a:gdLst>
              <a:ahLst/>
              <a:cxnLst>
                <a:cxn ang="0">
                  <a:pos x="T0" y="T1"/>
                </a:cxn>
                <a:cxn ang="0">
                  <a:pos x="T2" y="T3"/>
                </a:cxn>
                <a:cxn ang="0">
                  <a:pos x="T4" y="T5"/>
                </a:cxn>
                <a:cxn ang="0">
                  <a:pos x="T6" y="T7"/>
                </a:cxn>
              </a:cxnLst>
              <a:rect l="0" t="0" r="r" b="b"/>
              <a:pathLst>
                <a:path w="62" h="609">
                  <a:moveTo>
                    <a:pt x="62" y="609"/>
                  </a:moveTo>
                  <a:lnTo>
                    <a:pt x="30" y="0"/>
                  </a:lnTo>
                  <a:lnTo>
                    <a:pt x="0" y="609"/>
                  </a:lnTo>
                  <a:lnTo>
                    <a:pt x="62" y="6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1" name="Freeform 127"/>
            <p:cNvSpPr>
              <a:spLocks/>
            </p:cNvSpPr>
            <p:nvPr userDrawn="1"/>
          </p:nvSpPr>
          <p:spPr bwMode="gray">
            <a:xfrm>
              <a:off x="3941763" y="3900488"/>
              <a:ext cx="187325" cy="198437"/>
            </a:xfrm>
            <a:custGeom>
              <a:avLst/>
              <a:gdLst>
                <a:gd name="T0" fmla="*/ 0 w 118"/>
                <a:gd name="T1" fmla="*/ 125 h 125"/>
                <a:gd name="T2" fmla="*/ 118 w 118"/>
                <a:gd name="T3" fmla="*/ 0 h 125"/>
                <a:gd name="T4" fmla="*/ 0 w 118"/>
                <a:gd name="T5" fmla="*/ 91 h 125"/>
                <a:gd name="T6" fmla="*/ 0 w 118"/>
                <a:gd name="T7" fmla="*/ 125 h 125"/>
              </a:gdLst>
              <a:ahLst/>
              <a:cxnLst>
                <a:cxn ang="0">
                  <a:pos x="T0" y="T1"/>
                </a:cxn>
                <a:cxn ang="0">
                  <a:pos x="T2" y="T3"/>
                </a:cxn>
                <a:cxn ang="0">
                  <a:pos x="T4" y="T5"/>
                </a:cxn>
                <a:cxn ang="0">
                  <a:pos x="T6" y="T7"/>
                </a:cxn>
              </a:cxnLst>
              <a:rect l="0" t="0" r="r" b="b"/>
              <a:pathLst>
                <a:path w="118" h="125">
                  <a:moveTo>
                    <a:pt x="0" y="125"/>
                  </a:moveTo>
                  <a:lnTo>
                    <a:pt x="118" y="0"/>
                  </a:lnTo>
                  <a:lnTo>
                    <a:pt x="0" y="91"/>
                  </a:lnTo>
                  <a:lnTo>
                    <a:pt x="0" y="125"/>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2" name="Freeform 128"/>
            <p:cNvSpPr>
              <a:spLocks/>
            </p:cNvSpPr>
            <p:nvPr userDrawn="1"/>
          </p:nvSpPr>
          <p:spPr bwMode="gray">
            <a:xfrm>
              <a:off x="3941763" y="3900488"/>
              <a:ext cx="187325" cy="198437"/>
            </a:xfrm>
            <a:custGeom>
              <a:avLst/>
              <a:gdLst>
                <a:gd name="T0" fmla="*/ 0 w 118"/>
                <a:gd name="T1" fmla="*/ 125 h 125"/>
                <a:gd name="T2" fmla="*/ 118 w 118"/>
                <a:gd name="T3" fmla="*/ 0 h 125"/>
                <a:gd name="T4" fmla="*/ 0 w 118"/>
                <a:gd name="T5" fmla="*/ 91 h 125"/>
                <a:gd name="T6" fmla="*/ 0 w 118"/>
                <a:gd name="T7" fmla="*/ 125 h 125"/>
              </a:gdLst>
              <a:ahLst/>
              <a:cxnLst>
                <a:cxn ang="0">
                  <a:pos x="T0" y="T1"/>
                </a:cxn>
                <a:cxn ang="0">
                  <a:pos x="T2" y="T3"/>
                </a:cxn>
                <a:cxn ang="0">
                  <a:pos x="T4" y="T5"/>
                </a:cxn>
                <a:cxn ang="0">
                  <a:pos x="T6" y="T7"/>
                </a:cxn>
              </a:cxnLst>
              <a:rect l="0" t="0" r="r" b="b"/>
              <a:pathLst>
                <a:path w="118" h="125">
                  <a:moveTo>
                    <a:pt x="0" y="125"/>
                  </a:moveTo>
                  <a:lnTo>
                    <a:pt x="118" y="0"/>
                  </a:lnTo>
                  <a:lnTo>
                    <a:pt x="0" y="91"/>
                  </a:lnTo>
                  <a:lnTo>
                    <a:pt x="0" y="1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3" name="Freeform 129"/>
            <p:cNvSpPr>
              <a:spLocks/>
            </p:cNvSpPr>
            <p:nvPr userDrawn="1"/>
          </p:nvSpPr>
          <p:spPr bwMode="gray">
            <a:xfrm>
              <a:off x="3935413" y="3730625"/>
              <a:ext cx="153987" cy="163512"/>
            </a:xfrm>
            <a:custGeom>
              <a:avLst/>
              <a:gdLst>
                <a:gd name="T0" fmla="*/ 4 w 97"/>
                <a:gd name="T1" fmla="*/ 103 h 103"/>
                <a:gd name="T2" fmla="*/ 97 w 97"/>
                <a:gd name="T3" fmla="*/ 0 h 103"/>
                <a:gd name="T4" fmla="*/ 0 w 97"/>
                <a:gd name="T5" fmla="*/ 73 h 103"/>
                <a:gd name="T6" fmla="*/ 4 w 97"/>
                <a:gd name="T7" fmla="*/ 103 h 103"/>
              </a:gdLst>
              <a:ahLst/>
              <a:cxnLst>
                <a:cxn ang="0">
                  <a:pos x="T0" y="T1"/>
                </a:cxn>
                <a:cxn ang="0">
                  <a:pos x="T2" y="T3"/>
                </a:cxn>
                <a:cxn ang="0">
                  <a:pos x="T4" y="T5"/>
                </a:cxn>
                <a:cxn ang="0">
                  <a:pos x="T6" y="T7"/>
                </a:cxn>
              </a:cxnLst>
              <a:rect l="0" t="0" r="r" b="b"/>
              <a:pathLst>
                <a:path w="97" h="103">
                  <a:moveTo>
                    <a:pt x="4" y="103"/>
                  </a:moveTo>
                  <a:lnTo>
                    <a:pt x="97" y="0"/>
                  </a:lnTo>
                  <a:lnTo>
                    <a:pt x="0" y="73"/>
                  </a:lnTo>
                  <a:lnTo>
                    <a:pt x="4"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4" name="Freeform 130"/>
            <p:cNvSpPr>
              <a:spLocks/>
            </p:cNvSpPr>
            <p:nvPr userDrawn="1"/>
          </p:nvSpPr>
          <p:spPr bwMode="gray">
            <a:xfrm>
              <a:off x="3935413" y="3730625"/>
              <a:ext cx="153987" cy="163512"/>
            </a:xfrm>
            <a:custGeom>
              <a:avLst/>
              <a:gdLst>
                <a:gd name="T0" fmla="*/ 4 w 97"/>
                <a:gd name="T1" fmla="*/ 103 h 103"/>
                <a:gd name="T2" fmla="*/ 97 w 97"/>
                <a:gd name="T3" fmla="*/ 0 h 103"/>
                <a:gd name="T4" fmla="*/ 0 w 97"/>
                <a:gd name="T5" fmla="*/ 73 h 103"/>
                <a:gd name="T6" fmla="*/ 4 w 97"/>
                <a:gd name="T7" fmla="*/ 103 h 103"/>
              </a:gdLst>
              <a:ahLst/>
              <a:cxnLst>
                <a:cxn ang="0">
                  <a:pos x="T0" y="T1"/>
                </a:cxn>
                <a:cxn ang="0">
                  <a:pos x="T2" y="T3"/>
                </a:cxn>
                <a:cxn ang="0">
                  <a:pos x="T4" y="T5"/>
                </a:cxn>
                <a:cxn ang="0">
                  <a:pos x="T6" y="T7"/>
                </a:cxn>
              </a:cxnLst>
              <a:rect l="0" t="0" r="r" b="b"/>
              <a:pathLst>
                <a:path w="97" h="103">
                  <a:moveTo>
                    <a:pt x="4" y="103"/>
                  </a:moveTo>
                  <a:lnTo>
                    <a:pt x="97" y="0"/>
                  </a:lnTo>
                  <a:lnTo>
                    <a:pt x="0" y="73"/>
                  </a:lnTo>
                  <a:lnTo>
                    <a:pt x="4"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5" name="Freeform 131"/>
            <p:cNvSpPr>
              <a:spLocks/>
            </p:cNvSpPr>
            <p:nvPr userDrawn="1"/>
          </p:nvSpPr>
          <p:spPr bwMode="gray">
            <a:xfrm>
              <a:off x="3929063" y="3625850"/>
              <a:ext cx="112712" cy="117475"/>
            </a:xfrm>
            <a:custGeom>
              <a:avLst/>
              <a:gdLst>
                <a:gd name="T0" fmla="*/ 8 w 71"/>
                <a:gd name="T1" fmla="*/ 74 h 74"/>
                <a:gd name="T2" fmla="*/ 71 w 71"/>
                <a:gd name="T3" fmla="*/ 0 h 74"/>
                <a:gd name="T4" fmla="*/ 0 w 71"/>
                <a:gd name="T5" fmla="*/ 48 h 74"/>
                <a:gd name="T6" fmla="*/ 8 w 71"/>
                <a:gd name="T7" fmla="*/ 74 h 74"/>
              </a:gdLst>
              <a:ahLst/>
              <a:cxnLst>
                <a:cxn ang="0">
                  <a:pos x="T0" y="T1"/>
                </a:cxn>
                <a:cxn ang="0">
                  <a:pos x="T2" y="T3"/>
                </a:cxn>
                <a:cxn ang="0">
                  <a:pos x="T4" y="T5"/>
                </a:cxn>
                <a:cxn ang="0">
                  <a:pos x="T6" y="T7"/>
                </a:cxn>
              </a:cxnLst>
              <a:rect l="0" t="0" r="r" b="b"/>
              <a:pathLst>
                <a:path w="71" h="74">
                  <a:moveTo>
                    <a:pt x="8" y="74"/>
                  </a:moveTo>
                  <a:lnTo>
                    <a:pt x="71" y="0"/>
                  </a:lnTo>
                  <a:lnTo>
                    <a:pt x="0" y="48"/>
                  </a:lnTo>
                  <a:lnTo>
                    <a:pt x="8" y="74"/>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6" name="Freeform 132"/>
            <p:cNvSpPr>
              <a:spLocks/>
            </p:cNvSpPr>
            <p:nvPr userDrawn="1"/>
          </p:nvSpPr>
          <p:spPr bwMode="gray">
            <a:xfrm>
              <a:off x="3929063" y="3625850"/>
              <a:ext cx="112712" cy="117475"/>
            </a:xfrm>
            <a:custGeom>
              <a:avLst/>
              <a:gdLst>
                <a:gd name="T0" fmla="*/ 8 w 71"/>
                <a:gd name="T1" fmla="*/ 74 h 74"/>
                <a:gd name="T2" fmla="*/ 71 w 71"/>
                <a:gd name="T3" fmla="*/ 0 h 74"/>
                <a:gd name="T4" fmla="*/ 0 w 71"/>
                <a:gd name="T5" fmla="*/ 48 h 74"/>
                <a:gd name="T6" fmla="*/ 8 w 71"/>
                <a:gd name="T7" fmla="*/ 74 h 74"/>
              </a:gdLst>
              <a:ahLst/>
              <a:cxnLst>
                <a:cxn ang="0">
                  <a:pos x="T0" y="T1"/>
                </a:cxn>
                <a:cxn ang="0">
                  <a:pos x="T2" y="T3"/>
                </a:cxn>
                <a:cxn ang="0">
                  <a:pos x="T4" y="T5"/>
                </a:cxn>
                <a:cxn ang="0">
                  <a:pos x="T6" y="T7"/>
                </a:cxn>
              </a:cxnLst>
              <a:rect l="0" t="0" r="r" b="b"/>
              <a:pathLst>
                <a:path w="71" h="74">
                  <a:moveTo>
                    <a:pt x="8" y="74"/>
                  </a:moveTo>
                  <a:lnTo>
                    <a:pt x="71" y="0"/>
                  </a:lnTo>
                  <a:lnTo>
                    <a:pt x="0" y="48"/>
                  </a:lnTo>
                  <a:lnTo>
                    <a:pt x="8"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7" name="Freeform 133"/>
            <p:cNvSpPr>
              <a:spLocks/>
            </p:cNvSpPr>
            <p:nvPr userDrawn="1"/>
          </p:nvSpPr>
          <p:spPr bwMode="gray">
            <a:xfrm>
              <a:off x="3740150" y="3833813"/>
              <a:ext cx="188912" cy="201612"/>
            </a:xfrm>
            <a:custGeom>
              <a:avLst/>
              <a:gdLst>
                <a:gd name="T0" fmla="*/ 119 w 119"/>
                <a:gd name="T1" fmla="*/ 127 h 127"/>
                <a:gd name="T2" fmla="*/ 0 w 119"/>
                <a:gd name="T3" fmla="*/ 0 h 127"/>
                <a:gd name="T4" fmla="*/ 119 w 119"/>
                <a:gd name="T5" fmla="*/ 94 h 127"/>
                <a:gd name="T6" fmla="*/ 119 w 119"/>
                <a:gd name="T7" fmla="*/ 127 h 127"/>
              </a:gdLst>
              <a:ahLst/>
              <a:cxnLst>
                <a:cxn ang="0">
                  <a:pos x="T0" y="T1"/>
                </a:cxn>
                <a:cxn ang="0">
                  <a:pos x="T2" y="T3"/>
                </a:cxn>
                <a:cxn ang="0">
                  <a:pos x="T4" y="T5"/>
                </a:cxn>
                <a:cxn ang="0">
                  <a:pos x="T6" y="T7"/>
                </a:cxn>
              </a:cxnLst>
              <a:rect l="0" t="0" r="r" b="b"/>
              <a:pathLst>
                <a:path w="119" h="127">
                  <a:moveTo>
                    <a:pt x="119" y="127"/>
                  </a:moveTo>
                  <a:lnTo>
                    <a:pt x="0" y="0"/>
                  </a:lnTo>
                  <a:lnTo>
                    <a:pt x="119" y="94"/>
                  </a:lnTo>
                  <a:lnTo>
                    <a:pt x="119" y="12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8" name="Freeform 134"/>
            <p:cNvSpPr>
              <a:spLocks/>
            </p:cNvSpPr>
            <p:nvPr userDrawn="1"/>
          </p:nvSpPr>
          <p:spPr bwMode="gray">
            <a:xfrm>
              <a:off x="3740150" y="3833813"/>
              <a:ext cx="188912" cy="201612"/>
            </a:xfrm>
            <a:custGeom>
              <a:avLst/>
              <a:gdLst>
                <a:gd name="T0" fmla="*/ 119 w 119"/>
                <a:gd name="T1" fmla="*/ 127 h 127"/>
                <a:gd name="T2" fmla="*/ 0 w 119"/>
                <a:gd name="T3" fmla="*/ 0 h 127"/>
                <a:gd name="T4" fmla="*/ 119 w 119"/>
                <a:gd name="T5" fmla="*/ 94 h 127"/>
                <a:gd name="T6" fmla="*/ 119 w 119"/>
                <a:gd name="T7" fmla="*/ 127 h 127"/>
              </a:gdLst>
              <a:ahLst/>
              <a:cxnLst>
                <a:cxn ang="0">
                  <a:pos x="T0" y="T1"/>
                </a:cxn>
                <a:cxn ang="0">
                  <a:pos x="T2" y="T3"/>
                </a:cxn>
                <a:cxn ang="0">
                  <a:pos x="T4" y="T5"/>
                </a:cxn>
                <a:cxn ang="0">
                  <a:pos x="T6" y="T7"/>
                </a:cxn>
              </a:cxnLst>
              <a:rect l="0" t="0" r="r" b="b"/>
              <a:pathLst>
                <a:path w="119" h="127">
                  <a:moveTo>
                    <a:pt x="119" y="127"/>
                  </a:moveTo>
                  <a:lnTo>
                    <a:pt x="0" y="0"/>
                  </a:lnTo>
                  <a:lnTo>
                    <a:pt x="119" y="94"/>
                  </a:lnTo>
                  <a:lnTo>
                    <a:pt x="119" y="1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9" name="Freeform 135"/>
            <p:cNvSpPr>
              <a:spLocks/>
            </p:cNvSpPr>
            <p:nvPr userDrawn="1"/>
          </p:nvSpPr>
          <p:spPr bwMode="gray">
            <a:xfrm>
              <a:off x="3781425" y="3676650"/>
              <a:ext cx="153987" cy="163512"/>
            </a:xfrm>
            <a:custGeom>
              <a:avLst/>
              <a:gdLst>
                <a:gd name="T0" fmla="*/ 93 w 97"/>
                <a:gd name="T1" fmla="*/ 103 h 103"/>
                <a:gd name="T2" fmla="*/ 0 w 97"/>
                <a:gd name="T3" fmla="*/ 0 h 103"/>
                <a:gd name="T4" fmla="*/ 97 w 97"/>
                <a:gd name="T5" fmla="*/ 74 h 103"/>
                <a:gd name="T6" fmla="*/ 93 w 97"/>
                <a:gd name="T7" fmla="*/ 103 h 103"/>
              </a:gdLst>
              <a:ahLst/>
              <a:cxnLst>
                <a:cxn ang="0">
                  <a:pos x="T0" y="T1"/>
                </a:cxn>
                <a:cxn ang="0">
                  <a:pos x="T2" y="T3"/>
                </a:cxn>
                <a:cxn ang="0">
                  <a:pos x="T4" y="T5"/>
                </a:cxn>
                <a:cxn ang="0">
                  <a:pos x="T6" y="T7"/>
                </a:cxn>
              </a:cxnLst>
              <a:rect l="0" t="0" r="r" b="b"/>
              <a:pathLst>
                <a:path w="97" h="103">
                  <a:moveTo>
                    <a:pt x="93" y="103"/>
                  </a:moveTo>
                  <a:lnTo>
                    <a:pt x="0" y="0"/>
                  </a:lnTo>
                  <a:lnTo>
                    <a:pt x="97" y="74"/>
                  </a:lnTo>
                  <a:lnTo>
                    <a:pt x="93"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0" name="Freeform 136"/>
            <p:cNvSpPr>
              <a:spLocks/>
            </p:cNvSpPr>
            <p:nvPr userDrawn="1"/>
          </p:nvSpPr>
          <p:spPr bwMode="gray">
            <a:xfrm>
              <a:off x="3781425" y="3676650"/>
              <a:ext cx="153987" cy="163512"/>
            </a:xfrm>
            <a:custGeom>
              <a:avLst/>
              <a:gdLst>
                <a:gd name="T0" fmla="*/ 93 w 97"/>
                <a:gd name="T1" fmla="*/ 103 h 103"/>
                <a:gd name="T2" fmla="*/ 0 w 97"/>
                <a:gd name="T3" fmla="*/ 0 h 103"/>
                <a:gd name="T4" fmla="*/ 97 w 97"/>
                <a:gd name="T5" fmla="*/ 74 h 103"/>
                <a:gd name="T6" fmla="*/ 93 w 97"/>
                <a:gd name="T7" fmla="*/ 103 h 103"/>
              </a:gdLst>
              <a:ahLst/>
              <a:cxnLst>
                <a:cxn ang="0">
                  <a:pos x="T0" y="T1"/>
                </a:cxn>
                <a:cxn ang="0">
                  <a:pos x="T2" y="T3"/>
                </a:cxn>
                <a:cxn ang="0">
                  <a:pos x="T4" y="T5"/>
                </a:cxn>
                <a:cxn ang="0">
                  <a:pos x="T6" y="T7"/>
                </a:cxn>
              </a:cxnLst>
              <a:rect l="0" t="0" r="r" b="b"/>
              <a:pathLst>
                <a:path w="97" h="103">
                  <a:moveTo>
                    <a:pt x="93" y="103"/>
                  </a:moveTo>
                  <a:lnTo>
                    <a:pt x="0" y="0"/>
                  </a:lnTo>
                  <a:lnTo>
                    <a:pt x="97" y="74"/>
                  </a:lnTo>
                  <a:lnTo>
                    <a:pt x="93"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1" name="Freeform 137"/>
            <p:cNvSpPr>
              <a:spLocks/>
            </p:cNvSpPr>
            <p:nvPr userDrawn="1"/>
          </p:nvSpPr>
          <p:spPr bwMode="gray">
            <a:xfrm>
              <a:off x="3868738" y="3567113"/>
              <a:ext cx="79375" cy="77787"/>
            </a:xfrm>
            <a:custGeom>
              <a:avLst/>
              <a:gdLst>
                <a:gd name="T0" fmla="*/ 38 w 50"/>
                <a:gd name="T1" fmla="*/ 49 h 49"/>
                <a:gd name="T2" fmla="*/ 0 w 50"/>
                <a:gd name="T3" fmla="*/ 0 h 49"/>
                <a:gd name="T4" fmla="*/ 50 w 50"/>
                <a:gd name="T5" fmla="*/ 28 h 49"/>
                <a:gd name="T6" fmla="*/ 38 w 50"/>
                <a:gd name="T7" fmla="*/ 49 h 49"/>
              </a:gdLst>
              <a:ahLst/>
              <a:cxnLst>
                <a:cxn ang="0">
                  <a:pos x="T0" y="T1"/>
                </a:cxn>
                <a:cxn ang="0">
                  <a:pos x="T2" y="T3"/>
                </a:cxn>
                <a:cxn ang="0">
                  <a:pos x="T4" y="T5"/>
                </a:cxn>
                <a:cxn ang="0">
                  <a:pos x="T6" y="T7"/>
                </a:cxn>
              </a:cxnLst>
              <a:rect l="0" t="0" r="r" b="b"/>
              <a:pathLst>
                <a:path w="50" h="49">
                  <a:moveTo>
                    <a:pt x="38" y="49"/>
                  </a:moveTo>
                  <a:lnTo>
                    <a:pt x="0" y="0"/>
                  </a:lnTo>
                  <a:lnTo>
                    <a:pt x="50" y="28"/>
                  </a:lnTo>
                  <a:lnTo>
                    <a:pt x="38" y="49"/>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2" name="Freeform 138"/>
            <p:cNvSpPr>
              <a:spLocks/>
            </p:cNvSpPr>
            <p:nvPr userDrawn="1"/>
          </p:nvSpPr>
          <p:spPr bwMode="gray">
            <a:xfrm>
              <a:off x="3868738" y="3567113"/>
              <a:ext cx="79375" cy="77787"/>
            </a:xfrm>
            <a:custGeom>
              <a:avLst/>
              <a:gdLst>
                <a:gd name="T0" fmla="*/ 38 w 50"/>
                <a:gd name="T1" fmla="*/ 49 h 49"/>
                <a:gd name="T2" fmla="*/ 0 w 50"/>
                <a:gd name="T3" fmla="*/ 0 h 49"/>
                <a:gd name="T4" fmla="*/ 50 w 50"/>
                <a:gd name="T5" fmla="*/ 28 h 49"/>
                <a:gd name="T6" fmla="*/ 38 w 50"/>
                <a:gd name="T7" fmla="*/ 49 h 49"/>
              </a:gdLst>
              <a:ahLst/>
              <a:cxnLst>
                <a:cxn ang="0">
                  <a:pos x="T0" y="T1"/>
                </a:cxn>
                <a:cxn ang="0">
                  <a:pos x="T2" y="T3"/>
                </a:cxn>
                <a:cxn ang="0">
                  <a:pos x="T4" y="T5"/>
                </a:cxn>
                <a:cxn ang="0">
                  <a:pos x="T6" y="T7"/>
                </a:cxn>
              </a:cxnLst>
              <a:rect l="0" t="0" r="r" b="b"/>
              <a:pathLst>
                <a:path w="50" h="49">
                  <a:moveTo>
                    <a:pt x="38" y="49"/>
                  </a:moveTo>
                  <a:lnTo>
                    <a:pt x="0" y="0"/>
                  </a:lnTo>
                  <a:lnTo>
                    <a:pt x="50" y="28"/>
                  </a:lnTo>
                  <a:lnTo>
                    <a:pt x="38"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3" name="Freeform 139"/>
            <p:cNvSpPr>
              <a:spLocks/>
            </p:cNvSpPr>
            <p:nvPr userDrawn="1"/>
          </p:nvSpPr>
          <p:spPr bwMode="gray">
            <a:xfrm>
              <a:off x="3676650" y="3308350"/>
              <a:ext cx="533400" cy="755650"/>
            </a:xfrm>
            <a:custGeom>
              <a:avLst/>
              <a:gdLst>
                <a:gd name="T0" fmla="*/ 79 w 159"/>
                <a:gd name="T1" fmla="*/ 0 h 240"/>
                <a:gd name="T2" fmla="*/ 0 w 159"/>
                <a:gd name="T3" fmla="*/ 180 h 240"/>
                <a:gd name="T4" fmla="*/ 27 w 159"/>
                <a:gd name="T5" fmla="*/ 240 h 240"/>
                <a:gd name="T6" fmla="*/ 67 w 159"/>
                <a:gd name="T7" fmla="*/ 222 h 240"/>
                <a:gd name="T8" fmla="*/ 19 w 159"/>
                <a:gd name="T9" fmla="*/ 167 h 240"/>
                <a:gd name="T10" fmla="*/ 70 w 159"/>
                <a:gd name="T11" fmla="*/ 209 h 240"/>
                <a:gd name="T12" fmla="*/ 72 w 159"/>
                <a:gd name="T13" fmla="*/ 165 h 240"/>
                <a:gd name="T14" fmla="*/ 31 w 159"/>
                <a:gd name="T15" fmla="*/ 117 h 240"/>
                <a:gd name="T16" fmla="*/ 73 w 159"/>
                <a:gd name="T17" fmla="*/ 150 h 240"/>
                <a:gd name="T18" fmla="*/ 75 w 159"/>
                <a:gd name="T19" fmla="*/ 107 h 240"/>
                <a:gd name="T20" fmla="*/ 57 w 159"/>
                <a:gd name="T21" fmla="*/ 82 h 240"/>
                <a:gd name="T22" fmla="*/ 76 w 159"/>
                <a:gd name="T23" fmla="*/ 93 h 240"/>
                <a:gd name="T24" fmla="*/ 79 w 159"/>
                <a:gd name="T25" fmla="*/ 17 h 240"/>
                <a:gd name="T26" fmla="*/ 84 w 159"/>
                <a:gd name="T27" fmla="*/ 119 h 240"/>
                <a:gd name="T28" fmla="*/ 109 w 159"/>
                <a:gd name="T29" fmla="*/ 101 h 240"/>
                <a:gd name="T30" fmla="*/ 85 w 159"/>
                <a:gd name="T31" fmla="*/ 131 h 240"/>
                <a:gd name="T32" fmla="*/ 86 w 159"/>
                <a:gd name="T33" fmla="*/ 164 h 240"/>
                <a:gd name="T34" fmla="*/ 123 w 159"/>
                <a:gd name="T35" fmla="*/ 134 h 240"/>
                <a:gd name="T36" fmla="*/ 87 w 159"/>
                <a:gd name="T37" fmla="*/ 177 h 240"/>
                <a:gd name="T38" fmla="*/ 89 w 159"/>
                <a:gd name="T39" fmla="*/ 213 h 240"/>
                <a:gd name="T40" fmla="*/ 119 w 159"/>
                <a:gd name="T41" fmla="*/ 201 h 240"/>
                <a:gd name="T42" fmla="*/ 135 w 159"/>
                <a:gd name="T43" fmla="*/ 188 h 240"/>
                <a:gd name="T44" fmla="*/ 126 w 159"/>
                <a:gd name="T45" fmla="*/ 199 h 240"/>
                <a:gd name="T46" fmla="*/ 158 w 159"/>
                <a:gd name="T47" fmla="*/ 188 h 240"/>
                <a:gd name="T48" fmla="*/ 159 w 159"/>
                <a:gd name="T49" fmla="*/ 180 h 240"/>
                <a:gd name="T50" fmla="*/ 143 w 159"/>
                <a:gd name="T51" fmla="*/ 118 h 240"/>
                <a:gd name="T52" fmla="*/ 102 w 159"/>
                <a:gd name="T53" fmla="*/ 37 h 240"/>
                <a:gd name="T54" fmla="*/ 79 w 159"/>
                <a:gd name="T5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9" h="240">
                  <a:moveTo>
                    <a:pt x="79" y="0"/>
                  </a:moveTo>
                  <a:cubicBezTo>
                    <a:pt x="79" y="0"/>
                    <a:pt x="0" y="118"/>
                    <a:pt x="0" y="180"/>
                  </a:cubicBezTo>
                  <a:cubicBezTo>
                    <a:pt x="0" y="204"/>
                    <a:pt x="10" y="226"/>
                    <a:pt x="27" y="240"/>
                  </a:cubicBezTo>
                  <a:cubicBezTo>
                    <a:pt x="40" y="234"/>
                    <a:pt x="54" y="228"/>
                    <a:pt x="67" y="222"/>
                  </a:cubicBezTo>
                  <a:cubicBezTo>
                    <a:pt x="19" y="167"/>
                    <a:pt x="19" y="167"/>
                    <a:pt x="19" y="167"/>
                  </a:cubicBezTo>
                  <a:cubicBezTo>
                    <a:pt x="70" y="209"/>
                    <a:pt x="70" y="209"/>
                    <a:pt x="70" y="209"/>
                  </a:cubicBezTo>
                  <a:cubicBezTo>
                    <a:pt x="72" y="165"/>
                    <a:pt x="72" y="165"/>
                    <a:pt x="72" y="165"/>
                  </a:cubicBezTo>
                  <a:cubicBezTo>
                    <a:pt x="31" y="117"/>
                    <a:pt x="31" y="117"/>
                    <a:pt x="31" y="117"/>
                  </a:cubicBezTo>
                  <a:cubicBezTo>
                    <a:pt x="73" y="150"/>
                    <a:pt x="73" y="150"/>
                    <a:pt x="73" y="150"/>
                  </a:cubicBezTo>
                  <a:cubicBezTo>
                    <a:pt x="75" y="107"/>
                    <a:pt x="75" y="107"/>
                    <a:pt x="75" y="107"/>
                  </a:cubicBezTo>
                  <a:cubicBezTo>
                    <a:pt x="57" y="82"/>
                    <a:pt x="57" y="82"/>
                    <a:pt x="57" y="82"/>
                  </a:cubicBezTo>
                  <a:cubicBezTo>
                    <a:pt x="76" y="93"/>
                    <a:pt x="76" y="93"/>
                    <a:pt x="76" y="93"/>
                  </a:cubicBezTo>
                  <a:cubicBezTo>
                    <a:pt x="79" y="17"/>
                    <a:pt x="79" y="17"/>
                    <a:pt x="79" y="17"/>
                  </a:cubicBezTo>
                  <a:cubicBezTo>
                    <a:pt x="84" y="119"/>
                    <a:pt x="84" y="119"/>
                    <a:pt x="84" y="119"/>
                  </a:cubicBezTo>
                  <a:cubicBezTo>
                    <a:pt x="109" y="101"/>
                    <a:pt x="109" y="101"/>
                    <a:pt x="109" y="101"/>
                  </a:cubicBezTo>
                  <a:cubicBezTo>
                    <a:pt x="85" y="131"/>
                    <a:pt x="85" y="131"/>
                    <a:pt x="85" y="131"/>
                  </a:cubicBezTo>
                  <a:cubicBezTo>
                    <a:pt x="86" y="164"/>
                    <a:pt x="86" y="164"/>
                    <a:pt x="86" y="164"/>
                  </a:cubicBezTo>
                  <a:cubicBezTo>
                    <a:pt x="123" y="134"/>
                    <a:pt x="123" y="134"/>
                    <a:pt x="123" y="134"/>
                  </a:cubicBezTo>
                  <a:cubicBezTo>
                    <a:pt x="87" y="177"/>
                    <a:pt x="87" y="177"/>
                    <a:pt x="87" y="177"/>
                  </a:cubicBezTo>
                  <a:cubicBezTo>
                    <a:pt x="89" y="213"/>
                    <a:pt x="89" y="213"/>
                    <a:pt x="89" y="213"/>
                  </a:cubicBezTo>
                  <a:cubicBezTo>
                    <a:pt x="99" y="209"/>
                    <a:pt x="109" y="205"/>
                    <a:pt x="119" y="201"/>
                  </a:cubicBezTo>
                  <a:cubicBezTo>
                    <a:pt x="135" y="188"/>
                    <a:pt x="135" y="188"/>
                    <a:pt x="135" y="188"/>
                  </a:cubicBezTo>
                  <a:cubicBezTo>
                    <a:pt x="126" y="199"/>
                    <a:pt x="126" y="199"/>
                    <a:pt x="126" y="199"/>
                  </a:cubicBezTo>
                  <a:cubicBezTo>
                    <a:pt x="136" y="195"/>
                    <a:pt x="147" y="191"/>
                    <a:pt x="158" y="188"/>
                  </a:cubicBezTo>
                  <a:cubicBezTo>
                    <a:pt x="158" y="185"/>
                    <a:pt x="159" y="183"/>
                    <a:pt x="159" y="180"/>
                  </a:cubicBezTo>
                  <a:cubicBezTo>
                    <a:pt x="159" y="163"/>
                    <a:pt x="152" y="140"/>
                    <a:pt x="143" y="118"/>
                  </a:cubicBezTo>
                  <a:cubicBezTo>
                    <a:pt x="121" y="97"/>
                    <a:pt x="105" y="69"/>
                    <a:pt x="102" y="37"/>
                  </a:cubicBezTo>
                  <a:cubicBezTo>
                    <a:pt x="89" y="15"/>
                    <a:pt x="79" y="0"/>
                    <a:pt x="79" y="0"/>
                  </a:cubicBezTo>
                </a:path>
              </a:pathLst>
            </a:custGeom>
            <a:solidFill>
              <a:srgbClr val="A7C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4" name="Freeform 140"/>
            <p:cNvSpPr>
              <a:spLocks noEditPoints="1"/>
            </p:cNvSpPr>
            <p:nvPr userDrawn="1"/>
          </p:nvSpPr>
          <p:spPr bwMode="gray">
            <a:xfrm>
              <a:off x="3767138" y="3900488"/>
              <a:ext cx="439737" cy="223837"/>
            </a:xfrm>
            <a:custGeom>
              <a:avLst/>
              <a:gdLst>
                <a:gd name="T0" fmla="*/ 40 w 131"/>
                <a:gd name="T1" fmla="*/ 34 h 71"/>
                <a:gd name="T2" fmla="*/ 0 w 131"/>
                <a:gd name="T3" fmla="*/ 52 h 71"/>
                <a:gd name="T4" fmla="*/ 41 w 131"/>
                <a:gd name="T5" fmla="*/ 71 h 71"/>
                <a:gd name="T6" fmla="*/ 42 w 131"/>
                <a:gd name="T7" fmla="*/ 36 h 71"/>
                <a:gd name="T8" fmla="*/ 40 w 131"/>
                <a:gd name="T9" fmla="*/ 34 h 71"/>
                <a:gd name="T10" fmla="*/ 92 w 131"/>
                <a:gd name="T11" fmla="*/ 13 h 71"/>
                <a:gd name="T12" fmla="*/ 62 w 131"/>
                <a:gd name="T13" fmla="*/ 25 h 71"/>
                <a:gd name="T14" fmla="*/ 62 w 131"/>
                <a:gd name="T15" fmla="*/ 38 h 71"/>
                <a:gd name="T16" fmla="*/ 92 w 131"/>
                <a:gd name="T17" fmla="*/ 13 h 71"/>
                <a:gd name="T18" fmla="*/ 131 w 131"/>
                <a:gd name="T19" fmla="*/ 0 h 71"/>
                <a:gd name="T20" fmla="*/ 99 w 131"/>
                <a:gd name="T21" fmla="*/ 11 h 71"/>
                <a:gd name="T22" fmla="*/ 63 w 131"/>
                <a:gd name="T23" fmla="*/ 51 h 71"/>
                <a:gd name="T24" fmla="*/ 64 w 131"/>
                <a:gd name="T25" fmla="*/ 71 h 71"/>
                <a:gd name="T26" fmla="*/ 131 w 131"/>
                <a:gd name="T2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71">
                  <a:moveTo>
                    <a:pt x="40" y="34"/>
                  </a:moveTo>
                  <a:cubicBezTo>
                    <a:pt x="27" y="40"/>
                    <a:pt x="13" y="46"/>
                    <a:pt x="0" y="52"/>
                  </a:cubicBezTo>
                  <a:cubicBezTo>
                    <a:pt x="11" y="62"/>
                    <a:pt x="25" y="69"/>
                    <a:pt x="41" y="71"/>
                  </a:cubicBezTo>
                  <a:cubicBezTo>
                    <a:pt x="42" y="36"/>
                    <a:pt x="42" y="36"/>
                    <a:pt x="42" y="36"/>
                  </a:cubicBezTo>
                  <a:cubicBezTo>
                    <a:pt x="40" y="34"/>
                    <a:pt x="40" y="34"/>
                    <a:pt x="40" y="34"/>
                  </a:cubicBezTo>
                  <a:moveTo>
                    <a:pt x="92" y="13"/>
                  </a:moveTo>
                  <a:cubicBezTo>
                    <a:pt x="82" y="17"/>
                    <a:pt x="72" y="21"/>
                    <a:pt x="62" y="25"/>
                  </a:cubicBezTo>
                  <a:cubicBezTo>
                    <a:pt x="62" y="38"/>
                    <a:pt x="62" y="38"/>
                    <a:pt x="62" y="38"/>
                  </a:cubicBezTo>
                  <a:cubicBezTo>
                    <a:pt x="92" y="13"/>
                    <a:pt x="92" y="13"/>
                    <a:pt x="92" y="13"/>
                  </a:cubicBezTo>
                  <a:moveTo>
                    <a:pt x="131" y="0"/>
                  </a:moveTo>
                  <a:cubicBezTo>
                    <a:pt x="120" y="3"/>
                    <a:pt x="109" y="7"/>
                    <a:pt x="99" y="11"/>
                  </a:cubicBezTo>
                  <a:cubicBezTo>
                    <a:pt x="63" y="51"/>
                    <a:pt x="63" y="51"/>
                    <a:pt x="63" y="51"/>
                  </a:cubicBezTo>
                  <a:cubicBezTo>
                    <a:pt x="64" y="71"/>
                    <a:pt x="64" y="71"/>
                    <a:pt x="64" y="71"/>
                  </a:cubicBezTo>
                  <a:cubicBezTo>
                    <a:pt x="100" y="66"/>
                    <a:pt x="128" y="36"/>
                    <a:pt x="131" y="0"/>
                  </a:cubicBezTo>
                </a:path>
              </a:pathLst>
            </a:custGeom>
            <a:solidFill>
              <a:srgbClr val="98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5" name="Freeform 141"/>
            <p:cNvSpPr>
              <a:spLocks/>
            </p:cNvSpPr>
            <p:nvPr userDrawn="1"/>
          </p:nvSpPr>
          <p:spPr bwMode="gray">
            <a:xfrm>
              <a:off x="4019550" y="3425825"/>
              <a:ext cx="136525" cy="254000"/>
            </a:xfrm>
            <a:custGeom>
              <a:avLst/>
              <a:gdLst>
                <a:gd name="T0" fmla="*/ 0 w 41"/>
                <a:gd name="T1" fmla="*/ 0 h 81"/>
                <a:gd name="T2" fmla="*/ 41 w 41"/>
                <a:gd name="T3" fmla="*/ 81 h 81"/>
                <a:gd name="T4" fmla="*/ 0 w 41"/>
                <a:gd name="T5" fmla="*/ 0 h 81"/>
              </a:gdLst>
              <a:ahLst/>
              <a:cxnLst>
                <a:cxn ang="0">
                  <a:pos x="T0" y="T1"/>
                </a:cxn>
                <a:cxn ang="0">
                  <a:pos x="T2" y="T3"/>
                </a:cxn>
                <a:cxn ang="0">
                  <a:pos x="T4" y="T5"/>
                </a:cxn>
              </a:cxnLst>
              <a:rect l="0" t="0" r="r" b="b"/>
              <a:pathLst>
                <a:path w="41" h="81">
                  <a:moveTo>
                    <a:pt x="0" y="0"/>
                  </a:moveTo>
                  <a:cubicBezTo>
                    <a:pt x="3" y="32"/>
                    <a:pt x="19" y="60"/>
                    <a:pt x="41" y="81"/>
                  </a:cubicBezTo>
                  <a:cubicBezTo>
                    <a:pt x="29" y="52"/>
                    <a:pt x="13" y="23"/>
                    <a:pt x="0" y="0"/>
                  </a:cubicBezTo>
                </a:path>
              </a:pathLst>
            </a:custGeom>
            <a:solidFill>
              <a:srgbClr val="89C6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6" name="Freeform 142"/>
            <p:cNvSpPr>
              <a:spLocks/>
            </p:cNvSpPr>
            <p:nvPr userDrawn="1"/>
          </p:nvSpPr>
          <p:spPr bwMode="gray">
            <a:xfrm>
              <a:off x="3905250" y="3362325"/>
              <a:ext cx="76200" cy="765175"/>
            </a:xfrm>
            <a:custGeom>
              <a:avLst/>
              <a:gdLst>
                <a:gd name="T0" fmla="*/ 11 w 23"/>
                <a:gd name="T1" fmla="*/ 0 h 243"/>
                <a:gd name="T2" fmla="*/ 8 w 23"/>
                <a:gd name="T3" fmla="*/ 76 h 243"/>
                <a:gd name="T4" fmla="*/ 13 w 23"/>
                <a:gd name="T5" fmla="*/ 79 h 243"/>
                <a:gd name="T6" fmla="*/ 7 w 23"/>
                <a:gd name="T7" fmla="*/ 90 h 243"/>
                <a:gd name="T8" fmla="*/ 7 w 23"/>
                <a:gd name="T9" fmla="*/ 90 h 243"/>
                <a:gd name="T10" fmla="*/ 5 w 23"/>
                <a:gd name="T11" fmla="*/ 133 h 243"/>
                <a:gd name="T12" fmla="*/ 9 w 23"/>
                <a:gd name="T13" fmla="*/ 137 h 243"/>
                <a:gd name="T14" fmla="*/ 7 w 23"/>
                <a:gd name="T15" fmla="*/ 152 h 243"/>
                <a:gd name="T16" fmla="*/ 4 w 23"/>
                <a:gd name="T17" fmla="*/ 148 h 243"/>
                <a:gd name="T18" fmla="*/ 2 w 23"/>
                <a:gd name="T19" fmla="*/ 192 h 243"/>
                <a:gd name="T20" fmla="*/ 7 w 23"/>
                <a:gd name="T21" fmla="*/ 197 h 243"/>
                <a:gd name="T22" fmla="*/ 7 w 23"/>
                <a:gd name="T23" fmla="*/ 214 h 243"/>
                <a:gd name="T24" fmla="*/ 1 w 23"/>
                <a:gd name="T25" fmla="*/ 207 h 243"/>
                <a:gd name="T26" fmla="*/ 0 w 23"/>
                <a:gd name="T27" fmla="*/ 242 h 243"/>
                <a:gd name="T28" fmla="*/ 11 w 23"/>
                <a:gd name="T29" fmla="*/ 243 h 243"/>
                <a:gd name="T30" fmla="*/ 23 w 23"/>
                <a:gd name="T31" fmla="*/ 242 h 243"/>
                <a:gd name="T32" fmla="*/ 22 w 23"/>
                <a:gd name="T33" fmla="*/ 222 h 243"/>
                <a:gd name="T34" fmla="*/ 11 w 23"/>
                <a:gd name="T35" fmla="*/ 234 h 243"/>
                <a:gd name="T36" fmla="*/ 11 w 23"/>
                <a:gd name="T37" fmla="*/ 217 h 243"/>
                <a:gd name="T38" fmla="*/ 21 w 23"/>
                <a:gd name="T39" fmla="*/ 209 h 243"/>
                <a:gd name="T40" fmla="*/ 21 w 23"/>
                <a:gd name="T41" fmla="*/ 196 h 243"/>
                <a:gd name="T42" fmla="*/ 19 w 23"/>
                <a:gd name="T43" fmla="*/ 160 h 243"/>
                <a:gd name="T44" fmla="*/ 11 w 23"/>
                <a:gd name="T45" fmla="*/ 169 h 243"/>
                <a:gd name="T46" fmla="*/ 9 w 23"/>
                <a:gd name="T47" fmla="*/ 154 h 243"/>
                <a:gd name="T48" fmla="*/ 18 w 23"/>
                <a:gd name="T49" fmla="*/ 147 h 243"/>
                <a:gd name="T50" fmla="*/ 17 w 23"/>
                <a:gd name="T51" fmla="*/ 114 h 243"/>
                <a:gd name="T52" fmla="*/ 11 w 23"/>
                <a:gd name="T53" fmla="*/ 121 h 243"/>
                <a:gd name="T54" fmla="*/ 7 w 23"/>
                <a:gd name="T55" fmla="*/ 108 h 243"/>
                <a:gd name="T56" fmla="*/ 16 w 23"/>
                <a:gd name="T57" fmla="*/ 102 h 243"/>
                <a:gd name="T58" fmla="*/ 11 w 23"/>
                <a:gd name="T59"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243">
                  <a:moveTo>
                    <a:pt x="11" y="0"/>
                  </a:moveTo>
                  <a:cubicBezTo>
                    <a:pt x="8" y="76"/>
                    <a:pt x="8" y="76"/>
                    <a:pt x="8" y="76"/>
                  </a:cubicBezTo>
                  <a:cubicBezTo>
                    <a:pt x="13" y="79"/>
                    <a:pt x="13" y="79"/>
                    <a:pt x="13" y="79"/>
                  </a:cubicBezTo>
                  <a:cubicBezTo>
                    <a:pt x="7" y="90"/>
                    <a:pt x="7" y="90"/>
                    <a:pt x="7" y="90"/>
                  </a:cubicBezTo>
                  <a:cubicBezTo>
                    <a:pt x="7" y="90"/>
                    <a:pt x="7" y="90"/>
                    <a:pt x="7" y="90"/>
                  </a:cubicBezTo>
                  <a:cubicBezTo>
                    <a:pt x="5" y="133"/>
                    <a:pt x="5" y="133"/>
                    <a:pt x="5" y="133"/>
                  </a:cubicBezTo>
                  <a:cubicBezTo>
                    <a:pt x="9" y="137"/>
                    <a:pt x="9" y="137"/>
                    <a:pt x="9" y="137"/>
                  </a:cubicBezTo>
                  <a:cubicBezTo>
                    <a:pt x="7" y="152"/>
                    <a:pt x="7" y="152"/>
                    <a:pt x="7" y="152"/>
                  </a:cubicBezTo>
                  <a:cubicBezTo>
                    <a:pt x="4" y="148"/>
                    <a:pt x="4" y="148"/>
                    <a:pt x="4" y="148"/>
                  </a:cubicBezTo>
                  <a:cubicBezTo>
                    <a:pt x="2" y="192"/>
                    <a:pt x="2" y="192"/>
                    <a:pt x="2" y="192"/>
                  </a:cubicBezTo>
                  <a:cubicBezTo>
                    <a:pt x="7" y="197"/>
                    <a:pt x="7" y="197"/>
                    <a:pt x="7" y="197"/>
                  </a:cubicBezTo>
                  <a:cubicBezTo>
                    <a:pt x="7" y="214"/>
                    <a:pt x="7" y="214"/>
                    <a:pt x="7" y="214"/>
                  </a:cubicBezTo>
                  <a:cubicBezTo>
                    <a:pt x="1" y="207"/>
                    <a:pt x="1" y="207"/>
                    <a:pt x="1" y="207"/>
                  </a:cubicBezTo>
                  <a:cubicBezTo>
                    <a:pt x="0" y="242"/>
                    <a:pt x="0" y="242"/>
                    <a:pt x="0" y="242"/>
                  </a:cubicBezTo>
                  <a:cubicBezTo>
                    <a:pt x="3" y="242"/>
                    <a:pt x="7" y="243"/>
                    <a:pt x="11" y="243"/>
                  </a:cubicBezTo>
                  <a:cubicBezTo>
                    <a:pt x="15" y="243"/>
                    <a:pt x="19" y="242"/>
                    <a:pt x="23" y="242"/>
                  </a:cubicBezTo>
                  <a:cubicBezTo>
                    <a:pt x="22" y="222"/>
                    <a:pt x="22" y="222"/>
                    <a:pt x="22" y="222"/>
                  </a:cubicBezTo>
                  <a:cubicBezTo>
                    <a:pt x="11" y="234"/>
                    <a:pt x="11" y="234"/>
                    <a:pt x="11" y="234"/>
                  </a:cubicBezTo>
                  <a:cubicBezTo>
                    <a:pt x="11" y="217"/>
                    <a:pt x="11" y="217"/>
                    <a:pt x="11" y="217"/>
                  </a:cubicBezTo>
                  <a:cubicBezTo>
                    <a:pt x="21" y="209"/>
                    <a:pt x="21" y="209"/>
                    <a:pt x="21" y="209"/>
                  </a:cubicBezTo>
                  <a:cubicBezTo>
                    <a:pt x="21" y="196"/>
                    <a:pt x="21" y="196"/>
                    <a:pt x="21" y="196"/>
                  </a:cubicBezTo>
                  <a:cubicBezTo>
                    <a:pt x="19" y="160"/>
                    <a:pt x="19" y="160"/>
                    <a:pt x="19" y="160"/>
                  </a:cubicBezTo>
                  <a:cubicBezTo>
                    <a:pt x="11" y="169"/>
                    <a:pt x="11" y="169"/>
                    <a:pt x="11" y="169"/>
                  </a:cubicBezTo>
                  <a:cubicBezTo>
                    <a:pt x="9" y="154"/>
                    <a:pt x="9" y="154"/>
                    <a:pt x="9" y="154"/>
                  </a:cubicBezTo>
                  <a:cubicBezTo>
                    <a:pt x="18" y="147"/>
                    <a:pt x="18" y="147"/>
                    <a:pt x="18" y="147"/>
                  </a:cubicBezTo>
                  <a:cubicBezTo>
                    <a:pt x="17" y="114"/>
                    <a:pt x="17" y="114"/>
                    <a:pt x="17" y="114"/>
                  </a:cubicBezTo>
                  <a:cubicBezTo>
                    <a:pt x="11" y="121"/>
                    <a:pt x="11" y="121"/>
                    <a:pt x="11" y="121"/>
                  </a:cubicBezTo>
                  <a:cubicBezTo>
                    <a:pt x="7" y="108"/>
                    <a:pt x="7" y="108"/>
                    <a:pt x="7" y="108"/>
                  </a:cubicBezTo>
                  <a:cubicBezTo>
                    <a:pt x="16" y="102"/>
                    <a:pt x="16" y="102"/>
                    <a:pt x="16" y="102"/>
                  </a:cubicBezTo>
                  <a:cubicBezTo>
                    <a:pt x="11" y="0"/>
                    <a:pt x="11" y="0"/>
                    <a:pt x="11" y="0"/>
                  </a:cubicBezTo>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7" name="Freeform 143"/>
            <p:cNvSpPr>
              <a:spLocks/>
            </p:cNvSpPr>
            <p:nvPr userDrawn="1"/>
          </p:nvSpPr>
          <p:spPr bwMode="gray">
            <a:xfrm>
              <a:off x="3941763" y="3900488"/>
              <a:ext cx="187325" cy="198437"/>
            </a:xfrm>
            <a:custGeom>
              <a:avLst/>
              <a:gdLst>
                <a:gd name="T0" fmla="*/ 118 w 118"/>
                <a:gd name="T1" fmla="*/ 0 h 125"/>
                <a:gd name="T2" fmla="*/ 84 w 118"/>
                <a:gd name="T3" fmla="*/ 26 h 125"/>
                <a:gd name="T4" fmla="*/ 21 w 118"/>
                <a:gd name="T5" fmla="*/ 75 h 125"/>
                <a:gd name="T6" fmla="*/ 0 w 118"/>
                <a:gd name="T7" fmla="*/ 91 h 125"/>
                <a:gd name="T8" fmla="*/ 0 w 118"/>
                <a:gd name="T9" fmla="*/ 125 h 125"/>
                <a:gd name="T10" fmla="*/ 23 w 118"/>
                <a:gd name="T11" fmla="*/ 101 h 125"/>
                <a:gd name="T12" fmla="*/ 99 w 118"/>
                <a:gd name="T13" fmla="*/ 22 h 125"/>
                <a:gd name="T14" fmla="*/ 118 w 11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5">
                  <a:moveTo>
                    <a:pt x="118" y="0"/>
                  </a:moveTo>
                  <a:lnTo>
                    <a:pt x="84" y="26"/>
                  </a:lnTo>
                  <a:lnTo>
                    <a:pt x="21" y="75"/>
                  </a:lnTo>
                  <a:lnTo>
                    <a:pt x="0" y="91"/>
                  </a:lnTo>
                  <a:lnTo>
                    <a:pt x="0" y="125"/>
                  </a:lnTo>
                  <a:lnTo>
                    <a:pt x="23" y="101"/>
                  </a:lnTo>
                  <a:lnTo>
                    <a:pt x="99" y="22"/>
                  </a:lnTo>
                  <a:lnTo>
                    <a:pt x="118"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8" name="Freeform 144"/>
            <p:cNvSpPr>
              <a:spLocks/>
            </p:cNvSpPr>
            <p:nvPr userDrawn="1"/>
          </p:nvSpPr>
          <p:spPr bwMode="gray">
            <a:xfrm>
              <a:off x="3941763" y="3900488"/>
              <a:ext cx="187325" cy="198437"/>
            </a:xfrm>
            <a:custGeom>
              <a:avLst/>
              <a:gdLst>
                <a:gd name="T0" fmla="*/ 118 w 118"/>
                <a:gd name="T1" fmla="*/ 0 h 125"/>
                <a:gd name="T2" fmla="*/ 84 w 118"/>
                <a:gd name="T3" fmla="*/ 26 h 125"/>
                <a:gd name="T4" fmla="*/ 21 w 118"/>
                <a:gd name="T5" fmla="*/ 75 h 125"/>
                <a:gd name="T6" fmla="*/ 0 w 118"/>
                <a:gd name="T7" fmla="*/ 91 h 125"/>
                <a:gd name="T8" fmla="*/ 0 w 118"/>
                <a:gd name="T9" fmla="*/ 125 h 125"/>
                <a:gd name="T10" fmla="*/ 23 w 118"/>
                <a:gd name="T11" fmla="*/ 101 h 125"/>
                <a:gd name="T12" fmla="*/ 99 w 118"/>
                <a:gd name="T13" fmla="*/ 22 h 125"/>
                <a:gd name="T14" fmla="*/ 118 w 11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5">
                  <a:moveTo>
                    <a:pt x="118" y="0"/>
                  </a:moveTo>
                  <a:lnTo>
                    <a:pt x="84" y="26"/>
                  </a:lnTo>
                  <a:lnTo>
                    <a:pt x="21" y="75"/>
                  </a:lnTo>
                  <a:lnTo>
                    <a:pt x="0" y="91"/>
                  </a:lnTo>
                  <a:lnTo>
                    <a:pt x="0" y="125"/>
                  </a:lnTo>
                  <a:lnTo>
                    <a:pt x="23" y="101"/>
                  </a:lnTo>
                  <a:lnTo>
                    <a:pt x="99" y="22"/>
                  </a:lnTo>
                  <a:lnTo>
                    <a:pt x="1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9" name="Freeform 145"/>
            <p:cNvSpPr>
              <a:spLocks/>
            </p:cNvSpPr>
            <p:nvPr userDrawn="1"/>
          </p:nvSpPr>
          <p:spPr bwMode="gray">
            <a:xfrm>
              <a:off x="3935413" y="3730625"/>
              <a:ext cx="153987" cy="163512"/>
            </a:xfrm>
            <a:custGeom>
              <a:avLst/>
              <a:gdLst>
                <a:gd name="T0" fmla="*/ 97 w 97"/>
                <a:gd name="T1" fmla="*/ 0 h 103"/>
                <a:gd name="T2" fmla="*/ 19 w 97"/>
                <a:gd name="T3" fmla="*/ 59 h 103"/>
                <a:gd name="T4" fmla="*/ 0 w 97"/>
                <a:gd name="T5" fmla="*/ 73 h 103"/>
                <a:gd name="T6" fmla="*/ 4 w 97"/>
                <a:gd name="T7" fmla="*/ 103 h 103"/>
                <a:gd name="T8" fmla="*/ 21 w 97"/>
                <a:gd name="T9" fmla="*/ 85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9" y="59"/>
                  </a:lnTo>
                  <a:lnTo>
                    <a:pt x="0" y="73"/>
                  </a:lnTo>
                  <a:lnTo>
                    <a:pt x="4" y="103"/>
                  </a:lnTo>
                  <a:lnTo>
                    <a:pt x="21" y="85"/>
                  </a:lnTo>
                  <a:lnTo>
                    <a:pt x="9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0" name="Freeform 146"/>
            <p:cNvSpPr>
              <a:spLocks/>
            </p:cNvSpPr>
            <p:nvPr userDrawn="1"/>
          </p:nvSpPr>
          <p:spPr bwMode="gray">
            <a:xfrm>
              <a:off x="3935413" y="3730625"/>
              <a:ext cx="153987" cy="163512"/>
            </a:xfrm>
            <a:custGeom>
              <a:avLst/>
              <a:gdLst>
                <a:gd name="T0" fmla="*/ 97 w 97"/>
                <a:gd name="T1" fmla="*/ 0 h 103"/>
                <a:gd name="T2" fmla="*/ 19 w 97"/>
                <a:gd name="T3" fmla="*/ 59 h 103"/>
                <a:gd name="T4" fmla="*/ 0 w 97"/>
                <a:gd name="T5" fmla="*/ 73 h 103"/>
                <a:gd name="T6" fmla="*/ 4 w 97"/>
                <a:gd name="T7" fmla="*/ 103 h 103"/>
                <a:gd name="T8" fmla="*/ 21 w 97"/>
                <a:gd name="T9" fmla="*/ 85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9" y="59"/>
                  </a:lnTo>
                  <a:lnTo>
                    <a:pt x="0" y="73"/>
                  </a:lnTo>
                  <a:lnTo>
                    <a:pt x="4" y="103"/>
                  </a:lnTo>
                  <a:lnTo>
                    <a:pt x="21" y="85"/>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1" name="Freeform 147"/>
            <p:cNvSpPr>
              <a:spLocks/>
            </p:cNvSpPr>
            <p:nvPr userDrawn="1"/>
          </p:nvSpPr>
          <p:spPr bwMode="gray">
            <a:xfrm>
              <a:off x="3929063" y="3625850"/>
              <a:ext cx="112712" cy="117475"/>
            </a:xfrm>
            <a:custGeom>
              <a:avLst/>
              <a:gdLst>
                <a:gd name="T0" fmla="*/ 71 w 71"/>
                <a:gd name="T1" fmla="*/ 0 h 74"/>
                <a:gd name="T2" fmla="*/ 19 w 71"/>
                <a:gd name="T3" fmla="*/ 36 h 74"/>
                <a:gd name="T4" fmla="*/ 0 w 71"/>
                <a:gd name="T5" fmla="*/ 48 h 74"/>
                <a:gd name="T6" fmla="*/ 8 w 71"/>
                <a:gd name="T7" fmla="*/ 74 h 74"/>
                <a:gd name="T8" fmla="*/ 21 w 71"/>
                <a:gd name="T9" fmla="*/ 60 h 74"/>
                <a:gd name="T10" fmla="*/ 71 w 71"/>
                <a:gd name="T11" fmla="*/ 0 h 74"/>
              </a:gdLst>
              <a:ahLst/>
              <a:cxnLst>
                <a:cxn ang="0">
                  <a:pos x="T0" y="T1"/>
                </a:cxn>
                <a:cxn ang="0">
                  <a:pos x="T2" y="T3"/>
                </a:cxn>
                <a:cxn ang="0">
                  <a:pos x="T4" y="T5"/>
                </a:cxn>
                <a:cxn ang="0">
                  <a:pos x="T6" y="T7"/>
                </a:cxn>
                <a:cxn ang="0">
                  <a:pos x="T8" y="T9"/>
                </a:cxn>
                <a:cxn ang="0">
                  <a:pos x="T10" y="T11"/>
                </a:cxn>
              </a:cxnLst>
              <a:rect l="0" t="0" r="r" b="b"/>
              <a:pathLst>
                <a:path w="71" h="74">
                  <a:moveTo>
                    <a:pt x="71" y="0"/>
                  </a:moveTo>
                  <a:lnTo>
                    <a:pt x="19" y="36"/>
                  </a:lnTo>
                  <a:lnTo>
                    <a:pt x="0" y="48"/>
                  </a:lnTo>
                  <a:lnTo>
                    <a:pt x="8" y="74"/>
                  </a:lnTo>
                  <a:lnTo>
                    <a:pt x="21" y="60"/>
                  </a:lnTo>
                  <a:lnTo>
                    <a:pt x="71"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2" name="Freeform 148"/>
            <p:cNvSpPr>
              <a:spLocks/>
            </p:cNvSpPr>
            <p:nvPr userDrawn="1"/>
          </p:nvSpPr>
          <p:spPr bwMode="gray">
            <a:xfrm>
              <a:off x="3929063" y="3625850"/>
              <a:ext cx="112712" cy="117475"/>
            </a:xfrm>
            <a:custGeom>
              <a:avLst/>
              <a:gdLst>
                <a:gd name="T0" fmla="*/ 71 w 71"/>
                <a:gd name="T1" fmla="*/ 0 h 74"/>
                <a:gd name="T2" fmla="*/ 19 w 71"/>
                <a:gd name="T3" fmla="*/ 36 h 74"/>
                <a:gd name="T4" fmla="*/ 0 w 71"/>
                <a:gd name="T5" fmla="*/ 48 h 74"/>
                <a:gd name="T6" fmla="*/ 8 w 71"/>
                <a:gd name="T7" fmla="*/ 74 h 74"/>
                <a:gd name="T8" fmla="*/ 21 w 71"/>
                <a:gd name="T9" fmla="*/ 60 h 74"/>
                <a:gd name="T10" fmla="*/ 71 w 71"/>
                <a:gd name="T11" fmla="*/ 0 h 74"/>
              </a:gdLst>
              <a:ahLst/>
              <a:cxnLst>
                <a:cxn ang="0">
                  <a:pos x="T0" y="T1"/>
                </a:cxn>
                <a:cxn ang="0">
                  <a:pos x="T2" y="T3"/>
                </a:cxn>
                <a:cxn ang="0">
                  <a:pos x="T4" y="T5"/>
                </a:cxn>
                <a:cxn ang="0">
                  <a:pos x="T6" y="T7"/>
                </a:cxn>
                <a:cxn ang="0">
                  <a:pos x="T8" y="T9"/>
                </a:cxn>
                <a:cxn ang="0">
                  <a:pos x="T10" y="T11"/>
                </a:cxn>
              </a:cxnLst>
              <a:rect l="0" t="0" r="r" b="b"/>
              <a:pathLst>
                <a:path w="71" h="74">
                  <a:moveTo>
                    <a:pt x="71" y="0"/>
                  </a:moveTo>
                  <a:lnTo>
                    <a:pt x="19" y="36"/>
                  </a:lnTo>
                  <a:lnTo>
                    <a:pt x="0" y="48"/>
                  </a:lnTo>
                  <a:lnTo>
                    <a:pt x="8" y="74"/>
                  </a:lnTo>
                  <a:lnTo>
                    <a:pt x="21" y="60"/>
                  </a:lnTo>
                  <a:lnTo>
                    <a:pt x="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3" name="Freeform 149"/>
            <p:cNvSpPr>
              <a:spLocks/>
            </p:cNvSpPr>
            <p:nvPr userDrawn="1"/>
          </p:nvSpPr>
          <p:spPr bwMode="gray">
            <a:xfrm>
              <a:off x="3740150" y="3833813"/>
              <a:ext cx="188912" cy="201612"/>
            </a:xfrm>
            <a:custGeom>
              <a:avLst/>
              <a:gdLst>
                <a:gd name="T0" fmla="*/ 0 w 119"/>
                <a:gd name="T1" fmla="*/ 0 h 127"/>
                <a:gd name="T2" fmla="*/ 102 w 119"/>
                <a:gd name="T3" fmla="*/ 109 h 127"/>
                <a:gd name="T4" fmla="*/ 106 w 119"/>
                <a:gd name="T5" fmla="*/ 113 h 127"/>
                <a:gd name="T6" fmla="*/ 119 w 119"/>
                <a:gd name="T7" fmla="*/ 127 h 127"/>
                <a:gd name="T8" fmla="*/ 119 w 119"/>
                <a:gd name="T9" fmla="*/ 94 h 127"/>
                <a:gd name="T10" fmla="*/ 108 w 119"/>
                <a:gd name="T11" fmla="*/ 84 h 127"/>
                <a:gd name="T12" fmla="*/ 0 w 11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9" h="127">
                  <a:moveTo>
                    <a:pt x="0" y="0"/>
                  </a:moveTo>
                  <a:lnTo>
                    <a:pt x="102" y="109"/>
                  </a:lnTo>
                  <a:lnTo>
                    <a:pt x="106" y="113"/>
                  </a:lnTo>
                  <a:lnTo>
                    <a:pt x="119" y="127"/>
                  </a:lnTo>
                  <a:lnTo>
                    <a:pt x="119" y="94"/>
                  </a:lnTo>
                  <a:lnTo>
                    <a:pt x="108" y="84"/>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4" name="Freeform 150"/>
            <p:cNvSpPr>
              <a:spLocks/>
            </p:cNvSpPr>
            <p:nvPr userDrawn="1"/>
          </p:nvSpPr>
          <p:spPr bwMode="gray">
            <a:xfrm>
              <a:off x="3740150" y="3833813"/>
              <a:ext cx="188912" cy="201612"/>
            </a:xfrm>
            <a:custGeom>
              <a:avLst/>
              <a:gdLst>
                <a:gd name="T0" fmla="*/ 0 w 119"/>
                <a:gd name="T1" fmla="*/ 0 h 127"/>
                <a:gd name="T2" fmla="*/ 102 w 119"/>
                <a:gd name="T3" fmla="*/ 109 h 127"/>
                <a:gd name="T4" fmla="*/ 106 w 119"/>
                <a:gd name="T5" fmla="*/ 113 h 127"/>
                <a:gd name="T6" fmla="*/ 119 w 119"/>
                <a:gd name="T7" fmla="*/ 127 h 127"/>
                <a:gd name="T8" fmla="*/ 119 w 119"/>
                <a:gd name="T9" fmla="*/ 94 h 127"/>
                <a:gd name="T10" fmla="*/ 108 w 119"/>
                <a:gd name="T11" fmla="*/ 84 h 127"/>
                <a:gd name="T12" fmla="*/ 0 w 11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9" h="127">
                  <a:moveTo>
                    <a:pt x="0" y="0"/>
                  </a:moveTo>
                  <a:lnTo>
                    <a:pt x="102" y="109"/>
                  </a:lnTo>
                  <a:lnTo>
                    <a:pt x="106" y="113"/>
                  </a:lnTo>
                  <a:lnTo>
                    <a:pt x="119" y="127"/>
                  </a:lnTo>
                  <a:lnTo>
                    <a:pt x="119" y="94"/>
                  </a:lnTo>
                  <a:lnTo>
                    <a:pt x="108" y="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5" name="Freeform 151"/>
            <p:cNvSpPr>
              <a:spLocks/>
            </p:cNvSpPr>
            <p:nvPr userDrawn="1"/>
          </p:nvSpPr>
          <p:spPr bwMode="gray">
            <a:xfrm>
              <a:off x="3781425" y="3676650"/>
              <a:ext cx="153987" cy="163512"/>
            </a:xfrm>
            <a:custGeom>
              <a:avLst/>
              <a:gdLst>
                <a:gd name="T0" fmla="*/ 0 w 97"/>
                <a:gd name="T1" fmla="*/ 0 h 103"/>
                <a:gd name="T2" fmla="*/ 86 w 97"/>
                <a:gd name="T3" fmla="*/ 95 h 103"/>
                <a:gd name="T4" fmla="*/ 93 w 97"/>
                <a:gd name="T5" fmla="*/ 103 h 103"/>
                <a:gd name="T6" fmla="*/ 97 w 97"/>
                <a:gd name="T7" fmla="*/ 74 h 103"/>
                <a:gd name="T8" fmla="*/ 88 w 97"/>
                <a:gd name="T9" fmla="*/ 66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5"/>
                  </a:lnTo>
                  <a:lnTo>
                    <a:pt x="93" y="103"/>
                  </a:lnTo>
                  <a:lnTo>
                    <a:pt x="97" y="74"/>
                  </a:lnTo>
                  <a:lnTo>
                    <a:pt x="88" y="66"/>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6" name="Freeform 152"/>
            <p:cNvSpPr>
              <a:spLocks/>
            </p:cNvSpPr>
            <p:nvPr userDrawn="1"/>
          </p:nvSpPr>
          <p:spPr bwMode="gray">
            <a:xfrm>
              <a:off x="3781425" y="3676650"/>
              <a:ext cx="153987" cy="163512"/>
            </a:xfrm>
            <a:custGeom>
              <a:avLst/>
              <a:gdLst>
                <a:gd name="T0" fmla="*/ 0 w 97"/>
                <a:gd name="T1" fmla="*/ 0 h 103"/>
                <a:gd name="T2" fmla="*/ 86 w 97"/>
                <a:gd name="T3" fmla="*/ 95 h 103"/>
                <a:gd name="T4" fmla="*/ 93 w 97"/>
                <a:gd name="T5" fmla="*/ 103 h 103"/>
                <a:gd name="T6" fmla="*/ 97 w 97"/>
                <a:gd name="T7" fmla="*/ 74 h 103"/>
                <a:gd name="T8" fmla="*/ 88 w 97"/>
                <a:gd name="T9" fmla="*/ 66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5"/>
                  </a:lnTo>
                  <a:lnTo>
                    <a:pt x="93" y="103"/>
                  </a:lnTo>
                  <a:lnTo>
                    <a:pt x="97" y="74"/>
                  </a:lnTo>
                  <a:lnTo>
                    <a:pt x="88" y="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7" name="Freeform 153"/>
            <p:cNvSpPr>
              <a:spLocks/>
            </p:cNvSpPr>
            <p:nvPr userDrawn="1"/>
          </p:nvSpPr>
          <p:spPr bwMode="gray">
            <a:xfrm>
              <a:off x="3868738" y="3567113"/>
              <a:ext cx="79375" cy="77787"/>
            </a:xfrm>
            <a:custGeom>
              <a:avLst/>
              <a:gdLst>
                <a:gd name="T0" fmla="*/ 0 w 50"/>
                <a:gd name="T1" fmla="*/ 0 h 49"/>
                <a:gd name="T2" fmla="*/ 38 w 50"/>
                <a:gd name="T3" fmla="*/ 49 h 49"/>
                <a:gd name="T4" fmla="*/ 38 w 50"/>
                <a:gd name="T5" fmla="*/ 49 h 49"/>
                <a:gd name="T6" fmla="*/ 50 w 50"/>
                <a:gd name="T7" fmla="*/ 28 h 49"/>
                <a:gd name="T8" fmla="*/ 40 w 50"/>
                <a:gd name="T9" fmla="*/ 22 h 49"/>
                <a:gd name="T10" fmla="*/ 0 w 50"/>
                <a:gd name="T11" fmla="*/ 0 h 49"/>
              </a:gdLst>
              <a:ahLst/>
              <a:cxnLst>
                <a:cxn ang="0">
                  <a:pos x="T0" y="T1"/>
                </a:cxn>
                <a:cxn ang="0">
                  <a:pos x="T2" y="T3"/>
                </a:cxn>
                <a:cxn ang="0">
                  <a:pos x="T4" y="T5"/>
                </a:cxn>
                <a:cxn ang="0">
                  <a:pos x="T6" y="T7"/>
                </a:cxn>
                <a:cxn ang="0">
                  <a:pos x="T8" y="T9"/>
                </a:cxn>
                <a:cxn ang="0">
                  <a:pos x="T10" y="T11"/>
                </a:cxn>
              </a:cxnLst>
              <a:rect l="0" t="0" r="r" b="b"/>
              <a:pathLst>
                <a:path w="50" h="49">
                  <a:moveTo>
                    <a:pt x="0" y="0"/>
                  </a:moveTo>
                  <a:lnTo>
                    <a:pt x="38" y="49"/>
                  </a:lnTo>
                  <a:lnTo>
                    <a:pt x="38" y="49"/>
                  </a:lnTo>
                  <a:lnTo>
                    <a:pt x="50" y="28"/>
                  </a:lnTo>
                  <a:lnTo>
                    <a:pt x="40" y="22"/>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8" name="Freeform 154"/>
            <p:cNvSpPr>
              <a:spLocks/>
            </p:cNvSpPr>
            <p:nvPr userDrawn="1"/>
          </p:nvSpPr>
          <p:spPr bwMode="gray">
            <a:xfrm>
              <a:off x="3868738" y="3567113"/>
              <a:ext cx="79375" cy="77787"/>
            </a:xfrm>
            <a:custGeom>
              <a:avLst/>
              <a:gdLst>
                <a:gd name="T0" fmla="*/ 0 w 50"/>
                <a:gd name="T1" fmla="*/ 0 h 49"/>
                <a:gd name="T2" fmla="*/ 38 w 50"/>
                <a:gd name="T3" fmla="*/ 49 h 49"/>
                <a:gd name="T4" fmla="*/ 38 w 50"/>
                <a:gd name="T5" fmla="*/ 49 h 49"/>
                <a:gd name="T6" fmla="*/ 50 w 50"/>
                <a:gd name="T7" fmla="*/ 28 h 49"/>
                <a:gd name="T8" fmla="*/ 40 w 50"/>
                <a:gd name="T9" fmla="*/ 22 h 49"/>
                <a:gd name="T10" fmla="*/ 0 w 50"/>
                <a:gd name="T11" fmla="*/ 0 h 49"/>
              </a:gdLst>
              <a:ahLst/>
              <a:cxnLst>
                <a:cxn ang="0">
                  <a:pos x="T0" y="T1"/>
                </a:cxn>
                <a:cxn ang="0">
                  <a:pos x="T2" y="T3"/>
                </a:cxn>
                <a:cxn ang="0">
                  <a:pos x="T4" y="T5"/>
                </a:cxn>
                <a:cxn ang="0">
                  <a:pos x="T6" y="T7"/>
                </a:cxn>
                <a:cxn ang="0">
                  <a:pos x="T8" y="T9"/>
                </a:cxn>
                <a:cxn ang="0">
                  <a:pos x="T10" y="T11"/>
                </a:cxn>
              </a:cxnLst>
              <a:rect l="0" t="0" r="r" b="b"/>
              <a:pathLst>
                <a:path w="50" h="49">
                  <a:moveTo>
                    <a:pt x="0" y="0"/>
                  </a:moveTo>
                  <a:lnTo>
                    <a:pt x="38" y="49"/>
                  </a:lnTo>
                  <a:lnTo>
                    <a:pt x="38" y="49"/>
                  </a:lnTo>
                  <a:lnTo>
                    <a:pt x="50" y="28"/>
                  </a:lnTo>
                  <a:lnTo>
                    <a:pt x="40"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01" name="Freeform 300"/>
            <p:cNvSpPr>
              <a:spLocks/>
            </p:cNvSpPr>
            <p:nvPr userDrawn="1"/>
          </p:nvSpPr>
          <p:spPr bwMode="gray">
            <a:xfrm>
              <a:off x="10409238" y="4048254"/>
              <a:ext cx="2076448" cy="1139697"/>
            </a:xfrm>
            <a:custGeom>
              <a:avLst/>
              <a:gdLst>
                <a:gd name="connsiteX0" fmla="*/ 2076448 w 2076448"/>
                <a:gd name="connsiteY0" fmla="*/ 0 h 1139697"/>
                <a:gd name="connsiteX1" fmla="*/ 2076448 w 2076448"/>
                <a:gd name="connsiteY1" fmla="*/ 1139697 h 1139697"/>
                <a:gd name="connsiteX2" fmla="*/ 2025476 w 2076448"/>
                <a:gd name="connsiteY2" fmla="*/ 1139697 h 1139697"/>
                <a:gd name="connsiteX3" fmla="*/ 0 w 2076448"/>
                <a:gd name="connsiteY3" fmla="*/ 1139697 h 1139697"/>
                <a:gd name="connsiteX4" fmla="*/ 2011236 w 2076448"/>
                <a:gd name="connsiteY4" fmla="*/ 2027 h 1139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6448" h="1139697">
                  <a:moveTo>
                    <a:pt x="2076448" y="0"/>
                  </a:moveTo>
                  <a:lnTo>
                    <a:pt x="2076448" y="1139697"/>
                  </a:lnTo>
                  <a:lnTo>
                    <a:pt x="2025476" y="1139697"/>
                  </a:lnTo>
                  <a:cubicBezTo>
                    <a:pt x="1484709" y="1139697"/>
                    <a:pt x="819150" y="1139697"/>
                    <a:pt x="0" y="1139697"/>
                  </a:cubicBezTo>
                  <a:cubicBezTo>
                    <a:pt x="424349" y="499121"/>
                    <a:pt x="1161065" y="55035"/>
                    <a:pt x="2011236" y="2027"/>
                  </a:cubicBezTo>
                  <a:close/>
                </a:path>
              </a:pathLst>
            </a:custGeom>
            <a:solidFill>
              <a:srgbClr val="6ABE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defTabSz="914367"/>
              <a:endParaRPr lang="en-US" sz="1765">
                <a:solidFill>
                  <a:srgbClr val="505050"/>
                </a:solidFill>
              </a:endParaRPr>
            </a:p>
          </p:txBody>
        </p:sp>
        <p:sp>
          <p:nvSpPr>
            <p:cNvPr id="36" name="Freeform 227"/>
            <p:cNvSpPr>
              <a:spLocks/>
            </p:cNvSpPr>
            <p:nvPr userDrawn="1"/>
          </p:nvSpPr>
          <p:spPr bwMode="gray">
            <a:xfrm>
              <a:off x="11530013" y="3944938"/>
              <a:ext cx="79375" cy="788987"/>
            </a:xfrm>
            <a:custGeom>
              <a:avLst/>
              <a:gdLst>
                <a:gd name="T0" fmla="*/ 50 w 50"/>
                <a:gd name="T1" fmla="*/ 497 h 497"/>
                <a:gd name="T2" fmla="*/ 25 w 50"/>
                <a:gd name="T3" fmla="*/ 0 h 497"/>
                <a:gd name="T4" fmla="*/ 0 w 50"/>
                <a:gd name="T5" fmla="*/ 497 h 497"/>
                <a:gd name="T6" fmla="*/ 50 w 50"/>
                <a:gd name="T7" fmla="*/ 497 h 497"/>
              </a:gdLst>
              <a:ahLst/>
              <a:cxnLst>
                <a:cxn ang="0">
                  <a:pos x="T0" y="T1"/>
                </a:cxn>
                <a:cxn ang="0">
                  <a:pos x="T2" y="T3"/>
                </a:cxn>
                <a:cxn ang="0">
                  <a:pos x="T4" y="T5"/>
                </a:cxn>
                <a:cxn ang="0">
                  <a:pos x="T6" y="T7"/>
                </a:cxn>
              </a:cxnLst>
              <a:rect l="0" t="0" r="r" b="b"/>
              <a:pathLst>
                <a:path w="50" h="497">
                  <a:moveTo>
                    <a:pt x="50" y="497"/>
                  </a:moveTo>
                  <a:lnTo>
                    <a:pt x="25" y="0"/>
                  </a:lnTo>
                  <a:lnTo>
                    <a:pt x="0" y="497"/>
                  </a:lnTo>
                  <a:lnTo>
                    <a:pt x="50" y="49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7" name="Freeform 228"/>
            <p:cNvSpPr>
              <a:spLocks/>
            </p:cNvSpPr>
            <p:nvPr userDrawn="1"/>
          </p:nvSpPr>
          <p:spPr bwMode="gray">
            <a:xfrm>
              <a:off x="11530013" y="3944938"/>
              <a:ext cx="79375" cy="788987"/>
            </a:xfrm>
            <a:custGeom>
              <a:avLst/>
              <a:gdLst>
                <a:gd name="T0" fmla="*/ 50 w 50"/>
                <a:gd name="T1" fmla="*/ 497 h 497"/>
                <a:gd name="T2" fmla="*/ 25 w 50"/>
                <a:gd name="T3" fmla="*/ 0 h 497"/>
                <a:gd name="T4" fmla="*/ 0 w 50"/>
                <a:gd name="T5" fmla="*/ 497 h 497"/>
                <a:gd name="T6" fmla="*/ 50 w 50"/>
                <a:gd name="T7" fmla="*/ 497 h 497"/>
              </a:gdLst>
              <a:ahLst/>
              <a:cxnLst>
                <a:cxn ang="0">
                  <a:pos x="T0" y="T1"/>
                </a:cxn>
                <a:cxn ang="0">
                  <a:pos x="T2" y="T3"/>
                </a:cxn>
                <a:cxn ang="0">
                  <a:pos x="T4" y="T5"/>
                </a:cxn>
                <a:cxn ang="0">
                  <a:pos x="T6" y="T7"/>
                </a:cxn>
              </a:cxnLst>
              <a:rect l="0" t="0" r="r" b="b"/>
              <a:pathLst>
                <a:path w="50" h="497">
                  <a:moveTo>
                    <a:pt x="50" y="497"/>
                  </a:moveTo>
                  <a:lnTo>
                    <a:pt x="25" y="0"/>
                  </a:lnTo>
                  <a:lnTo>
                    <a:pt x="0" y="497"/>
                  </a:lnTo>
                  <a:lnTo>
                    <a:pt x="50" y="4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8" name="Freeform 229"/>
            <p:cNvSpPr>
              <a:spLocks/>
            </p:cNvSpPr>
            <p:nvPr userDrawn="1"/>
          </p:nvSpPr>
          <p:spPr bwMode="gray">
            <a:xfrm>
              <a:off x="11569700" y="4381500"/>
              <a:ext cx="153987" cy="163512"/>
            </a:xfrm>
            <a:custGeom>
              <a:avLst/>
              <a:gdLst>
                <a:gd name="T0" fmla="*/ 0 w 97"/>
                <a:gd name="T1" fmla="*/ 103 h 103"/>
                <a:gd name="T2" fmla="*/ 97 w 97"/>
                <a:gd name="T3" fmla="*/ 0 h 103"/>
                <a:gd name="T4" fmla="*/ 0 w 97"/>
                <a:gd name="T5" fmla="*/ 76 h 103"/>
                <a:gd name="T6" fmla="*/ 0 w 97"/>
                <a:gd name="T7" fmla="*/ 103 h 103"/>
              </a:gdLst>
              <a:ahLst/>
              <a:cxnLst>
                <a:cxn ang="0">
                  <a:pos x="T0" y="T1"/>
                </a:cxn>
                <a:cxn ang="0">
                  <a:pos x="T2" y="T3"/>
                </a:cxn>
                <a:cxn ang="0">
                  <a:pos x="T4" y="T5"/>
                </a:cxn>
                <a:cxn ang="0">
                  <a:pos x="T6" y="T7"/>
                </a:cxn>
              </a:cxnLst>
              <a:rect l="0" t="0" r="r" b="b"/>
              <a:pathLst>
                <a:path w="97" h="103">
                  <a:moveTo>
                    <a:pt x="0" y="103"/>
                  </a:moveTo>
                  <a:lnTo>
                    <a:pt x="97" y="0"/>
                  </a:lnTo>
                  <a:lnTo>
                    <a:pt x="0" y="76"/>
                  </a:lnTo>
                  <a:lnTo>
                    <a:pt x="0"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9" name="Freeform 230"/>
            <p:cNvSpPr>
              <a:spLocks/>
            </p:cNvSpPr>
            <p:nvPr userDrawn="1"/>
          </p:nvSpPr>
          <p:spPr bwMode="gray">
            <a:xfrm>
              <a:off x="11569700" y="4381500"/>
              <a:ext cx="153987" cy="163512"/>
            </a:xfrm>
            <a:custGeom>
              <a:avLst/>
              <a:gdLst>
                <a:gd name="T0" fmla="*/ 0 w 97"/>
                <a:gd name="T1" fmla="*/ 103 h 103"/>
                <a:gd name="T2" fmla="*/ 97 w 97"/>
                <a:gd name="T3" fmla="*/ 0 h 103"/>
                <a:gd name="T4" fmla="*/ 0 w 97"/>
                <a:gd name="T5" fmla="*/ 76 h 103"/>
                <a:gd name="T6" fmla="*/ 0 w 97"/>
                <a:gd name="T7" fmla="*/ 103 h 103"/>
              </a:gdLst>
              <a:ahLst/>
              <a:cxnLst>
                <a:cxn ang="0">
                  <a:pos x="T0" y="T1"/>
                </a:cxn>
                <a:cxn ang="0">
                  <a:pos x="T2" y="T3"/>
                </a:cxn>
                <a:cxn ang="0">
                  <a:pos x="T4" y="T5"/>
                </a:cxn>
                <a:cxn ang="0">
                  <a:pos x="T6" y="T7"/>
                </a:cxn>
              </a:cxnLst>
              <a:rect l="0" t="0" r="r" b="b"/>
              <a:pathLst>
                <a:path w="97" h="103">
                  <a:moveTo>
                    <a:pt x="0" y="103"/>
                  </a:moveTo>
                  <a:lnTo>
                    <a:pt x="97" y="0"/>
                  </a:lnTo>
                  <a:lnTo>
                    <a:pt x="0" y="76"/>
                  </a:lnTo>
                  <a:lnTo>
                    <a:pt x="0"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0" name="Freeform 231"/>
            <p:cNvSpPr>
              <a:spLocks/>
            </p:cNvSpPr>
            <p:nvPr userDrawn="1"/>
          </p:nvSpPr>
          <p:spPr bwMode="gray">
            <a:xfrm>
              <a:off x="11563350" y="4246563"/>
              <a:ext cx="127000" cy="131762"/>
            </a:xfrm>
            <a:custGeom>
              <a:avLst/>
              <a:gdLst>
                <a:gd name="T0" fmla="*/ 4 w 80"/>
                <a:gd name="T1" fmla="*/ 83 h 83"/>
                <a:gd name="T2" fmla="*/ 80 w 80"/>
                <a:gd name="T3" fmla="*/ 0 h 83"/>
                <a:gd name="T4" fmla="*/ 0 w 80"/>
                <a:gd name="T5" fmla="*/ 58 h 83"/>
                <a:gd name="T6" fmla="*/ 4 w 80"/>
                <a:gd name="T7" fmla="*/ 83 h 83"/>
              </a:gdLst>
              <a:ahLst/>
              <a:cxnLst>
                <a:cxn ang="0">
                  <a:pos x="T0" y="T1"/>
                </a:cxn>
                <a:cxn ang="0">
                  <a:pos x="T2" y="T3"/>
                </a:cxn>
                <a:cxn ang="0">
                  <a:pos x="T4" y="T5"/>
                </a:cxn>
                <a:cxn ang="0">
                  <a:pos x="T6" y="T7"/>
                </a:cxn>
              </a:cxnLst>
              <a:rect l="0" t="0" r="r" b="b"/>
              <a:pathLst>
                <a:path w="80" h="83">
                  <a:moveTo>
                    <a:pt x="4" y="83"/>
                  </a:moveTo>
                  <a:lnTo>
                    <a:pt x="80" y="0"/>
                  </a:lnTo>
                  <a:lnTo>
                    <a:pt x="0" y="58"/>
                  </a:lnTo>
                  <a:lnTo>
                    <a:pt x="4" y="8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1" name="Freeform 232"/>
            <p:cNvSpPr>
              <a:spLocks/>
            </p:cNvSpPr>
            <p:nvPr userDrawn="1"/>
          </p:nvSpPr>
          <p:spPr bwMode="gray">
            <a:xfrm>
              <a:off x="11563350" y="4246563"/>
              <a:ext cx="127000" cy="131762"/>
            </a:xfrm>
            <a:custGeom>
              <a:avLst/>
              <a:gdLst>
                <a:gd name="T0" fmla="*/ 4 w 80"/>
                <a:gd name="T1" fmla="*/ 83 h 83"/>
                <a:gd name="T2" fmla="*/ 80 w 80"/>
                <a:gd name="T3" fmla="*/ 0 h 83"/>
                <a:gd name="T4" fmla="*/ 0 w 80"/>
                <a:gd name="T5" fmla="*/ 58 h 83"/>
                <a:gd name="T6" fmla="*/ 4 w 80"/>
                <a:gd name="T7" fmla="*/ 83 h 83"/>
              </a:gdLst>
              <a:ahLst/>
              <a:cxnLst>
                <a:cxn ang="0">
                  <a:pos x="T0" y="T1"/>
                </a:cxn>
                <a:cxn ang="0">
                  <a:pos x="T2" y="T3"/>
                </a:cxn>
                <a:cxn ang="0">
                  <a:pos x="T4" y="T5"/>
                </a:cxn>
                <a:cxn ang="0">
                  <a:pos x="T6" y="T7"/>
                </a:cxn>
              </a:cxnLst>
              <a:rect l="0" t="0" r="r" b="b"/>
              <a:pathLst>
                <a:path w="80" h="83">
                  <a:moveTo>
                    <a:pt x="4" y="83"/>
                  </a:moveTo>
                  <a:lnTo>
                    <a:pt x="80" y="0"/>
                  </a:lnTo>
                  <a:lnTo>
                    <a:pt x="0" y="58"/>
                  </a:lnTo>
                  <a:lnTo>
                    <a:pt x="4"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2" name="Freeform 233"/>
            <p:cNvSpPr>
              <a:spLocks/>
            </p:cNvSpPr>
            <p:nvPr userDrawn="1"/>
          </p:nvSpPr>
          <p:spPr bwMode="gray">
            <a:xfrm>
              <a:off x="11560175" y="4159250"/>
              <a:ext cx="90487" cy="96837"/>
            </a:xfrm>
            <a:custGeom>
              <a:avLst/>
              <a:gdLst>
                <a:gd name="T0" fmla="*/ 6 w 57"/>
                <a:gd name="T1" fmla="*/ 61 h 61"/>
                <a:gd name="T2" fmla="*/ 57 w 57"/>
                <a:gd name="T3" fmla="*/ 0 h 61"/>
                <a:gd name="T4" fmla="*/ 0 w 57"/>
                <a:gd name="T5" fmla="*/ 39 h 61"/>
                <a:gd name="T6" fmla="*/ 6 w 57"/>
                <a:gd name="T7" fmla="*/ 61 h 61"/>
              </a:gdLst>
              <a:ahLst/>
              <a:cxnLst>
                <a:cxn ang="0">
                  <a:pos x="T0" y="T1"/>
                </a:cxn>
                <a:cxn ang="0">
                  <a:pos x="T2" y="T3"/>
                </a:cxn>
                <a:cxn ang="0">
                  <a:pos x="T4" y="T5"/>
                </a:cxn>
                <a:cxn ang="0">
                  <a:pos x="T6" y="T7"/>
                </a:cxn>
              </a:cxnLst>
              <a:rect l="0" t="0" r="r" b="b"/>
              <a:pathLst>
                <a:path w="57" h="61">
                  <a:moveTo>
                    <a:pt x="6" y="61"/>
                  </a:moveTo>
                  <a:lnTo>
                    <a:pt x="57" y="0"/>
                  </a:lnTo>
                  <a:lnTo>
                    <a:pt x="0" y="39"/>
                  </a:lnTo>
                  <a:lnTo>
                    <a:pt x="6" y="61"/>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3" name="Freeform 234"/>
            <p:cNvSpPr>
              <a:spLocks/>
            </p:cNvSpPr>
            <p:nvPr userDrawn="1"/>
          </p:nvSpPr>
          <p:spPr bwMode="gray">
            <a:xfrm>
              <a:off x="11560175" y="4159250"/>
              <a:ext cx="90487" cy="96837"/>
            </a:xfrm>
            <a:custGeom>
              <a:avLst/>
              <a:gdLst>
                <a:gd name="T0" fmla="*/ 6 w 57"/>
                <a:gd name="T1" fmla="*/ 61 h 61"/>
                <a:gd name="T2" fmla="*/ 57 w 57"/>
                <a:gd name="T3" fmla="*/ 0 h 61"/>
                <a:gd name="T4" fmla="*/ 0 w 57"/>
                <a:gd name="T5" fmla="*/ 39 h 61"/>
                <a:gd name="T6" fmla="*/ 6 w 57"/>
                <a:gd name="T7" fmla="*/ 61 h 61"/>
              </a:gdLst>
              <a:ahLst/>
              <a:cxnLst>
                <a:cxn ang="0">
                  <a:pos x="T0" y="T1"/>
                </a:cxn>
                <a:cxn ang="0">
                  <a:pos x="T2" y="T3"/>
                </a:cxn>
                <a:cxn ang="0">
                  <a:pos x="T4" y="T5"/>
                </a:cxn>
                <a:cxn ang="0">
                  <a:pos x="T6" y="T7"/>
                </a:cxn>
              </a:cxnLst>
              <a:rect l="0" t="0" r="r" b="b"/>
              <a:pathLst>
                <a:path w="57" h="61">
                  <a:moveTo>
                    <a:pt x="6" y="61"/>
                  </a:moveTo>
                  <a:lnTo>
                    <a:pt x="57" y="0"/>
                  </a:lnTo>
                  <a:lnTo>
                    <a:pt x="0" y="39"/>
                  </a:lnTo>
                  <a:lnTo>
                    <a:pt x="6"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4" name="Freeform 235"/>
            <p:cNvSpPr>
              <a:spLocks/>
            </p:cNvSpPr>
            <p:nvPr userDrawn="1"/>
          </p:nvSpPr>
          <p:spPr bwMode="gray">
            <a:xfrm>
              <a:off x="11406188" y="4329113"/>
              <a:ext cx="153987" cy="163512"/>
            </a:xfrm>
            <a:custGeom>
              <a:avLst/>
              <a:gdLst>
                <a:gd name="T0" fmla="*/ 97 w 97"/>
                <a:gd name="T1" fmla="*/ 103 h 103"/>
                <a:gd name="T2" fmla="*/ 0 w 97"/>
                <a:gd name="T3" fmla="*/ 0 h 103"/>
                <a:gd name="T4" fmla="*/ 97 w 97"/>
                <a:gd name="T5" fmla="*/ 75 h 103"/>
                <a:gd name="T6" fmla="*/ 97 w 97"/>
                <a:gd name="T7" fmla="*/ 103 h 103"/>
              </a:gdLst>
              <a:ahLst/>
              <a:cxnLst>
                <a:cxn ang="0">
                  <a:pos x="T0" y="T1"/>
                </a:cxn>
                <a:cxn ang="0">
                  <a:pos x="T2" y="T3"/>
                </a:cxn>
                <a:cxn ang="0">
                  <a:pos x="T4" y="T5"/>
                </a:cxn>
                <a:cxn ang="0">
                  <a:pos x="T6" y="T7"/>
                </a:cxn>
              </a:cxnLst>
              <a:rect l="0" t="0" r="r" b="b"/>
              <a:pathLst>
                <a:path w="97" h="103">
                  <a:moveTo>
                    <a:pt x="97" y="103"/>
                  </a:moveTo>
                  <a:lnTo>
                    <a:pt x="0" y="0"/>
                  </a:lnTo>
                  <a:lnTo>
                    <a:pt x="97" y="75"/>
                  </a:lnTo>
                  <a:lnTo>
                    <a:pt x="97"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5" name="Freeform 236"/>
            <p:cNvSpPr>
              <a:spLocks/>
            </p:cNvSpPr>
            <p:nvPr userDrawn="1"/>
          </p:nvSpPr>
          <p:spPr bwMode="gray">
            <a:xfrm>
              <a:off x="11406188" y="4329113"/>
              <a:ext cx="153987" cy="163512"/>
            </a:xfrm>
            <a:custGeom>
              <a:avLst/>
              <a:gdLst>
                <a:gd name="T0" fmla="*/ 97 w 97"/>
                <a:gd name="T1" fmla="*/ 103 h 103"/>
                <a:gd name="T2" fmla="*/ 0 w 97"/>
                <a:gd name="T3" fmla="*/ 0 h 103"/>
                <a:gd name="T4" fmla="*/ 97 w 97"/>
                <a:gd name="T5" fmla="*/ 75 h 103"/>
                <a:gd name="T6" fmla="*/ 97 w 97"/>
                <a:gd name="T7" fmla="*/ 103 h 103"/>
              </a:gdLst>
              <a:ahLst/>
              <a:cxnLst>
                <a:cxn ang="0">
                  <a:pos x="T0" y="T1"/>
                </a:cxn>
                <a:cxn ang="0">
                  <a:pos x="T2" y="T3"/>
                </a:cxn>
                <a:cxn ang="0">
                  <a:pos x="T4" y="T5"/>
                </a:cxn>
                <a:cxn ang="0">
                  <a:pos x="T6" y="T7"/>
                </a:cxn>
              </a:cxnLst>
              <a:rect l="0" t="0" r="r" b="b"/>
              <a:pathLst>
                <a:path w="97" h="103">
                  <a:moveTo>
                    <a:pt x="97" y="103"/>
                  </a:moveTo>
                  <a:lnTo>
                    <a:pt x="0" y="0"/>
                  </a:lnTo>
                  <a:lnTo>
                    <a:pt x="97" y="75"/>
                  </a:lnTo>
                  <a:lnTo>
                    <a:pt x="97"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6" name="Freeform 237"/>
            <p:cNvSpPr>
              <a:spLocks/>
            </p:cNvSpPr>
            <p:nvPr userDrawn="1"/>
          </p:nvSpPr>
          <p:spPr bwMode="gray">
            <a:xfrm>
              <a:off x="11436350" y="4202113"/>
              <a:ext cx="127000" cy="133350"/>
            </a:xfrm>
            <a:custGeom>
              <a:avLst/>
              <a:gdLst>
                <a:gd name="T0" fmla="*/ 78 w 80"/>
                <a:gd name="T1" fmla="*/ 84 h 84"/>
                <a:gd name="T2" fmla="*/ 0 w 80"/>
                <a:gd name="T3" fmla="*/ 0 h 84"/>
                <a:gd name="T4" fmla="*/ 80 w 80"/>
                <a:gd name="T5" fmla="*/ 58 h 84"/>
                <a:gd name="T6" fmla="*/ 78 w 80"/>
                <a:gd name="T7" fmla="*/ 84 h 84"/>
              </a:gdLst>
              <a:ahLst/>
              <a:cxnLst>
                <a:cxn ang="0">
                  <a:pos x="T0" y="T1"/>
                </a:cxn>
                <a:cxn ang="0">
                  <a:pos x="T2" y="T3"/>
                </a:cxn>
                <a:cxn ang="0">
                  <a:pos x="T4" y="T5"/>
                </a:cxn>
                <a:cxn ang="0">
                  <a:pos x="T6" y="T7"/>
                </a:cxn>
              </a:cxnLst>
              <a:rect l="0" t="0" r="r" b="b"/>
              <a:pathLst>
                <a:path w="80" h="84">
                  <a:moveTo>
                    <a:pt x="78" y="84"/>
                  </a:moveTo>
                  <a:lnTo>
                    <a:pt x="0" y="0"/>
                  </a:lnTo>
                  <a:lnTo>
                    <a:pt x="80" y="58"/>
                  </a:lnTo>
                  <a:lnTo>
                    <a:pt x="78" y="84"/>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7" name="Freeform 238"/>
            <p:cNvSpPr>
              <a:spLocks/>
            </p:cNvSpPr>
            <p:nvPr userDrawn="1"/>
          </p:nvSpPr>
          <p:spPr bwMode="gray">
            <a:xfrm>
              <a:off x="11436350" y="4202113"/>
              <a:ext cx="127000" cy="133350"/>
            </a:xfrm>
            <a:custGeom>
              <a:avLst/>
              <a:gdLst>
                <a:gd name="T0" fmla="*/ 78 w 80"/>
                <a:gd name="T1" fmla="*/ 84 h 84"/>
                <a:gd name="T2" fmla="*/ 0 w 80"/>
                <a:gd name="T3" fmla="*/ 0 h 84"/>
                <a:gd name="T4" fmla="*/ 80 w 80"/>
                <a:gd name="T5" fmla="*/ 58 h 84"/>
                <a:gd name="T6" fmla="*/ 78 w 80"/>
                <a:gd name="T7" fmla="*/ 84 h 84"/>
              </a:gdLst>
              <a:ahLst/>
              <a:cxnLst>
                <a:cxn ang="0">
                  <a:pos x="T0" y="T1"/>
                </a:cxn>
                <a:cxn ang="0">
                  <a:pos x="T2" y="T3"/>
                </a:cxn>
                <a:cxn ang="0">
                  <a:pos x="T4" y="T5"/>
                </a:cxn>
                <a:cxn ang="0">
                  <a:pos x="T6" y="T7"/>
                </a:cxn>
              </a:cxnLst>
              <a:rect l="0" t="0" r="r" b="b"/>
              <a:pathLst>
                <a:path w="80" h="84">
                  <a:moveTo>
                    <a:pt x="78" y="84"/>
                  </a:moveTo>
                  <a:lnTo>
                    <a:pt x="0" y="0"/>
                  </a:lnTo>
                  <a:lnTo>
                    <a:pt x="80" y="58"/>
                  </a:lnTo>
                  <a:lnTo>
                    <a:pt x="78"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8" name="Freeform 239"/>
            <p:cNvSpPr>
              <a:spLocks/>
            </p:cNvSpPr>
            <p:nvPr userDrawn="1"/>
          </p:nvSpPr>
          <p:spPr bwMode="gray">
            <a:xfrm>
              <a:off x="11509375" y="4108450"/>
              <a:ext cx="63500" cy="66675"/>
            </a:xfrm>
            <a:custGeom>
              <a:avLst/>
              <a:gdLst>
                <a:gd name="T0" fmla="*/ 32 w 40"/>
                <a:gd name="T1" fmla="*/ 42 h 42"/>
                <a:gd name="T2" fmla="*/ 0 w 40"/>
                <a:gd name="T3" fmla="*/ 0 h 42"/>
                <a:gd name="T4" fmla="*/ 40 w 40"/>
                <a:gd name="T5" fmla="*/ 24 h 42"/>
                <a:gd name="T6" fmla="*/ 32 w 40"/>
                <a:gd name="T7" fmla="*/ 42 h 42"/>
              </a:gdLst>
              <a:ahLst/>
              <a:cxnLst>
                <a:cxn ang="0">
                  <a:pos x="T0" y="T1"/>
                </a:cxn>
                <a:cxn ang="0">
                  <a:pos x="T2" y="T3"/>
                </a:cxn>
                <a:cxn ang="0">
                  <a:pos x="T4" y="T5"/>
                </a:cxn>
                <a:cxn ang="0">
                  <a:pos x="T6" y="T7"/>
                </a:cxn>
              </a:cxnLst>
              <a:rect l="0" t="0" r="r" b="b"/>
              <a:pathLst>
                <a:path w="40" h="42">
                  <a:moveTo>
                    <a:pt x="32" y="42"/>
                  </a:moveTo>
                  <a:lnTo>
                    <a:pt x="0" y="0"/>
                  </a:lnTo>
                  <a:lnTo>
                    <a:pt x="40" y="24"/>
                  </a:lnTo>
                  <a:lnTo>
                    <a:pt x="32" y="42"/>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9" name="Freeform 240"/>
            <p:cNvSpPr>
              <a:spLocks/>
            </p:cNvSpPr>
            <p:nvPr userDrawn="1"/>
          </p:nvSpPr>
          <p:spPr bwMode="gray">
            <a:xfrm>
              <a:off x="11509375" y="4108450"/>
              <a:ext cx="63500" cy="66675"/>
            </a:xfrm>
            <a:custGeom>
              <a:avLst/>
              <a:gdLst>
                <a:gd name="T0" fmla="*/ 32 w 40"/>
                <a:gd name="T1" fmla="*/ 42 h 42"/>
                <a:gd name="T2" fmla="*/ 0 w 40"/>
                <a:gd name="T3" fmla="*/ 0 h 42"/>
                <a:gd name="T4" fmla="*/ 40 w 40"/>
                <a:gd name="T5" fmla="*/ 24 h 42"/>
                <a:gd name="T6" fmla="*/ 32 w 40"/>
                <a:gd name="T7" fmla="*/ 42 h 42"/>
              </a:gdLst>
              <a:ahLst/>
              <a:cxnLst>
                <a:cxn ang="0">
                  <a:pos x="T0" y="T1"/>
                </a:cxn>
                <a:cxn ang="0">
                  <a:pos x="T2" y="T3"/>
                </a:cxn>
                <a:cxn ang="0">
                  <a:pos x="T4" y="T5"/>
                </a:cxn>
                <a:cxn ang="0">
                  <a:pos x="T6" y="T7"/>
                </a:cxn>
              </a:cxnLst>
              <a:rect l="0" t="0" r="r" b="b"/>
              <a:pathLst>
                <a:path w="40" h="42">
                  <a:moveTo>
                    <a:pt x="32" y="42"/>
                  </a:moveTo>
                  <a:lnTo>
                    <a:pt x="0" y="0"/>
                  </a:lnTo>
                  <a:lnTo>
                    <a:pt x="40" y="24"/>
                  </a:lnTo>
                  <a:lnTo>
                    <a:pt x="32" y="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0" name="Freeform 241"/>
            <p:cNvSpPr>
              <a:spLocks noEditPoints="1"/>
            </p:cNvSpPr>
            <p:nvPr userDrawn="1"/>
          </p:nvSpPr>
          <p:spPr bwMode="gray">
            <a:xfrm>
              <a:off x="11352213" y="3989388"/>
              <a:ext cx="382587" cy="358775"/>
            </a:xfrm>
            <a:custGeom>
              <a:avLst/>
              <a:gdLst>
                <a:gd name="T0" fmla="*/ 63 w 114"/>
                <a:gd name="T1" fmla="*/ 11 h 114"/>
                <a:gd name="T2" fmla="*/ 33 w 114"/>
                <a:gd name="T3" fmla="*/ 24 h 114"/>
                <a:gd name="T4" fmla="*/ 0 w 114"/>
                <a:gd name="T5" fmla="*/ 114 h 114"/>
                <a:gd name="T6" fmla="*/ 45 w 114"/>
                <a:gd name="T7" fmla="*/ 91 h 114"/>
                <a:gd name="T8" fmla="*/ 25 w 114"/>
                <a:gd name="T9" fmla="*/ 68 h 114"/>
                <a:gd name="T10" fmla="*/ 51 w 114"/>
                <a:gd name="T11" fmla="*/ 88 h 114"/>
                <a:gd name="T12" fmla="*/ 60 w 114"/>
                <a:gd name="T13" fmla="*/ 84 h 114"/>
                <a:gd name="T14" fmla="*/ 61 w 114"/>
                <a:gd name="T15" fmla="*/ 59 h 114"/>
                <a:gd name="T16" fmla="*/ 47 w 114"/>
                <a:gd name="T17" fmla="*/ 38 h 114"/>
                <a:gd name="T18" fmla="*/ 62 w 114"/>
                <a:gd name="T19" fmla="*/ 47 h 114"/>
                <a:gd name="T20" fmla="*/ 63 w 114"/>
                <a:gd name="T21" fmla="*/ 11 h 114"/>
                <a:gd name="T22" fmla="*/ 83 w 114"/>
                <a:gd name="T23" fmla="*/ 0 h 114"/>
                <a:gd name="T24" fmla="*/ 66 w 114"/>
                <a:gd name="T25" fmla="*/ 10 h 114"/>
                <a:gd name="T26" fmla="*/ 69 w 114"/>
                <a:gd name="T27" fmla="*/ 69 h 114"/>
                <a:gd name="T28" fmla="*/ 89 w 114"/>
                <a:gd name="T29" fmla="*/ 54 h 114"/>
                <a:gd name="T30" fmla="*/ 69 w 114"/>
                <a:gd name="T31" fmla="*/ 79 h 114"/>
                <a:gd name="T32" fmla="*/ 69 w 114"/>
                <a:gd name="T33" fmla="*/ 80 h 114"/>
                <a:gd name="T34" fmla="*/ 114 w 114"/>
                <a:gd name="T35" fmla="*/ 62 h 114"/>
                <a:gd name="T36" fmla="*/ 83 w 114"/>
                <a:gd name="T3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63" y="11"/>
                  </a:moveTo>
                  <a:cubicBezTo>
                    <a:pt x="54" y="16"/>
                    <a:pt x="44" y="21"/>
                    <a:pt x="33" y="24"/>
                  </a:cubicBezTo>
                  <a:cubicBezTo>
                    <a:pt x="18" y="53"/>
                    <a:pt x="2" y="88"/>
                    <a:pt x="0" y="114"/>
                  </a:cubicBezTo>
                  <a:cubicBezTo>
                    <a:pt x="15" y="106"/>
                    <a:pt x="30" y="98"/>
                    <a:pt x="45" y="91"/>
                  </a:cubicBezTo>
                  <a:cubicBezTo>
                    <a:pt x="25" y="68"/>
                    <a:pt x="25" y="68"/>
                    <a:pt x="25" y="68"/>
                  </a:cubicBezTo>
                  <a:cubicBezTo>
                    <a:pt x="51" y="88"/>
                    <a:pt x="51" y="88"/>
                    <a:pt x="51" y="88"/>
                  </a:cubicBezTo>
                  <a:cubicBezTo>
                    <a:pt x="54" y="87"/>
                    <a:pt x="57" y="85"/>
                    <a:pt x="60" y="84"/>
                  </a:cubicBezTo>
                  <a:cubicBezTo>
                    <a:pt x="61" y="59"/>
                    <a:pt x="61" y="59"/>
                    <a:pt x="61" y="59"/>
                  </a:cubicBezTo>
                  <a:cubicBezTo>
                    <a:pt x="47" y="38"/>
                    <a:pt x="47" y="38"/>
                    <a:pt x="47" y="38"/>
                  </a:cubicBezTo>
                  <a:cubicBezTo>
                    <a:pt x="62" y="47"/>
                    <a:pt x="62" y="47"/>
                    <a:pt x="62" y="47"/>
                  </a:cubicBezTo>
                  <a:cubicBezTo>
                    <a:pt x="63" y="11"/>
                    <a:pt x="63" y="11"/>
                    <a:pt x="63" y="11"/>
                  </a:cubicBezTo>
                  <a:moveTo>
                    <a:pt x="83" y="0"/>
                  </a:moveTo>
                  <a:cubicBezTo>
                    <a:pt x="77" y="4"/>
                    <a:pt x="72" y="7"/>
                    <a:pt x="66" y="10"/>
                  </a:cubicBezTo>
                  <a:cubicBezTo>
                    <a:pt x="69" y="69"/>
                    <a:pt x="69" y="69"/>
                    <a:pt x="69" y="69"/>
                  </a:cubicBezTo>
                  <a:cubicBezTo>
                    <a:pt x="89" y="54"/>
                    <a:pt x="89" y="54"/>
                    <a:pt x="89" y="54"/>
                  </a:cubicBezTo>
                  <a:cubicBezTo>
                    <a:pt x="69" y="79"/>
                    <a:pt x="69" y="79"/>
                    <a:pt x="69" y="79"/>
                  </a:cubicBezTo>
                  <a:cubicBezTo>
                    <a:pt x="69" y="80"/>
                    <a:pt x="69" y="80"/>
                    <a:pt x="69" y="80"/>
                  </a:cubicBezTo>
                  <a:cubicBezTo>
                    <a:pt x="84" y="74"/>
                    <a:pt x="99" y="68"/>
                    <a:pt x="114" y="62"/>
                  </a:cubicBezTo>
                  <a:cubicBezTo>
                    <a:pt x="105" y="40"/>
                    <a:pt x="93" y="17"/>
                    <a:pt x="83" y="0"/>
                  </a:cubicBezTo>
                </a:path>
              </a:pathLst>
            </a:custGeom>
            <a:solidFill>
              <a:srgbClr val="A7C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1" name="Freeform 242"/>
            <p:cNvSpPr>
              <a:spLocks/>
            </p:cNvSpPr>
            <p:nvPr userDrawn="1"/>
          </p:nvSpPr>
          <p:spPr bwMode="gray">
            <a:xfrm>
              <a:off x="11463338" y="3900488"/>
              <a:ext cx="166687" cy="163512"/>
            </a:xfrm>
            <a:custGeom>
              <a:avLst/>
              <a:gdLst>
                <a:gd name="T0" fmla="*/ 32 w 50"/>
                <a:gd name="T1" fmla="*/ 0 h 52"/>
                <a:gd name="T2" fmla="*/ 0 w 50"/>
                <a:gd name="T3" fmla="*/ 52 h 52"/>
                <a:gd name="T4" fmla="*/ 30 w 50"/>
                <a:gd name="T5" fmla="*/ 39 h 52"/>
                <a:gd name="T6" fmla="*/ 32 w 50"/>
                <a:gd name="T7" fmla="*/ 14 h 52"/>
                <a:gd name="T8" fmla="*/ 33 w 50"/>
                <a:gd name="T9" fmla="*/ 38 h 52"/>
                <a:gd name="T10" fmla="*/ 50 w 50"/>
                <a:gd name="T11" fmla="*/ 28 h 52"/>
                <a:gd name="T12" fmla="*/ 32 w 50"/>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32" y="0"/>
                  </a:moveTo>
                  <a:cubicBezTo>
                    <a:pt x="32" y="0"/>
                    <a:pt x="16" y="23"/>
                    <a:pt x="0" y="52"/>
                  </a:cubicBezTo>
                  <a:cubicBezTo>
                    <a:pt x="11" y="49"/>
                    <a:pt x="21" y="44"/>
                    <a:pt x="30" y="39"/>
                  </a:cubicBezTo>
                  <a:cubicBezTo>
                    <a:pt x="32" y="14"/>
                    <a:pt x="32" y="14"/>
                    <a:pt x="32" y="14"/>
                  </a:cubicBezTo>
                  <a:cubicBezTo>
                    <a:pt x="33" y="38"/>
                    <a:pt x="33" y="38"/>
                    <a:pt x="33" y="38"/>
                  </a:cubicBezTo>
                  <a:cubicBezTo>
                    <a:pt x="39" y="35"/>
                    <a:pt x="44" y="32"/>
                    <a:pt x="50" y="28"/>
                  </a:cubicBezTo>
                  <a:cubicBezTo>
                    <a:pt x="39" y="11"/>
                    <a:pt x="32" y="0"/>
                    <a:pt x="32" y="0"/>
                  </a:cubicBezTo>
                </a:path>
              </a:pathLst>
            </a:custGeom>
            <a:solidFill>
              <a:srgbClr val="A4C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2" name="Freeform 243"/>
            <p:cNvSpPr>
              <a:spLocks noEditPoints="1"/>
            </p:cNvSpPr>
            <p:nvPr userDrawn="1"/>
          </p:nvSpPr>
          <p:spPr bwMode="gray">
            <a:xfrm>
              <a:off x="11352213" y="4183063"/>
              <a:ext cx="434975" cy="381000"/>
            </a:xfrm>
            <a:custGeom>
              <a:avLst/>
              <a:gdLst>
                <a:gd name="T0" fmla="*/ 45 w 130"/>
                <a:gd name="T1" fmla="*/ 29 h 121"/>
                <a:gd name="T2" fmla="*/ 0 w 130"/>
                <a:gd name="T3" fmla="*/ 52 h 121"/>
                <a:gd name="T4" fmla="*/ 0 w 130"/>
                <a:gd name="T5" fmla="*/ 57 h 121"/>
                <a:gd name="T6" fmla="*/ 55 w 130"/>
                <a:gd name="T7" fmla="*/ 121 h 121"/>
                <a:gd name="T8" fmla="*/ 57 w 130"/>
                <a:gd name="T9" fmla="*/ 93 h 121"/>
                <a:gd name="T10" fmla="*/ 16 w 130"/>
                <a:gd name="T11" fmla="*/ 46 h 121"/>
                <a:gd name="T12" fmla="*/ 57 w 130"/>
                <a:gd name="T13" fmla="*/ 81 h 121"/>
                <a:gd name="T14" fmla="*/ 59 w 130"/>
                <a:gd name="T15" fmla="*/ 45 h 121"/>
                <a:gd name="T16" fmla="*/ 45 w 130"/>
                <a:gd name="T17" fmla="*/ 29 h 121"/>
                <a:gd name="T18" fmla="*/ 60 w 130"/>
                <a:gd name="T19" fmla="*/ 22 h 121"/>
                <a:gd name="T20" fmla="*/ 51 w 130"/>
                <a:gd name="T21" fmla="*/ 26 h 121"/>
                <a:gd name="T22" fmla="*/ 60 w 130"/>
                <a:gd name="T23" fmla="*/ 33 h 121"/>
                <a:gd name="T24" fmla="*/ 60 w 130"/>
                <a:gd name="T25" fmla="*/ 22 h 121"/>
                <a:gd name="T26" fmla="*/ 114 w 130"/>
                <a:gd name="T27" fmla="*/ 0 h 121"/>
                <a:gd name="T28" fmla="*/ 69 w 130"/>
                <a:gd name="T29" fmla="*/ 18 h 121"/>
                <a:gd name="T30" fmla="*/ 70 w 130"/>
                <a:gd name="T31" fmla="*/ 44 h 121"/>
                <a:gd name="T32" fmla="*/ 101 w 130"/>
                <a:gd name="T33" fmla="*/ 20 h 121"/>
                <a:gd name="T34" fmla="*/ 71 w 130"/>
                <a:gd name="T35" fmla="*/ 54 h 121"/>
                <a:gd name="T36" fmla="*/ 73 w 130"/>
                <a:gd name="T37" fmla="*/ 94 h 121"/>
                <a:gd name="T38" fmla="*/ 111 w 130"/>
                <a:gd name="T39" fmla="*/ 63 h 121"/>
                <a:gd name="T40" fmla="*/ 73 w 130"/>
                <a:gd name="T41" fmla="*/ 105 h 121"/>
                <a:gd name="T42" fmla="*/ 74 w 130"/>
                <a:gd name="T43" fmla="*/ 121 h 121"/>
                <a:gd name="T44" fmla="*/ 130 w 130"/>
                <a:gd name="T45" fmla="*/ 57 h 121"/>
                <a:gd name="T46" fmla="*/ 114 w 130"/>
                <a:gd name="T4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1">
                  <a:moveTo>
                    <a:pt x="45" y="29"/>
                  </a:moveTo>
                  <a:cubicBezTo>
                    <a:pt x="30" y="36"/>
                    <a:pt x="15" y="44"/>
                    <a:pt x="0" y="52"/>
                  </a:cubicBezTo>
                  <a:cubicBezTo>
                    <a:pt x="0" y="54"/>
                    <a:pt x="0" y="55"/>
                    <a:pt x="0" y="57"/>
                  </a:cubicBezTo>
                  <a:cubicBezTo>
                    <a:pt x="0" y="90"/>
                    <a:pt x="24" y="117"/>
                    <a:pt x="55" y="121"/>
                  </a:cubicBezTo>
                  <a:cubicBezTo>
                    <a:pt x="57" y="93"/>
                    <a:pt x="57" y="93"/>
                    <a:pt x="57" y="93"/>
                  </a:cubicBezTo>
                  <a:cubicBezTo>
                    <a:pt x="16" y="46"/>
                    <a:pt x="16" y="46"/>
                    <a:pt x="16" y="46"/>
                  </a:cubicBezTo>
                  <a:cubicBezTo>
                    <a:pt x="57" y="81"/>
                    <a:pt x="57" y="81"/>
                    <a:pt x="57" y="81"/>
                  </a:cubicBezTo>
                  <a:cubicBezTo>
                    <a:pt x="59" y="45"/>
                    <a:pt x="59" y="45"/>
                    <a:pt x="59" y="45"/>
                  </a:cubicBezTo>
                  <a:cubicBezTo>
                    <a:pt x="45" y="29"/>
                    <a:pt x="45" y="29"/>
                    <a:pt x="45" y="29"/>
                  </a:cubicBezTo>
                  <a:moveTo>
                    <a:pt x="60" y="22"/>
                  </a:moveTo>
                  <a:cubicBezTo>
                    <a:pt x="57" y="23"/>
                    <a:pt x="54" y="25"/>
                    <a:pt x="51" y="26"/>
                  </a:cubicBezTo>
                  <a:cubicBezTo>
                    <a:pt x="60" y="33"/>
                    <a:pt x="60" y="33"/>
                    <a:pt x="60" y="33"/>
                  </a:cubicBezTo>
                  <a:cubicBezTo>
                    <a:pt x="60" y="22"/>
                    <a:pt x="60" y="22"/>
                    <a:pt x="60" y="22"/>
                  </a:cubicBezTo>
                  <a:moveTo>
                    <a:pt x="114" y="0"/>
                  </a:moveTo>
                  <a:cubicBezTo>
                    <a:pt x="99" y="6"/>
                    <a:pt x="84" y="12"/>
                    <a:pt x="69" y="18"/>
                  </a:cubicBezTo>
                  <a:cubicBezTo>
                    <a:pt x="70" y="44"/>
                    <a:pt x="70" y="44"/>
                    <a:pt x="70" y="44"/>
                  </a:cubicBezTo>
                  <a:cubicBezTo>
                    <a:pt x="101" y="20"/>
                    <a:pt x="101" y="20"/>
                    <a:pt x="101" y="20"/>
                  </a:cubicBezTo>
                  <a:cubicBezTo>
                    <a:pt x="71" y="54"/>
                    <a:pt x="71" y="54"/>
                    <a:pt x="71" y="54"/>
                  </a:cubicBezTo>
                  <a:cubicBezTo>
                    <a:pt x="73" y="94"/>
                    <a:pt x="73" y="94"/>
                    <a:pt x="73" y="94"/>
                  </a:cubicBezTo>
                  <a:cubicBezTo>
                    <a:pt x="111" y="63"/>
                    <a:pt x="111" y="63"/>
                    <a:pt x="111" y="63"/>
                  </a:cubicBezTo>
                  <a:cubicBezTo>
                    <a:pt x="73" y="105"/>
                    <a:pt x="73" y="105"/>
                    <a:pt x="73" y="105"/>
                  </a:cubicBezTo>
                  <a:cubicBezTo>
                    <a:pt x="74" y="121"/>
                    <a:pt x="74" y="121"/>
                    <a:pt x="74" y="121"/>
                  </a:cubicBezTo>
                  <a:cubicBezTo>
                    <a:pt x="106" y="117"/>
                    <a:pt x="130" y="90"/>
                    <a:pt x="130" y="57"/>
                  </a:cubicBezTo>
                  <a:cubicBezTo>
                    <a:pt x="130" y="41"/>
                    <a:pt x="123" y="21"/>
                    <a:pt x="114" y="0"/>
                  </a:cubicBezTo>
                </a:path>
              </a:pathLst>
            </a:custGeom>
            <a:solidFill>
              <a:srgbClr val="A1CE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3" name="Freeform 244"/>
            <p:cNvSpPr>
              <a:spLocks/>
            </p:cNvSpPr>
            <p:nvPr userDrawn="1"/>
          </p:nvSpPr>
          <p:spPr bwMode="gray">
            <a:xfrm>
              <a:off x="11536363" y="3944938"/>
              <a:ext cx="63500" cy="622300"/>
            </a:xfrm>
            <a:custGeom>
              <a:avLst/>
              <a:gdLst>
                <a:gd name="T0" fmla="*/ 10 w 19"/>
                <a:gd name="T1" fmla="*/ 0 h 198"/>
                <a:gd name="T2" fmla="*/ 8 w 19"/>
                <a:gd name="T3" fmla="*/ 25 h 198"/>
                <a:gd name="T4" fmla="*/ 7 w 19"/>
                <a:gd name="T5" fmla="*/ 61 h 198"/>
                <a:gd name="T6" fmla="*/ 11 w 19"/>
                <a:gd name="T7" fmla="*/ 64 h 198"/>
                <a:gd name="T8" fmla="*/ 7 w 19"/>
                <a:gd name="T9" fmla="*/ 73 h 198"/>
                <a:gd name="T10" fmla="*/ 6 w 19"/>
                <a:gd name="T11" fmla="*/ 73 h 198"/>
                <a:gd name="T12" fmla="*/ 5 w 19"/>
                <a:gd name="T13" fmla="*/ 98 h 198"/>
                <a:gd name="T14" fmla="*/ 5 w 19"/>
                <a:gd name="T15" fmla="*/ 109 h 198"/>
                <a:gd name="T16" fmla="*/ 8 w 19"/>
                <a:gd name="T17" fmla="*/ 111 h 198"/>
                <a:gd name="T18" fmla="*/ 7 w 19"/>
                <a:gd name="T19" fmla="*/ 124 h 198"/>
                <a:gd name="T20" fmla="*/ 4 w 19"/>
                <a:gd name="T21" fmla="*/ 121 h 198"/>
                <a:gd name="T22" fmla="*/ 2 w 19"/>
                <a:gd name="T23" fmla="*/ 157 h 198"/>
                <a:gd name="T24" fmla="*/ 7 w 19"/>
                <a:gd name="T25" fmla="*/ 160 h 198"/>
                <a:gd name="T26" fmla="*/ 7 w 19"/>
                <a:gd name="T27" fmla="*/ 174 h 198"/>
                <a:gd name="T28" fmla="*/ 2 w 19"/>
                <a:gd name="T29" fmla="*/ 169 h 198"/>
                <a:gd name="T30" fmla="*/ 0 w 19"/>
                <a:gd name="T31" fmla="*/ 197 h 198"/>
                <a:gd name="T32" fmla="*/ 10 w 19"/>
                <a:gd name="T33" fmla="*/ 198 h 198"/>
                <a:gd name="T34" fmla="*/ 19 w 19"/>
                <a:gd name="T35" fmla="*/ 197 h 198"/>
                <a:gd name="T36" fmla="*/ 18 w 19"/>
                <a:gd name="T37" fmla="*/ 181 h 198"/>
                <a:gd name="T38" fmla="*/ 10 w 19"/>
                <a:gd name="T39" fmla="*/ 191 h 198"/>
                <a:gd name="T40" fmla="*/ 10 w 19"/>
                <a:gd name="T41" fmla="*/ 177 h 198"/>
                <a:gd name="T42" fmla="*/ 18 w 19"/>
                <a:gd name="T43" fmla="*/ 170 h 198"/>
                <a:gd name="T44" fmla="*/ 16 w 19"/>
                <a:gd name="T45" fmla="*/ 130 h 198"/>
                <a:gd name="T46" fmla="*/ 10 w 19"/>
                <a:gd name="T47" fmla="*/ 138 h 198"/>
                <a:gd name="T48" fmla="*/ 8 w 19"/>
                <a:gd name="T49" fmla="*/ 125 h 198"/>
                <a:gd name="T50" fmla="*/ 15 w 19"/>
                <a:gd name="T51" fmla="*/ 120 h 198"/>
                <a:gd name="T52" fmla="*/ 14 w 19"/>
                <a:gd name="T53" fmla="*/ 94 h 198"/>
                <a:gd name="T54" fmla="*/ 14 w 19"/>
                <a:gd name="T55" fmla="*/ 93 h 198"/>
                <a:gd name="T56" fmla="*/ 10 w 19"/>
                <a:gd name="T57" fmla="*/ 99 h 198"/>
                <a:gd name="T58" fmla="*/ 7 w 19"/>
                <a:gd name="T59" fmla="*/ 88 h 198"/>
                <a:gd name="T60" fmla="*/ 14 w 19"/>
                <a:gd name="T61" fmla="*/ 83 h 198"/>
                <a:gd name="T62" fmla="*/ 11 w 19"/>
                <a:gd name="T63" fmla="*/ 24 h 198"/>
                <a:gd name="T64" fmla="*/ 10 w 19"/>
                <a:gd name="T6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198">
                  <a:moveTo>
                    <a:pt x="10" y="0"/>
                  </a:moveTo>
                  <a:cubicBezTo>
                    <a:pt x="8" y="25"/>
                    <a:pt x="8" y="25"/>
                    <a:pt x="8" y="25"/>
                  </a:cubicBezTo>
                  <a:cubicBezTo>
                    <a:pt x="7" y="61"/>
                    <a:pt x="7" y="61"/>
                    <a:pt x="7" y="61"/>
                  </a:cubicBezTo>
                  <a:cubicBezTo>
                    <a:pt x="11" y="64"/>
                    <a:pt x="11" y="64"/>
                    <a:pt x="11" y="64"/>
                  </a:cubicBezTo>
                  <a:cubicBezTo>
                    <a:pt x="7" y="73"/>
                    <a:pt x="7" y="73"/>
                    <a:pt x="7" y="73"/>
                  </a:cubicBezTo>
                  <a:cubicBezTo>
                    <a:pt x="6" y="73"/>
                    <a:pt x="6" y="73"/>
                    <a:pt x="6" y="73"/>
                  </a:cubicBezTo>
                  <a:cubicBezTo>
                    <a:pt x="5" y="98"/>
                    <a:pt x="5" y="98"/>
                    <a:pt x="5" y="98"/>
                  </a:cubicBezTo>
                  <a:cubicBezTo>
                    <a:pt x="5" y="109"/>
                    <a:pt x="5" y="109"/>
                    <a:pt x="5" y="109"/>
                  </a:cubicBezTo>
                  <a:cubicBezTo>
                    <a:pt x="8" y="111"/>
                    <a:pt x="8" y="111"/>
                    <a:pt x="8" y="111"/>
                  </a:cubicBezTo>
                  <a:cubicBezTo>
                    <a:pt x="7" y="124"/>
                    <a:pt x="7" y="124"/>
                    <a:pt x="7" y="124"/>
                  </a:cubicBezTo>
                  <a:cubicBezTo>
                    <a:pt x="4" y="121"/>
                    <a:pt x="4" y="121"/>
                    <a:pt x="4" y="121"/>
                  </a:cubicBezTo>
                  <a:cubicBezTo>
                    <a:pt x="2" y="157"/>
                    <a:pt x="2" y="157"/>
                    <a:pt x="2" y="157"/>
                  </a:cubicBezTo>
                  <a:cubicBezTo>
                    <a:pt x="7" y="160"/>
                    <a:pt x="7" y="160"/>
                    <a:pt x="7" y="160"/>
                  </a:cubicBezTo>
                  <a:cubicBezTo>
                    <a:pt x="7" y="174"/>
                    <a:pt x="7" y="174"/>
                    <a:pt x="7" y="174"/>
                  </a:cubicBezTo>
                  <a:cubicBezTo>
                    <a:pt x="2" y="169"/>
                    <a:pt x="2" y="169"/>
                    <a:pt x="2" y="169"/>
                  </a:cubicBezTo>
                  <a:cubicBezTo>
                    <a:pt x="0" y="197"/>
                    <a:pt x="0" y="197"/>
                    <a:pt x="0" y="197"/>
                  </a:cubicBezTo>
                  <a:cubicBezTo>
                    <a:pt x="3" y="198"/>
                    <a:pt x="7" y="198"/>
                    <a:pt x="10" y="198"/>
                  </a:cubicBezTo>
                  <a:cubicBezTo>
                    <a:pt x="13" y="198"/>
                    <a:pt x="16" y="198"/>
                    <a:pt x="19" y="197"/>
                  </a:cubicBezTo>
                  <a:cubicBezTo>
                    <a:pt x="18" y="181"/>
                    <a:pt x="18" y="181"/>
                    <a:pt x="18" y="181"/>
                  </a:cubicBezTo>
                  <a:cubicBezTo>
                    <a:pt x="10" y="191"/>
                    <a:pt x="10" y="191"/>
                    <a:pt x="10" y="191"/>
                  </a:cubicBezTo>
                  <a:cubicBezTo>
                    <a:pt x="10" y="177"/>
                    <a:pt x="10" y="177"/>
                    <a:pt x="10" y="177"/>
                  </a:cubicBezTo>
                  <a:cubicBezTo>
                    <a:pt x="18" y="170"/>
                    <a:pt x="18" y="170"/>
                    <a:pt x="18" y="170"/>
                  </a:cubicBezTo>
                  <a:cubicBezTo>
                    <a:pt x="16" y="130"/>
                    <a:pt x="16" y="130"/>
                    <a:pt x="16" y="130"/>
                  </a:cubicBezTo>
                  <a:cubicBezTo>
                    <a:pt x="10" y="138"/>
                    <a:pt x="10" y="138"/>
                    <a:pt x="10" y="138"/>
                  </a:cubicBezTo>
                  <a:cubicBezTo>
                    <a:pt x="8" y="125"/>
                    <a:pt x="8" y="125"/>
                    <a:pt x="8" y="125"/>
                  </a:cubicBezTo>
                  <a:cubicBezTo>
                    <a:pt x="15" y="120"/>
                    <a:pt x="15" y="120"/>
                    <a:pt x="15" y="120"/>
                  </a:cubicBezTo>
                  <a:cubicBezTo>
                    <a:pt x="14" y="94"/>
                    <a:pt x="14" y="94"/>
                    <a:pt x="14" y="94"/>
                  </a:cubicBezTo>
                  <a:cubicBezTo>
                    <a:pt x="14" y="93"/>
                    <a:pt x="14" y="93"/>
                    <a:pt x="14" y="93"/>
                  </a:cubicBezTo>
                  <a:cubicBezTo>
                    <a:pt x="10" y="99"/>
                    <a:pt x="10" y="99"/>
                    <a:pt x="10" y="99"/>
                  </a:cubicBezTo>
                  <a:cubicBezTo>
                    <a:pt x="7" y="88"/>
                    <a:pt x="7" y="88"/>
                    <a:pt x="7" y="88"/>
                  </a:cubicBezTo>
                  <a:cubicBezTo>
                    <a:pt x="14" y="83"/>
                    <a:pt x="14" y="83"/>
                    <a:pt x="14" y="83"/>
                  </a:cubicBezTo>
                  <a:cubicBezTo>
                    <a:pt x="11" y="24"/>
                    <a:pt x="11" y="24"/>
                    <a:pt x="11" y="24"/>
                  </a:cubicBezTo>
                  <a:cubicBezTo>
                    <a:pt x="10" y="0"/>
                    <a:pt x="10" y="0"/>
                    <a:pt x="10" y="0"/>
                  </a:cubicBezTo>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4" name="Freeform 245"/>
            <p:cNvSpPr>
              <a:spLocks/>
            </p:cNvSpPr>
            <p:nvPr userDrawn="1"/>
          </p:nvSpPr>
          <p:spPr bwMode="gray">
            <a:xfrm>
              <a:off x="11569700" y="4381500"/>
              <a:ext cx="153987" cy="163512"/>
            </a:xfrm>
            <a:custGeom>
              <a:avLst/>
              <a:gdLst>
                <a:gd name="T0" fmla="*/ 97 w 97"/>
                <a:gd name="T1" fmla="*/ 0 h 103"/>
                <a:gd name="T2" fmla="*/ 17 w 97"/>
                <a:gd name="T3" fmla="*/ 62 h 103"/>
                <a:gd name="T4" fmla="*/ 0 w 97"/>
                <a:gd name="T5" fmla="*/ 76 h 103"/>
                <a:gd name="T6" fmla="*/ 0 w 97"/>
                <a:gd name="T7" fmla="*/ 103 h 103"/>
                <a:gd name="T8" fmla="*/ 17 w 97"/>
                <a:gd name="T9" fmla="*/ 84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7" y="62"/>
                  </a:lnTo>
                  <a:lnTo>
                    <a:pt x="0" y="76"/>
                  </a:lnTo>
                  <a:lnTo>
                    <a:pt x="0" y="103"/>
                  </a:lnTo>
                  <a:lnTo>
                    <a:pt x="17" y="84"/>
                  </a:lnTo>
                  <a:lnTo>
                    <a:pt x="9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5" name="Freeform 246"/>
            <p:cNvSpPr>
              <a:spLocks/>
            </p:cNvSpPr>
            <p:nvPr userDrawn="1"/>
          </p:nvSpPr>
          <p:spPr bwMode="gray">
            <a:xfrm>
              <a:off x="11569700" y="4381500"/>
              <a:ext cx="153987" cy="163512"/>
            </a:xfrm>
            <a:custGeom>
              <a:avLst/>
              <a:gdLst>
                <a:gd name="T0" fmla="*/ 97 w 97"/>
                <a:gd name="T1" fmla="*/ 0 h 103"/>
                <a:gd name="T2" fmla="*/ 17 w 97"/>
                <a:gd name="T3" fmla="*/ 62 h 103"/>
                <a:gd name="T4" fmla="*/ 0 w 97"/>
                <a:gd name="T5" fmla="*/ 76 h 103"/>
                <a:gd name="T6" fmla="*/ 0 w 97"/>
                <a:gd name="T7" fmla="*/ 103 h 103"/>
                <a:gd name="T8" fmla="*/ 17 w 97"/>
                <a:gd name="T9" fmla="*/ 84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7" y="62"/>
                  </a:lnTo>
                  <a:lnTo>
                    <a:pt x="0" y="76"/>
                  </a:lnTo>
                  <a:lnTo>
                    <a:pt x="0" y="103"/>
                  </a:lnTo>
                  <a:lnTo>
                    <a:pt x="17" y="84"/>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6" name="Freeform 247"/>
            <p:cNvSpPr>
              <a:spLocks/>
            </p:cNvSpPr>
            <p:nvPr userDrawn="1"/>
          </p:nvSpPr>
          <p:spPr bwMode="gray">
            <a:xfrm>
              <a:off x="11563350" y="4246563"/>
              <a:ext cx="127000" cy="131762"/>
            </a:xfrm>
            <a:custGeom>
              <a:avLst/>
              <a:gdLst>
                <a:gd name="T0" fmla="*/ 80 w 80"/>
                <a:gd name="T1" fmla="*/ 0 h 83"/>
                <a:gd name="T2" fmla="*/ 15 w 80"/>
                <a:gd name="T3" fmla="*/ 48 h 83"/>
                <a:gd name="T4" fmla="*/ 0 w 80"/>
                <a:gd name="T5" fmla="*/ 58 h 83"/>
                <a:gd name="T6" fmla="*/ 4 w 80"/>
                <a:gd name="T7" fmla="*/ 83 h 83"/>
                <a:gd name="T8" fmla="*/ 17 w 80"/>
                <a:gd name="T9" fmla="*/ 68 h 83"/>
                <a:gd name="T10" fmla="*/ 80 w 80"/>
                <a:gd name="T11" fmla="*/ 0 h 83"/>
              </a:gdLst>
              <a:ahLst/>
              <a:cxnLst>
                <a:cxn ang="0">
                  <a:pos x="T0" y="T1"/>
                </a:cxn>
                <a:cxn ang="0">
                  <a:pos x="T2" y="T3"/>
                </a:cxn>
                <a:cxn ang="0">
                  <a:pos x="T4" y="T5"/>
                </a:cxn>
                <a:cxn ang="0">
                  <a:pos x="T6" y="T7"/>
                </a:cxn>
                <a:cxn ang="0">
                  <a:pos x="T8" y="T9"/>
                </a:cxn>
                <a:cxn ang="0">
                  <a:pos x="T10" y="T11"/>
                </a:cxn>
              </a:cxnLst>
              <a:rect l="0" t="0" r="r" b="b"/>
              <a:pathLst>
                <a:path w="80" h="83">
                  <a:moveTo>
                    <a:pt x="80" y="0"/>
                  </a:moveTo>
                  <a:lnTo>
                    <a:pt x="15" y="48"/>
                  </a:lnTo>
                  <a:lnTo>
                    <a:pt x="0" y="58"/>
                  </a:lnTo>
                  <a:lnTo>
                    <a:pt x="4" y="83"/>
                  </a:lnTo>
                  <a:lnTo>
                    <a:pt x="17" y="68"/>
                  </a:lnTo>
                  <a:lnTo>
                    <a:pt x="8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7" name="Freeform 248"/>
            <p:cNvSpPr>
              <a:spLocks/>
            </p:cNvSpPr>
            <p:nvPr userDrawn="1"/>
          </p:nvSpPr>
          <p:spPr bwMode="gray">
            <a:xfrm>
              <a:off x="11563350" y="4246563"/>
              <a:ext cx="127000" cy="131762"/>
            </a:xfrm>
            <a:custGeom>
              <a:avLst/>
              <a:gdLst>
                <a:gd name="T0" fmla="*/ 80 w 80"/>
                <a:gd name="T1" fmla="*/ 0 h 83"/>
                <a:gd name="T2" fmla="*/ 15 w 80"/>
                <a:gd name="T3" fmla="*/ 48 h 83"/>
                <a:gd name="T4" fmla="*/ 0 w 80"/>
                <a:gd name="T5" fmla="*/ 58 h 83"/>
                <a:gd name="T6" fmla="*/ 4 w 80"/>
                <a:gd name="T7" fmla="*/ 83 h 83"/>
                <a:gd name="T8" fmla="*/ 17 w 80"/>
                <a:gd name="T9" fmla="*/ 68 h 83"/>
                <a:gd name="T10" fmla="*/ 80 w 80"/>
                <a:gd name="T11" fmla="*/ 0 h 83"/>
              </a:gdLst>
              <a:ahLst/>
              <a:cxnLst>
                <a:cxn ang="0">
                  <a:pos x="T0" y="T1"/>
                </a:cxn>
                <a:cxn ang="0">
                  <a:pos x="T2" y="T3"/>
                </a:cxn>
                <a:cxn ang="0">
                  <a:pos x="T4" y="T5"/>
                </a:cxn>
                <a:cxn ang="0">
                  <a:pos x="T6" y="T7"/>
                </a:cxn>
                <a:cxn ang="0">
                  <a:pos x="T8" y="T9"/>
                </a:cxn>
                <a:cxn ang="0">
                  <a:pos x="T10" y="T11"/>
                </a:cxn>
              </a:cxnLst>
              <a:rect l="0" t="0" r="r" b="b"/>
              <a:pathLst>
                <a:path w="80" h="83">
                  <a:moveTo>
                    <a:pt x="80" y="0"/>
                  </a:moveTo>
                  <a:lnTo>
                    <a:pt x="15" y="48"/>
                  </a:lnTo>
                  <a:lnTo>
                    <a:pt x="0" y="58"/>
                  </a:lnTo>
                  <a:lnTo>
                    <a:pt x="4" y="83"/>
                  </a:lnTo>
                  <a:lnTo>
                    <a:pt x="17" y="68"/>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8" name="Freeform 249"/>
            <p:cNvSpPr>
              <a:spLocks/>
            </p:cNvSpPr>
            <p:nvPr userDrawn="1"/>
          </p:nvSpPr>
          <p:spPr bwMode="gray">
            <a:xfrm>
              <a:off x="11560175" y="4159250"/>
              <a:ext cx="90487" cy="96837"/>
            </a:xfrm>
            <a:custGeom>
              <a:avLst/>
              <a:gdLst>
                <a:gd name="T0" fmla="*/ 57 w 57"/>
                <a:gd name="T1" fmla="*/ 0 h 61"/>
                <a:gd name="T2" fmla="*/ 15 w 57"/>
                <a:gd name="T3" fmla="*/ 29 h 61"/>
                <a:gd name="T4" fmla="*/ 0 w 57"/>
                <a:gd name="T5" fmla="*/ 39 h 61"/>
                <a:gd name="T6" fmla="*/ 6 w 57"/>
                <a:gd name="T7" fmla="*/ 61 h 61"/>
                <a:gd name="T8" fmla="*/ 15 w 57"/>
                <a:gd name="T9" fmla="*/ 49 h 61"/>
                <a:gd name="T10" fmla="*/ 57 w 57"/>
                <a:gd name="T11" fmla="*/ 0 h 61"/>
              </a:gdLst>
              <a:ahLst/>
              <a:cxnLst>
                <a:cxn ang="0">
                  <a:pos x="T0" y="T1"/>
                </a:cxn>
                <a:cxn ang="0">
                  <a:pos x="T2" y="T3"/>
                </a:cxn>
                <a:cxn ang="0">
                  <a:pos x="T4" y="T5"/>
                </a:cxn>
                <a:cxn ang="0">
                  <a:pos x="T6" y="T7"/>
                </a:cxn>
                <a:cxn ang="0">
                  <a:pos x="T8" y="T9"/>
                </a:cxn>
                <a:cxn ang="0">
                  <a:pos x="T10" y="T11"/>
                </a:cxn>
              </a:cxnLst>
              <a:rect l="0" t="0" r="r" b="b"/>
              <a:pathLst>
                <a:path w="57" h="61">
                  <a:moveTo>
                    <a:pt x="57" y="0"/>
                  </a:moveTo>
                  <a:lnTo>
                    <a:pt x="15" y="29"/>
                  </a:lnTo>
                  <a:lnTo>
                    <a:pt x="0" y="39"/>
                  </a:lnTo>
                  <a:lnTo>
                    <a:pt x="6" y="61"/>
                  </a:lnTo>
                  <a:lnTo>
                    <a:pt x="15" y="49"/>
                  </a:lnTo>
                  <a:lnTo>
                    <a:pt x="5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9" name="Freeform 250"/>
            <p:cNvSpPr>
              <a:spLocks/>
            </p:cNvSpPr>
            <p:nvPr userDrawn="1"/>
          </p:nvSpPr>
          <p:spPr bwMode="gray">
            <a:xfrm>
              <a:off x="11560175" y="4159250"/>
              <a:ext cx="90487" cy="96837"/>
            </a:xfrm>
            <a:custGeom>
              <a:avLst/>
              <a:gdLst>
                <a:gd name="T0" fmla="*/ 57 w 57"/>
                <a:gd name="T1" fmla="*/ 0 h 61"/>
                <a:gd name="T2" fmla="*/ 15 w 57"/>
                <a:gd name="T3" fmla="*/ 29 h 61"/>
                <a:gd name="T4" fmla="*/ 0 w 57"/>
                <a:gd name="T5" fmla="*/ 39 h 61"/>
                <a:gd name="T6" fmla="*/ 6 w 57"/>
                <a:gd name="T7" fmla="*/ 61 h 61"/>
                <a:gd name="T8" fmla="*/ 15 w 57"/>
                <a:gd name="T9" fmla="*/ 49 h 61"/>
                <a:gd name="T10" fmla="*/ 57 w 57"/>
                <a:gd name="T11" fmla="*/ 0 h 61"/>
              </a:gdLst>
              <a:ahLst/>
              <a:cxnLst>
                <a:cxn ang="0">
                  <a:pos x="T0" y="T1"/>
                </a:cxn>
                <a:cxn ang="0">
                  <a:pos x="T2" y="T3"/>
                </a:cxn>
                <a:cxn ang="0">
                  <a:pos x="T4" y="T5"/>
                </a:cxn>
                <a:cxn ang="0">
                  <a:pos x="T6" y="T7"/>
                </a:cxn>
                <a:cxn ang="0">
                  <a:pos x="T8" y="T9"/>
                </a:cxn>
                <a:cxn ang="0">
                  <a:pos x="T10" y="T11"/>
                </a:cxn>
              </a:cxnLst>
              <a:rect l="0" t="0" r="r" b="b"/>
              <a:pathLst>
                <a:path w="57" h="61">
                  <a:moveTo>
                    <a:pt x="57" y="0"/>
                  </a:moveTo>
                  <a:lnTo>
                    <a:pt x="15" y="29"/>
                  </a:lnTo>
                  <a:lnTo>
                    <a:pt x="0" y="39"/>
                  </a:lnTo>
                  <a:lnTo>
                    <a:pt x="6" y="61"/>
                  </a:lnTo>
                  <a:lnTo>
                    <a:pt x="15" y="49"/>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0" name="Freeform 251"/>
            <p:cNvSpPr>
              <a:spLocks/>
            </p:cNvSpPr>
            <p:nvPr userDrawn="1"/>
          </p:nvSpPr>
          <p:spPr bwMode="gray">
            <a:xfrm>
              <a:off x="11406188" y="4329113"/>
              <a:ext cx="153987" cy="163512"/>
            </a:xfrm>
            <a:custGeom>
              <a:avLst/>
              <a:gdLst>
                <a:gd name="T0" fmla="*/ 0 w 97"/>
                <a:gd name="T1" fmla="*/ 0 h 103"/>
                <a:gd name="T2" fmla="*/ 86 w 97"/>
                <a:gd name="T3" fmla="*/ 93 h 103"/>
                <a:gd name="T4" fmla="*/ 97 w 97"/>
                <a:gd name="T5" fmla="*/ 103 h 103"/>
                <a:gd name="T6" fmla="*/ 97 w 97"/>
                <a:gd name="T7" fmla="*/ 75 h 103"/>
                <a:gd name="T8" fmla="*/ 86 w 97"/>
                <a:gd name="T9" fmla="*/ 69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3"/>
                  </a:lnTo>
                  <a:lnTo>
                    <a:pt x="97" y="103"/>
                  </a:lnTo>
                  <a:lnTo>
                    <a:pt x="97" y="75"/>
                  </a:lnTo>
                  <a:lnTo>
                    <a:pt x="86" y="69"/>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1" name="Freeform 252"/>
            <p:cNvSpPr>
              <a:spLocks/>
            </p:cNvSpPr>
            <p:nvPr userDrawn="1"/>
          </p:nvSpPr>
          <p:spPr bwMode="gray">
            <a:xfrm>
              <a:off x="11406188" y="4329113"/>
              <a:ext cx="153987" cy="163512"/>
            </a:xfrm>
            <a:custGeom>
              <a:avLst/>
              <a:gdLst>
                <a:gd name="T0" fmla="*/ 0 w 97"/>
                <a:gd name="T1" fmla="*/ 0 h 103"/>
                <a:gd name="T2" fmla="*/ 86 w 97"/>
                <a:gd name="T3" fmla="*/ 93 h 103"/>
                <a:gd name="T4" fmla="*/ 97 w 97"/>
                <a:gd name="T5" fmla="*/ 103 h 103"/>
                <a:gd name="T6" fmla="*/ 97 w 97"/>
                <a:gd name="T7" fmla="*/ 75 h 103"/>
                <a:gd name="T8" fmla="*/ 86 w 97"/>
                <a:gd name="T9" fmla="*/ 69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3"/>
                  </a:lnTo>
                  <a:lnTo>
                    <a:pt x="97" y="103"/>
                  </a:lnTo>
                  <a:lnTo>
                    <a:pt x="97" y="75"/>
                  </a:lnTo>
                  <a:lnTo>
                    <a:pt x="86" y="6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2" name="Freeform 253"/>
            <p:cNvSpPr>
              <a:spLocks/>
            </p:cNvSpPr>
            <p:nvPr userDrawn="1"/>
          </p:nvSpPr>
          <p:spPr bwMode="gray">
            <a:xfrm>
              <a:off x="11436350" y="4202113"/>
              <a:ext cx="127000" cy="133350"/>
            </a:xfrm>
            <a:custGeom>
              <a:avLst/>
              <a:gdLst>
                <a:gd name="T0" fmla="*/ 0 w 80"/>
                <a:gd name="T1" fmla="*/ 0 h 84"/>
                <a:gd name="T2" fmla="*/ 42 w 80"/>
                <a:gd name="T3" fmla="*/ 46 h 84"/>
                <a:gd name="T4" fmla="*/ 71 w 80"/>
                <a:gd name="T5" fmla="*/ 78 h 84"/>
                <a:gd name="T6" fmla="*/ 78 w 80"/>
                <a:gd name="T7" fmla="*/ 84 h 84"/>
                <a:gd name="T8" fmla="*/ 80 w 80"/>
                <a:gd name="T9" fmla="*/ 58 h 84"/>
                <a:gd name="T10" fmla="*/ 74 w 80"/>
                <a:gd name="T11" fmla="*/ 54 h 84"/>
                <a:gd name="T12" fmla="*/ 55 w 80"/>
                <a:gd name="T13" fmla="*/ 40 h 84"/>
                <a:gd name="T14" fmla="*/ 0 w 80"/>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4">
                  <a:moveTo>
                    <a:pt x="0" y="0"/>
                  </a:moveTo>
                  <a:lnTo>
                    <a:pt x="42" y="46"/>
                  </a:lnTo>
                  <a:lnTo>
                    <a:pt x="71" y="78"/>
                  </a:lnTo>
                  <a:lnTo>
                    <a:pt x="78" y="84"/>
                  </a:lnTo>
                  <a:lnTo>
                    <a:pt x="80" y="58"/>
                  </a:lnTo>
                  <a:lnTo>
                    <a:pt x="74" y="54"/>
                  </a:lnTo>
                  <a:lnTo>
                    <a:pt x="55" y="40"/>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3" name="Freeform 254"/>
            <p:cNvSpPr>
              <a:spLocks/>
            </p:cNvSpPr>
            <p:nvPr userDrawn="1"/>
          </p:nvSpPr>
          <p:spPr bwMode="gray">
            <a:xfrm>
              <a:off x="11436350" y="4202113"/>
              <a:ext cx="127000" cy="133350"/>
            </a:xfrm>
            <a:custGeom>
              <a:avLst/>
              <a:gdLst>
                <a:gd name="T0" fmla="*/ 0 w 80"/>
                <a:gd name="T1" fmla="*/ 0 h 84"/>
                <a:gd name="T2" fmla="*/ 42 w 80"/>
                <a:gd name="T3" fmla="*/ 46 h 84"/>
                <a:gd name="T4" fmla="*/ 71 w 80"/>
                <a:gd name="T5" fmla="*/ 78 h 84"/>
                <a:gd name="T6" fmla="*/ 78 w 80"/>
                <a:gd name="T7" fmla="*/ 84 h 84"/>
                <a:gd name="T8" fmla="*/ 80 w 80"/>
                <a:gd name="T9" fmla="*/ 58 h 84"/>
                <a:gd name="T10" fmla="*/ 74 w 80"/>
                <a:gd name="T11" fmla="*/ 54 h 84"/>
                <a:gd name="T12" fmla="*/ 55 w 80"/>
                <a:gd name="T13" fmla="*/ 40 h 84"/>
                <a:gd name="T14" fmla="*/ 0 w 80"/>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4">
                  <a:moveTo>
                    <a:pt x="0" y="0"/>
                  </a:moveTo>
                  <a:lnTo>
                    <a:pt x="42" y="46"/>
                  </a:lnTo>
                  <a:lnTo>
                    <a:pt x="71" y="78"/>
                  </a:lnTo>
                  <a:lnTo>
                    <a:pt x="78" y="84"/>
                  </a:lnTo>
                  <a:lnTo>
                    <a:pt x="80" y="58"/>
                  </a:lnTo>
                  <a:lnTo>
                    <a:pt x="74" y="54"/>
                  </a:lnTo>
                  <a:lnTo>
                    <a:pt x="55" y="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4" name="Freeform 255"/>
            <p:cNvSpPr>
              <a:spLocks/>
            </p:cNvSpPr>
            <p:nvPr userDrawn="1"/>
          </p:nvSpPr>
          <p:spPr bwMode="gray">
            <a:xfrm>
              <a:off x="11509375" y="4108450"/>
              <a:ext cx="63500" cy="66675"/>
            </a:xfrm>
            <a:custGeom>
              <a:avLst/>
              <a:gdLst>
                <a:gd name="T0" fmla="*/ 0 w 40"/>
                <a:gd name="T1" fmla="*/ 0 h 42"/>
                <a:gd name="T2" fmla="*/ 30 w 40"/>
                <a:gd name="T3" fmla="*/ 42 h 42"/>
                <a:gd name="T4" fmla="*/ 32 w 40"/>
                <a:gd name="T5" fmla="*/ 42 h 42"/>
                <a:gd name="T6" fmla="*/ 40 w 40"/>
                <a:gd name="T7" fmla="*/ 24 h 42"/>
                <a:gd name="T8" fmla="*/ 32 w 40"/>
                <a:gd name="T9" fmla="*/ 18 h 42"/>
                <a:gd name="T10" fmla="*/ 0 w 40"/>
                <a:gd name="T11" fmla="*/ 0 h 42"/>
              </a:gdLst>
              <a:ahLst/>
              <a:cxnLst>
                <a:cxn ang="0">
                  <a:pos x="T0" y="T1"/>
                </a:cxn>
                <a:cxn ang="0">
                  <a:pos x="T2" y="T3"/>
                </a:cxn>
                <a:cxn ang="0">
                  <a:pos x="T4" y="T5"/>
                </a:cxn>
                <a:cxn ang="0">
                  <a:pos x="T6" y="T7"/>
                </a:cxn>
                <a:cxn ang="0">
                  <a:pos x="T8" y="T9"/>
                </a:cxn>
                <a:cxn ang="0">
                  <a:pos x="T10" y="T11"/>
                </a:cxn>
              </a:cxnLst>
              <a:rect l="0" t="0" r="r" b="b"/>
              <a:pathLst>
                <a:path w="40" h="42">
                  <a:moveTo>
                    <a:pt x="0" y="0"/>
                  </a:moveTo>
                  <a:lnTo>
                    <a:pt x="30" y="42"/>
                  </a:lnTo>
                  <a:lnTo>
                    <a:pt x="32" y="42"/>
                  </a:lnTo>
                  <a:lnTo>
                    <a:pt x="40" y="24"/>
                  </a:lnTo>
                  <a:lnTo>
                    <a:pt x="32" y="18"/>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5" name="Freeform 256"/>
            <p:cNvSpPr>
              <a:spLocks/>
            </p:cNvSpPr>
            <p:nvPr userDrawn="1"/>
          </p:nvSpPr>
          <p:spPr bwMode="gray">
            <a:xfrm>
              <a:off x="11509375" y="4108450"/>
              <a:ext cx="63500" cy="66675"/>
            </a:xfrm>
            <a:custGeom>
              <a:avLst/>
              <a:gdLst>
                <a:gd name="T0" fmla="*/ 0 w 40"/>
                <a:gd name="T1" fmla="*/ 0 h 42"/>
                <a:gd name="T2" fmla="*/ 30 w 40"/>
                <a:gd name="T3" fmla="*/ 42 h 42"/>
                <a:gd name="T4" fmla="*/ 32 w 40"/>
                <a:gd name="T5" fmla="*/ 42 h 42"/>
                <a:gd name="T6" fmla="*/ 40 w 40"/>
                <a:gd name="T7" fmla="*/ 24 h 42"/>
                <a:gd name="T8" fmla="*/ 32 w 40"/>
                <a:gd name="T9" fmla="*/ 18 h 42"/>
                <a:gd name="T10" fmla="*/ 0 w 40"/>
                <a:gd name="T11" fmla="*/ 0 h 42"/>
              </a:gdLst>
              <a:ahLst/>
              <a:cxnLst>
                <a:cxn ang="0">
                  <a:pos x="T0" y="T1"/>
                </a:cxn>
                <a:cxn ang="0">
                  <a:pos x="T2" y="T3"/>
                </a:cxn>
                <a:cxn ang="0">
                  <a:pos x="T4" y="T5"/>
                </a:cxn>
                <a:cxn ang="0">
                  <a:pos x="T6" y="T7"/>
                </a:cxn>
                <a:cxn ang="0">
                  <a:pos x="T8" y="T9"/>
                </a:cxn>
                <a:cxn ang="0">
                  <a:pos x="T10" y="T11"/>
                </a:cxn>
              </a:cxnLst>
              <a:rect l="0" t="0" r="r" b="b"/>
              <a:pathLst>
                <a:path w="40" h="42">
                  <a:moveTo>
                    <a:pt x="0" y="0"/>
                  </a:moveTo>
                  <a:lnTo>
                    <a:pt x="30" y="42"/>
                  </a:lnTo>
                  <a:lnTo>
                    <a:pt x="32" y="42"/>
                  </a:lnTo>
                  <a:lnTo>
                    <a:pt x="40" y="24"/>
                  </a:lnTo>
                  <a:lnTo>
                    <a:pt x="32" y="1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6" name="Rectangle 257"/>
            <p:cNvSpPr>
              <a:spLocks noChangeArrowheads="1"/>
            </p:cNvSpPr>
            <p:nvPr userDrawn="1"/>
          </p:nvSpPr>
          <p:spPr bwMode="gray">
            <a:xfrm>
              <a:off x="10390188" y="4621213"/>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7" name="Rectangle 258"/>
            <p:cNvSpPr>
              <a:spLocks noChangeArrowheads="1"/>
            </p:cNvSpPr>
            <p:nvPr userDrawn="1"/>
          </p:nvSpPr>
          <p:spPr bwMode="gray">
            <a:xfrm>
              <a:off x="10390188" y="4746625"/>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8" name="Rectangle 259"/>
            <p:cNvSpPr>
              <a:spLocks noChangeArrowheads="1"/>
            </p:cNvSpPr>
            <p:nvPr userDrawn="1"/>
          </p:nvSpPr>
          <p:spPr bwMode="gray">
            <a:xfrm>
              <a:off x="10390188" y="4941888"/>
              <a:ext cx="42862"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9" name="Rectangle 260"/>
            <p:cNvSpPr>
              <a:spLocks noChangeArrowheads="1"/>
            </p:cNvSpPr>
            <p:nvPr userDrawn="1"/>
          </p:nvSpPr>
          <p:spPr bwMode="gray">
            <a:xfrm>
              <a:off x="10463213" y="4633913"/>
              <a:ext cx="47625"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0" name="Rectangle 261"/>
            <p:cNvSpPr>
              <a:spLocks noChangeArrowheads="1"/>
            </p:cNvSpPr>
            <p:nvPr userDrawn="1"/>
          </p:nvSpPr>
          <p:spPr bwMode="gray">
            <a:xfrm>
              <a:off x="11355388" y="4633913"/>
              <a:ext cx="42862"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1" name="Rectangle 262"/>
            <p:cNvSpPr>
              <a:spLocks noChangeArrowheads="1"/>
            </p:cNvSpPr>
            <p:nvPr userDrawn="1"/>
          </p:nvSpPr>
          <p:spPr bwMode="gray">
            <a:xfrm>
              <a:off x="11428413" y="4941888"/>
              <a:ext cx="47625"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2" name="Rectangle 263"/>
            <p:cNvSpPr>
              <a:spLocks noChangeArrowheads="1"/>
            </p:cNvSpPr>
            <p:nvPr userDrawn="1"/>
          </p:nvSpPr>
          <p:spPr bwMode="gray">
            <a:xfrm>
              <a:off x="10390188" y="4929188"/>
              <a:ext cx="1085850" cy="85725"/>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3" name="Rectangle 264"/>
            <p:cNvSpPr>
              <a:spLocks noChangeArrowheads="1"/>
            </p:cNvSpPr>
            <p:nvPr userDrawn="1"/>
          </p:nvSpPr>
          <p:spPr bwMode="gray">
            <a:xfrm>
              <a:off x="3646488" y="4621213"/>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4" name="Rectangle 265"/>
            <p:cNvSpPr>
              <a:spLocks noChangeArrowheads="1"/>
            </p:cNvSpPr>
            <p:nvPr userDrawn="1"/>
          </p:nvSpPr>
          <p:spPr bwMode="gray">
            <a:xfrm>
              <a:off x="3646488" y="4746625"/>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5" name="Rectangle 266"/>
            <p:cNvSpPr>
              <a:spLocks noChangeArrowheads="1"/>
            </p:cNvSpPr>
            <p:nvPr userDrawn="1"/>
          </p:nvSpPr>
          <p:spPr bwMode="gray">
            <a:xfrm>
              <a:off x="3646488" y="4941888"/>
              <a:ext cx="47625"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6" name="Rectangle 267"/>
            <p:cNvSpPr>
              <a:spLocks noChangeArrowheads="1"/>
            </p:cNvSpPr>
            <p:nvPr userDrawn="1"/>
          </p:nvSpPr>
          <p:spPr bwMode="gray">
            <a:xfrm>
              <a:off x="3724275" y="4633913"/>
              <a:ext cx="42862"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7" name="Rectangle 268"/>
            <p:cNvSpPr>
              <a:spLocks noChangeArrowheads="1"/>
            </p:cNvSpPr>
            <p:nvPr userDrawn="1"/>
          </p:nvSpPr>
          <p:spPr bwMode="gray">
            <a:xfrm>
              <a:off x="4611688" y="4633913"/>
              <a:ext cx="47625"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8" name="Rectangle 269"/>
            <p:cNvSpPr>
              <a:spLocks noChangeArrowheads="1"/>
            </p:cNvSpPr>
            <p:nvPr userDrawn="1"/>
          </p:nvSpPr>
          <p:spPr bwMode="gray">
            <a:xfrm>
              <a:off x="4689475" y="4941888"/>
              <a:ext cx="42862"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9" name="Rectangle 270"/>
            <p:cNvSpPr>
              <a:spLocks noChangeArrowheads="1"/>
            </p:cNvSpPr>
            <p:nvPr userDrawn="1"/>
          </p:nvSpPr>
          <p:spPr bwMode="gray">
            <a:xfrm>
              <a:off x="3646488" y="4929188"/>
              <a:ext cx="1085850" cy="85725"/>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0" name="Oval 271"/>
            <p:cNvSpPr>
              <a:spLocks noChangeArrowheads="1"/>
            </p:cNvSpPr>
            <p:nvPr userDrawn="1"/>
          </p:nvSpPr>
          <p:spPr bwMode="gray">
            <a:xfrm>
              <a:off x="10329863" y="4186238"/>
              <a:ext cx="100012"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1" name="Freeform 272"/>
            <p:cNvSpPr>
              <a:spLocks noEditPoints="1"/>
            </p:cNvSpPr>
            <p:nvPr userDrawn="1"/>
          </p:nvSpPr>
          <p:spPr bwMode="gray">
            <a:xfrm>
              <a:off x="10174288" y="3884613"/>
              <a:ext cx="298450" cy="1312862"/>
            </a:xfrm>
            <a:custGeom>
              <a:avLst/>
              <a:gdLst>
                <a:gd name="T0" fmla="*/ 9 w 89"/>
                <a:gd name="T1" fmla="*/ 29 h 417"/>
                <a:gd name="T2" fmla="*/ 67 w 89"/>
                <a:gd name="T3" fmla="*/ 29 h 417"/>
                <a:gd name="T4" fmla="*/ 56 w 89"/>
                <a:gd name="T5" fmla="*/ 53 h 417"/>
                <a:gd name="T6" fmla="*/ 38 w 89"/>
                <a:gd name="T7" fmla="*/ 12 h 417"/>
                <a:gd name="T8" fmla="*/ 86 w 89"/>
                <a:gd name="T9" fmla="*/ 106 h 417"/>
                <a:gd name="T10" fmla="*/ 84 w 89"/>
                <a:gd name="T11" fmla="*/ 103 h 417"/>
                <a:gd name="T12" fmla="*/ 72 w 89"/>
                <a:gd name="T13" fmla="*/ 79 h 417"/>
                <a:gd name="T14" fmla="*/ 77 w 89"/>
                <a:gd name="T15" fmla="*/ 77 h 417"/>
                <a:gd name="T16" fmla="*/ 72 w 89"/>
                <a:gd name="T17" fmla="*/ 74 h 417"/>
                <a:gd name="T18" fmla="*/ 68 w 89"/>
                <a:gd name="T19" fmla="*/ 57 h 417"/>
                <a:gd name="T20" fmla="*/ 50 w 89"/>
                <a:gd name="T21" fmla="*/ 61 h 417"/>
                <a:gd name="T22" fmla="*/ 48 w 89"/>
                <a:gd name="T23" fmla="*/ 74 h 417"/>
                <a:gd name="T24" fmla="*/ 48 w 89"/>
                <a:gd name="T25" fmla="*/ 79 h 417"/>
                <a:gd name="T26" fmla="*/ 50 w 89"/>
                <a:gd name="T27" fmla="*/ 84 h 417"/>
                <a:gd name="T28" fmla="*/ 39 w 89"/>
                <a:gd name="T29" fmla="*/ 106 h 417"/>
                <a:gd name="T30" fmla="*/ 34 w 89"/>
                <a:gd name="T31" fmla="*/ 108 h 417"/>
                <a:gd name="T32" fmla="*/ 86 w 89"/>
                <a:gd name="T33" fmla="*/ 111 h 417"/>
                <a:gd name="T34" fmla="*/ 86 w 89"/>
                <a:gd name="T35" fmla="*/ 106 h 417"/>
                <a:gd name="T36" fmla="*/ 26 w 89"/>
                <a:gd name="T37" fmla="*/ 164 h 417"/>
                <a:gd name="T38" fmla="*/ 20 w 89"/>
                <a:gd name="T39" fmla="*/ 152 h 417"/>
                <a:gd name="T40" fmla="*/ 9 w 89"/>
                <a:gd name="T41" fmla="*/ 33 h 417"/>
                <a:gd name="T42" fmla="*/ 3 w 89"/>
                <a:gd name="T43" fmla="*/ 162 h 417"/>
                <a:gd name="T44" fmla="*/ 1 w 89"/>
                <a:gd name="T45" fmla="*/ 164 h 417"/>
                <a:gd name="T46" fmla="*/ 0 w 89"/>
                <a:gd name="T47" fmla="*/ 165 h 417"/>
                <a:gd name="T48" fmla="*/ 1 w 89"/>
                <a:gd name="T49" fmla="*/ 166 h 417"/>
                <a:gd name="T50" fmla="*/ 2 w 89"/>
                <a:gd name="T51" fmla="*/ 168 h 417"/>
                <a:gd name="T52" fmla="*/ 9 w 89"/>
                <a:gd name="T53" fmla="*/ 347 h 417"/>
                <a:gd name="T54" fmla="*/ 0 w 89"/>
                <a:gd name="T55" fmla="*/ 417 h 417"/>
                <a:gd name="T56" fmla="*/ 20 w 89"/>
                <a:gd name="T57" fmla="*/ 417 h 417"/>
                <a:gd name="T58" fmla="*/ 29 w 89"/>
                <a:gd name="T59" fmla="*/ 347 h 417"/>
                <a:gd name="T60" fmla="*/ 20 w 89"/>
                <a:gd name="T61" fmla="*/ 177 h 417"/>
                <a:gd name="T62" fmla="*/ 26 w 89"/>
                <a:gd name="T63" fmla="*/ 166 h 417"/>
                <a:gd name="T64" fmla="*/ 29 w 89"/>
                <a:gd name="T65" fmla="*/ 165 h 417"/>
                <a:gd name="T66" fmla="*/ 29 w 89"/>
                <a:gd name="T67" fmla="*/ 1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417">
                  <a:moveTo>
                    <a:pt x="20" y="29"/>
                  </a:moveTo>
                  <a:cubicBezTo>
                    <a:pt x="9" y="29"/>
                    <a:pt x="9" y="29"/>
                    <a:pt x="9" y="29"/>
                  </a:cubicBezTo>
                  <a:cubicBezTo>
                    <a:pt x="9" y="13"/>
                    <a:pt x="22" y="0"/>
                    <a:pt x="38" y="0"/>
                  </a:cubicBezTo>
                  <a:cubicBezTo>
                    <a:pt x="54" y="0"/>
                    <a:pt x="67" y="13"/>
                    <a:pt x="67" y="29"/>
                  </a:cubicBezTo>
                  <a:cubicBezTo>
                    <a:pt x="67" y="53"/>
                    <a:pt x="67" y="53"/>
                    <a:pt x="67" y="53"/>
                  </a:cubicBezTo>
                  <a:cubicBezTo>
                    <a:pt x="56" y="53"/>
                    <a:pt x="56" y="53"/>
                    <a:pt x="56" y="53"/>
                  </a:cubicBezTo>
                  <a:cubicBezTo>
                    <a:pt x="56" y="29"/>
                    <a:pt x="56" y="29"/>
                    <a:pt x="56" y="29"/>
                  </a:cubicBezTo>
                  <a:cubicBezTo>
                    <a:pt x="56" y="20"/>
                    <a:pt x="48" y="12"/>
                    <a:pt x="38" y="12"/>
                  </a:cubicBezTo>
                  <a:cubicBezTo>
                    <a:pt x="28" y="12"/>
                    <a:pt x="20" y="20"/>
                    <a:pt x="20" y="29"/>
                  </a:cubicBezTo>
                  <a:close/>
                  <a:moveTo>
                    <a:pt x="86" y="106"/>
                  </a:moveTo>
                  <a:cubicBezTo>
                    <a:pt x="84" y="106"/>
                    <a:pt x="84" y="106"/>
                    <a:pt x="84" y="106"/>
                  </a:cubicBezTo>
                  <a:cubicBezTo>
                    <a:pt x="84" y="103"/>
                    <a:pt x="84" y="103"/>
                    <a:pt x="84" y="103"/>
                  </a:cubicBezTo>
                  <a:cubicBezTo>
                    <a:pt x="77" y="100"/>
                    <a:pt x="72" y="93"/>
                    <a:pt x="72" y="84"/>
                  </a:cubicBezTo>
                  <a:cubicBezTo>
                    <a:pt x="72" y="79"/>
                    <a:pt x="72" y="79"/>
                    <a:pt x="72" y="79"/>
                  </a:cubicBezTo>
                  <a:cubicBezTo>
                    <a:pt x="75" y="79"/>
                    <a:pt x="75" y="79"/>
                    <a:pt x="75" y="79"/>
                  </a:cubicBezTo>
                  <a:cubicBezTo>
                    <a:pt x="76" y="79"/>
                    <a:pt x="77" y="78"/>
                    <a:pt x="77" y="77"/>
                  </a:cubicBezTo>
                  <a:cubicBezTo>
                    <a:pt x="77" y="75"/>
                    <a:pt x="76" y="74"/>
                    <a:pt x="75" y="74"/>
                  </a:cubicBezTo>
                  <a:cubicBezTo>
                    <a:pt x="72" y="74"/>
                    <a:pt x="72" y="74"/>
                    <a:pt x="72" y="74"/>
                  </a:cubicBezTo>
                  <a:cubicBezTo>
                    <a:pt x="72" y="61"/>
                    <a:pt x="72" y="61"/>
                    <a:pt x="72" y="61"/>
                  </a:cubicBezTo>
                  <a:cubicBezTo>
                    <a:pt x="72" y="59"/>
                    <a:pt x="70" y="57"/>
                    <a:pt x="68" y="57"/>
                  </a:cubicBezTo>
                  <a:cubicBezTo>
                    <a:pt x="54" y="57"/>
                    <a:pt x="54" y="57"/>
                    <a:pt x="54" y="57"/>
                  </a:cubicBezTo>
                  <a:cubicBezTo>
                    <a:pt x="52" y="57"/>
                    <a:pt x="50" y="59"/>
                    <a:pt x="50" y="61"/>
                  </a:cubicBezTo>
                  <a:cubicBezTo>
                    <a:pt x="50" y="74"/>
                    <a:pt x="50" y="74"/>
                    <a:pt x="50" y="74"/>
                  </a:cubicBezTo>
                  <a:cubicBezTo>
                    <a:pt x="48" y="74"/>
                    <a:pt x="48" y="74"/>
                    <a:pt x="48" y="74"/>
                  </a:cubicBezTo>
                  <a:cubicBezTo>
                    <a:pt x="46" y="74"/>
                    <a:pt x="45" y="75"/>
                    <a:pt x="45" y="77"/>
                  </a:cubicBezTo>
                  <a:cubicBezTo>
                    <a:pt x="45" y="78"/>
                    <a:pt x="46" y="79"/>
                    <a:pt x="48" y="79"/>
                  </a:cubicBezTo>
                  <a:cubicBezTo>
                    <a:pt x="50" y="79"/>
                    <a:pt x="50" y="79"/>
                    <a:pt x="50" y="79"/>
                  </a:cubicBezTo>
                  <a:cubicBezTo>
                    <a:pt x="50" y="84"/>
                    <a:pt x="50" y="84"/>
                    <a:pt x="50" y="84"/>
                  </a:cubicBezTo>
                  <a:cubicBezTo>
                    <a:pt x="50" y="92"/>
                    <a:pt x="46" y="99"/>
                    <a:pt x="39" y="103"/>
                  </a:cubicBezTo>
                  <a:cubicBezTo>
                    <a:pt x="39" y="106"/>
                    <a:pt x="39" y="106"/>
                    <a:pt x="39" y="106"/>
                  </a:cubicBezTo>
                  <a:cubicBezTo>
                    <a:pt x="36" y="106"/>
                    <a:pt x="36" y="106"/>
                    <a:pt x="36" y="106"/>
                  </a:cubicBezTo>
                  <a:cubicBezTo>
                    <a:pt x="35" y="106"/>
                    <a:pt x="34" y="107"/>
                    <a:pt x="34" y="108"/>
                  </a:cubicBezTo>
                  <a:cubicBezTo>
                    <a:pt x="34" y="110"/>
                    <a:pt x="35" y="111"/>
                    <a:pt x="36" y="111"/>
                  </a:cubicBezTo>
                  <a:cubicBezTo>
                    <a:pt x="86" y="111"/>
                    <a:pt x="86" y="111"/>
                    <a:pt x="86" y="111"/>
                  </a:cubicBezTo>
                  <a:cubicBezTo>
                    <a:pt x="88" y="111"/>
                    <a:pt x="89" y="110"/>
                    <a:pt x="89" y="108"/>
                  </a:cubicBezTo>
                  <a:cubicBezTo>
                    <a:pt x="89" y="107"/>
                    <a:pt x="88" y="106"/>
                    <a:pt x="86" y="106"/>
                  </a:cubicBezTo>
                  <a:close/>
                  <a:moveTo>
                    <a:pt x="27" y="164"/>
                  </a:moveTo>
                  <a:cubicBezTo>
                    <a:pt x="26" y="164"/>
                    <a:pt x="26" y="164"/>
                    <a:pt x="26" y="164"/>
                  </a:cubicBezTo>
                  <a:cubicBezTo>
                    <a:pt x="26" y="162"/>
                    <a:pt x="26" y="162"/>
                    <a:pt x="26" y="162"/>
                  </a:cubicBezTo>
                  <a:cubicBezTo>
                    <a:pt x="22" y="160"/>
                    <a:pt x="20" y="157"/>
                    <a:pt x="20" y="152"/>
                  </a:cubicBezTo>
                  <a:cubicBezTo>
                    <a:pt x="20" y="33"/>
                    <a:pt x="20" y="33"/>
                    <a:pt x="20" y="33"/>
                  </a:cubicBezTo>
                  <a:cubicBezTo>
                    <a:pt x="9" y="33"/>
                    <a:pt x="9" y="33"/>
                    <a:pt x="9" y="33"/>
                  </a:cubicBezTo>
                  <a:cubicBezTo>
                    <a:pt x="9" y="153"/>
                    <a:pt x="9" y="153"/>
                    <a:pt x="9" y="153"/>
                  </a:cubicBezTo>
                  <a:cubicBezTo>
                    <a:pt x="8" y="157"/>
                    <a:pt x="6" y="160"/>
                    <a:pt x="3" y="162"/>
                  </a:cubicBezTo>
                  <a:cubicBezTo>
                    <a:pt x="3" y="164"/>
                    <a:pt x="3" y="164"/>
                    <a:pt x="3" y="164"/>
                  </a:cubicBezTo>
                  <a:cubicBezTo>
                    <a:pt x="1" y="164"/>
                    <a:pt x="1" y="164"/>
                    <a:pt x="1" y="164"/>
                  </a:cubicBezTo>
                  <a:cubicBezTo>
                    <a:pt x="0" y="164"/>
                    <a:pt x="0" y="164"/>
                    <a:pt x="0" y="165"/>
                  </a:cubicBezTo>
                  <a:cubicBezTo>
                    <a:pt x="0" y="165"/>
                    <a:pt x="0" y="165"/>
                    <a:pt x="0" y="165"/>
                  </a:cubicBezTo>
                  <a:cubicBezTo>
                    <a:pt x="0" y="165"/>
                    <a:pt x="0" y="165"/>
                    <a:pt x="0" y="165"/>
                  </a:cubicBezTo>
                  <a:cubicBezTo>
                    <a:pt x="0" y="166"/>
                    <a:pt x="0" y="166"/>
                    <a:pt x="1" y="166"/>
                  </a:cubicBezTo>
                  <a:cubicBezTo>
                    <a:pt x="2" y="166"/>
                    <a:pt x="2" y="166"/>
                    <a:pt x="2" y="166"/>
                  </a:cubicBezTo>
                  <a:cubicBezTo>
                    <a:pt x="2" y="168"/>
                    <a:pt x="2" y="168"/>
                    <a:pt x="2" y="168"/>
                  </a:cubicBezTo>
                  <a:cubicBezTo>
                    <a:pt x="6" y="169"/>
                    <a:pt x="8" y="173"/>
                    <a:pt x="9" y="177"/>
                  </a:cubicBezTo>
                  <a:cubicBezTo>
                    <a:pt x="9" y="347"/>
                    <a:pt x="9" y="347"/>
                    <a:pt x="9" y="347"/>
                  </a:cubicBezTo>
                  <a:cubicBezTo>
                    <a:pt x="0" y="347"/>
                    <a:pt x="0" y="347"/>
                    <a:pt x="0" y="347"/>
                  </a:cubicBezTo>
                  <a:cubicBezTo>
                    <a:pt x="0" y="417"/>
                    <a:pt x="0" y="417"/>
                    <a:pt x="0" y="417"/>
                  </a:cubicBezTo>
                  <a:cubicBezTo>
                    <a:pt x="9" y="417"/>
                    <a:pt x="9" y="417"/>
                    <a:pt x="9" y="417"/>
                  </a:cubicBezTo>
                  <a:cubicBezTo>
                    <a:pt x="20" y="417"/>
                    <a:pt x="20" y="417"/>
                    <a:pt x="20" y="417"/>
                  </a:cubicBezTo>
                  <a:cubicBezTo>
                    <a:pt x="29" y="417"/>
                    <a:pt x="29" y="417"/>
                    <a:pt x="29" y="417"/>
                  </a:cubicBezTo>
                  <a:cubicBezTo>
                    <a:pt x="29" y="347"/>
                    <a:pt x="29" y="347"/>
                    <a:pt x="29" y="347"/>
                  </a:cubicBezTo>
                  <a:cubicBezTo>
                    <a:pt x="20" y="347"/>
                    <a:pt x="20" y="347"/>
                    <a:pt x="20" y="347"/>
                  </a:cubicBezTo>
                  <a:cubicBezTo>
                    <a:pt x="20" y="177"/>
                    <a:pt x="20" y="177"/>
                    <a:pt x="20" y="177"/>
                  </a:cubicBezTo>
                  <a:cubicBezTo>
                    <a:pt x="20" y="173"/>
                    <a:pt x="22" y="170"/>
                    <a:pt x="26" y="168"/>
                  </a:cubicBezTo>
                  <a:cubicBezTo>
                    <a:pt x="26" y="166"/>
                    <a:pt x="26" y="166"/>
                    <a:pt x="26" y="166"/>
                  </a:cubicBezTo>
                  <a:cubicBezTo>
                    <a:pt x="27" y="166"/>
                    <a:pt x="27" y="166"/>
                    <a:pt x="27" y="166"/>
                  </a:cubicBezTo>
                  <a:cubicBezTo>
                    <a:pt x="28" y="166"/>
                    <a:pt x="29" y="166"/>
                    <a:pt x="29" y="165"/>
                  </a:cubicBezTo>
                  <a:cubicBezTo>
                    <a:pt x="29" y="165"/>
                    <a:pt x="29" y="165"/>
                    <a:pt x="29" y="165"/>
                  </a:cubicBezTo>
                  <a:cubicBezTo>
                    <a:pt x="29" y="165"/>
                    <a:pt x="29" y="165"/>
                    <a:pt x="29" y="165"/>
                  </a:cubicBezTo>
                  <a:cubicBezTo>
                    <a:pt x="29" y="164"/>
                    <a:pt x="28" y="164"/>
                    <a:pt x="27" y="164"/>
                  </a:cubicBezTo>
                  <a:close/>
                </a:path>
              </a:pathLst>
            </a:custGeom>
            <a:solidFill>
              <a:srgbClr val="33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2" name="Oval 273"/>
            <p:cNvSpPr>
              <a:spLocks noChangeArrowheads="1"/>
            </p:cNvSpPr>
            <p:nvPr userDrawn="1"/>
          </p:nvSpPr>
          <p:spPr bwMode="gray">
            <a:xfrm flipH="1">
              <a:off x="4837113" y="4186238"/>
              <a:ext cx="96837"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3" name="Freeform 274"/>
            <p:cNvSpPr>
              <a:spLocks noEditPoints="1"/>
            </p:cNvSpPr>
            <p:nvPr userDrawn="1"/>
          </p:nvSpPr>
          <p:spPr bwMode="gray">
            <a:xfrm flipH="1">
              <a:off x="4792662" y="3884613"/>
              <a:ext cx="298450" cy="1312862"/>
            </a:xfrm>
            <a:custGeom>
              <a:avLst/>
              <a:gdLst>
                <a:gd name="T0" fmla="*/ 9 w 89"/>
                <a:gd name="T1" fmla="*/ 29 h 417"/>
                <a:gd name="T2" fmla="*/ 67 w 89"/>
                <a:gd name="T3" fmla="*/ 29 h 417"/>
                <a:gd name="T4" fmla="*/ 56 w 89"/>
                <a:gd name="T5" fmla="*/ 53 h 417"/>
                <a:gd name="T6" fmla="*/ 38 w 89"/>
                <a:gd name="T7" fmla="*/ 12 h 417"/>
                <a:gd name="T8" fmla="*/ 87 w 89"/>
                <a:gd name="T9" fmla="*/ 106 h 417"/>
                <a:gd name="T10" fmla="*/ 85 w 89"/>
                <a:gd name="T11" fmla="*/ 103 h 417"/>
                <a:gd name="T12" fmla="*/ 73 w 89"/>
                <a:gd name="T13" fmla="*/ 79 h 417"/>
                <a:gd name="T14" fmla="*/ 78 w 89"/>
                <a:gd name="T15" fmla="*/ 77 h 417"/>
                <a:gd name="T16" fmla="*/ 73 w 89"/>
                <a:gd name="T17" fmla="*/ 74 h 417"/>
                <a:gd name="T18" fmla="*/ 69 w 89"/>
                <a:gd name="T19" fmla="*/ 57 h 417"/>
                <a:gd name="T20" fmla="*/ 51 w 89"/>
                <a:gd name="T21" fmla="*/ 61 h 417"/>
                <a:gd name="T22" fmla="*/ 48 w 89"/>
                <a:gd name="T23" fmla="*/ 74 h 417"/>
                <a:gd name="T24" fmla="*/ 48 w 89"/>
                <a:gd name="T25" fmla="*/ 79 h 417"/>
                <a:gd name="T26" fmla="*/ 51 w 89"/>
                <a:gd name="T27" fmla="*/ 84 h 417"/>
                <a:gd name="T28" fmla="*/ 40 w 89"/>
                <a:gd name="T29" fmla="*/ 106 h 417"/>
                <a:gd name="T30" fmla="*/ 34 w 89"/>
                <a:gd name="T31" fmla="*/ 108 h 417"/>
                <a:gd name="T32" fmla="*/ 87 w 89"/>
                <a:gd name="T33" fmla="*/ 111 h 417"/>
                <a:gd name="T34" fmla="*/ 87 w 89"/>
                <a:gd name="T35" fmla="*/ 106 h 417"/>
                <a:gd name="T36" fmla="*/ 27 w 89"/>
                <a:gd name="T37" fmla="*/ 164 h 417"/>
                <a:gd name="T38" fmla="*/ 21 w 89"/>
                <a:gd name="T39" fmla="*/ 152 h 417"/>
                <a:gd name="T40" fmla="*/ 9 w 89"/>
                <a:gd name="T41" fmla="*/ 33 h 417"/>
                <a:gd name="T42" fmla="*/ 3 w 89"/>
                <a:gd name="T43" fmla="*/ 162 h 417"/>
                <a:gd name="T44" fmla="*/ 2 w 89"/>
                <a:gd name="T45" fmla="*/ 164 h 417"/>
                <a:gd name="T46" fmla="*/ 1 w 89"/>
                <a:gd name="T47" fmla="*/ 165 h 417"/>
                <a:gd name="T48" fmla="*/ 2 w 89"/>
                <a:gd name="T49" fmla="*/ 166 h 417"/>
                <a:gd name="T50" fmla="*/ 3 w 89"/>
                <a:gd name="T51" fmla="*/ 168 h 417"/>
                <a:gd name="T52" fmla="*/ 9 w 89"/>
                <a:gd name="T53" fmla="*/ 347 h 417"/>
                <a:gd name="T54" fmla="*/ 0 w 89"/>
                <a:gd name="T55" fmla="*/ 417 h 417"/>
                <a:gd name="T56" fmla="*/ 21 w 89"/>
                <a:gd name="T57" fmla="*/ 417 h 417"/>
                <a:gd name="T58" fmla="*/ 29 w 89"/>
                <a:gd name="T59" fmla="*/ 347 h 417"/>
                <a:gd name="T60" fmla="*/ 21 w 89"/>
                <a:gd name="T61" fmla="*/ 177 h 417"/>
                <a:gd name="T62" fmla="*/ 27 w 89"/>
                <a:gd name="T63" fmla="*/ 166 h 417"/>
                <a:gd name="T64" fmla="*/ 29 w 89"/>
                <a:gd name="T65" fmla="*/ 165 h 417"/>
                <a:gd name="T66" fmla="*/ 29 w 89"/>
                <a:gd name="T67" fmla="*/ 1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417">
                  <a:moveTo>
                    <a:pt x="21" y="29"/>
                  </a:moveTo>
                  <a:cubicBezTo>
                    <a:pt x="9" y="29"/>
                    <a:pt x="9" y="29"/>
                    <a:pt x="9" y="29"/>
                  </a:cubicBezTo>
                  <a:cubicBezTo>
                    <a:pt x="9" y="13"/>
                    <a:pt x="22" y="0"/>
                    <a:pt x="38" y="0"/>
                  </a:cubicBezTo>
                  <a:cubicBezTo>
                    <a:pt x="54" y="0"/>
                    <a:pt x="67" y="13"/>
                    <a:pt x="67" y="29"/>
                  </a:cubicBezTo>
                  <a:cubicBezTo>
                    <a:pt x="67" y="53"/>
                    <a:pt x="67" y="53"/>
                    <a:pt x="67" y="53"/>
                  </a:cubicBezTo>
                  <a:cubicBezTo>
                    <a:pt x="56" y="53"/>
                    <a:pt x="56" y="53"/>
                    <a:pt x="56" y="53"/>
                  </a:cubicBezTo>
                  <a:cubicBezTo>
                    <a:pt x="56" y="29"/>
                    <a:pt x="56" y="29"/>
                    <a:pt x="56" y="29"/>
                  </a:cubicBezTo>
                  <a:cubicBezTo>
                    <a:pt x="56" y="20"/>
                    <a:pt x="48" y="12"/>
                    <a:pt x="38" y="12"/>
                  </a:cubicBezTo>
                  <a:cubicBezTo>
                    <a:pt x="29" y="12"/>
                    <a:pt x="21" y="20"/>
                    <a:pt x="21" y="29"/>
                  </a:cubicBezTo>
                  <a:close/>
                  <a:moveTo>
                    <a:pt x="87" y="106"/>
                  </a:moveTo>
                  <a:cubicBezTo>
                    <a:pt x="85" y="106"/>
                    <a:pt x="85" y="106"/>
                    <a:pt x="85" y="106"/>
                  </a:cubicBezTo>
                  <a:cubicBezTo>
                    <a:pt x="85" y="103"/>
                    <a:pt x="85" y="103"/>
                    <a:pt x="85" y="103"/>
                  </a:cubicBezTo>
                  <a:cubicBezTo>
                    <a:pt x="77" y="100"/>
                    <a:pt x="73" y="93"/>
                    <a:pt x="73" y="84"/>
                  </a:cubicBezTo>
                  <a:cubicBezTo>
                    <a:pt x="73" y="79"/>
                    <a:pt x="73" y="79"/>
                    <a:pt x="73" y="79"/>
                  </a:cubicBezTo>
                  <a:cubicBezTo>
                    <a:pt x="75" y="79"/>
                    <a:pt x="75" y="79"/>
                    <a:pt x="75" y="79"/>
                  </a:cubicBezTo>
                  <a:cubicBezTo>
                    <a:pt x="77" y="79"/>
                    <a:pt x="78" y="78"/>
                    <a:pt x="78" y="77"/>
                  </a:cubicBezTo>
                  <a:cubicBezTo>
                    <a:pt x="78" y="75"/>
                    <a:pt x="77" y="74"/>
                    <a:pt x="75" y="74"/>
                  </a:cubicBezTo>
                  <a:cubicBezTo>
                    <a:pt x="73" y="74"/>
                    <a:pt x="73" y="74"/>
                    <a:pt x="73" y="74"/>
                  </a:cubicBezTo>
                  <a:cubicBezTo>
                    <a:pt x="73" y="61"/>
                    <a:pt x="73" y="61"/>
                    <a:pt x="73" y="61"/>
                  </a:cubicBezTo>
                  <a:cubicBezTo>
                    <a:pt x="73" y="59"/>
                    <a:pt x="71" y="57"/>
                    <a:pt x="69" y="57"/>
                  </a:cubicBezTo>
                  <a:cubicBezTo>
                    <a:pt x="55" y="57"/>
                    <a:pt x="55" y="57"/>
                    <a:pt x="55" y="57"/>
                  </a:cubicBezTo>
                  <a:cubicBezTo>
                    <a:pt x="53" y="57"/>
                    <a:pt x="51" y="59"/>
                    <a:pt x="51" y="61"/>
                  </a:cubicBezTo>
                  <a:cubicBezTo>
                    <a:pt x="51" y="74"/>
                    <a:pt x="51" y="74"/>
                    <a:pt x="51" y="74"/>
                  </a:cubicBezTo>
                  <a:cubicBezTo>
                    <a:pt x="48" y="74"/>
                    <a:pt x="48" y="74"/>
                    <a:pt x="48" y="74"/>
                  </a:cubicBezTo>
                  <a:cubicBezTo>
                    <a:pt x="47" y="74"/>
                    <a:pt x="46" y="75"/>
                    <a:pt x="46" y="77"/>
                  </a:cubicBezTo>
                  <a:cubicBezTo>
                    <a:pt x="46" y="78"/>
                    <a:pt x="47" y="79"/>
                    <a:pt x="48" y="79"/>
                  </a:cubicBezTo>
                  <a:cubicBezTo>
                    <a:pt x="51" y="79"/>
                    <a:pt x="51" y="79"/>
                    <a:pt x="51" y="79"/>
                  </a:cubicBezTo>
                  <a:cubicBezTo>
                    <a:pt x="51" y="84"/>
                    <a:pt x="51" y="84"/>
                    <a:pt x="51" y="84"/>
                  </a:cubicBezTo>
                  <a:cubicBezTo>
                    <a:pt x="51" y="92"/>
                    <a:pt x="46" y="99"/>
                    <a:pt x="40" y="103"/>
                  </a:cubicBezTo>
                  <a:cubicBezTo>
                    <a:pt x="40" y="106"/>
                    <a:pt x="40" y="106"/>
                    <a:pt x="40" y="106"/>
                  </a:cubicBezTo>
                  <a:cubicBezTo>
                    <a:pt x="37" y="106"/>
                    <a:pt x="37" y="106"/>
                    <a:pt x="37" y="106"/>
                  </a:cubicBezTo>
                  <a:cubicBezTo>
                    <a:pt x="35" y="106"/>
                    <a:pt x="34" y="107"/>
                    <a:pt x="34" y="108"/>
                  </a:cubicBezTo>
                  <a:cubicBezTo>
                    <a:pt x="34" y="110"/>
                    <a:pt x="35" y="111"/>
                    <a:pt x="37" y="111"/>
                  </a:cubicBezTo>
                  <a:cubicBezTo>
                    <a:pt x="87" y="111"/>
                    <a:pt x="87" y="111"/>
                    <a:pt x="87" y="111"/>
                  </a:cubicBezTo>
                  <a:cubicBezTo>
                    <a:pt x="88" y="111"/>
                    <a:pt x="89" y="110"/>
                    <a:pt x="89" y="108"/>
                  </a:cubicBezTo>
                  <a:cubicBezTo>
                    <a:pt x="89" y="107"/>
                    <a:pt x="88" y="106"/>
                    <a:pt x="87" y="106"/>
                  </a:cubicBezTo>
                  <a:close/>
                  <a:moveTo>
                    <a:pt x="28" y="164"/>
                  </a:moveTo>
                  <a:cubicBezTo>
                    <a:pt x="27" y="164"/>
                    <a:pt x="27" y="164"/>
                    <a:pt x="27" y="164"/>
                  </a:cubicBezTo>
                  <a:cubicBezTo>
                    <a:pt x="27" y="162"/>
                    <a:pt x="27" y="162"/>
                    <a:pt x="27" y="162"/>
                  </a:cubicBezTo>
                  <a:cubicBezTo>
                    <a:pt x="23" y="160"/>
                    <a:pt x="21" y="157"/>
                    <a:pt x="21" y="152"/>
                  </a:cubicBezTo>
                  <a:cubicBezTo>
                    <a:pt x="21" y="33"/>
                    <a:pt x="21" y="33"/>
                    <a:pt x="21" y="33"/>
                  </a:cubicBezTo>
                  <a:cubicBezTo>
                    <a:pt x="9" y="33"/>
                    <a:pt x="9" y="33"/>
                    <a:pt x="9" y="33"/>
                  </a:cubicBezTo>
                  <a:cubicBezTo>
                    <a:pt x="9" y="153"/>
                    <a:pt x="9" y="153"/>
                    <a:pt x="9" y="153"/>
                  </a:cubicBezTo>
                  <a:cubicBezTo>
                    <a:pt x="9" y="157"/>
                    <a:pt x="7" y="160"/>
                    <a:pt x="3" y="162"/>
                  </a:cubicBezTo>
                  <a:cubicBezTo>
                    <a:pt x="3" y="164"/>
                    <a:pt x="3" y="164"/>
                    <a:pt x="3" y="164"/>
                  </a:cubicBezTo>
                  <a:cubicBezTo>
                    <a:pt x="2" y="164"/>
                    <a:pt x="2" y="164"/>
                    <a:pt x="2" y="164"/>
                  </a:cubicBezTo>
                  <a:cubicBezTo>
                    <a:pt x="1" y="164"/>
                    <a:pt x="0" y="164"/>
                    <a:pt x="0" y="165"/>
                  </a:cubicBezTo>
                  <a:cubicBezTo>
                    <a:pt x="1" y="165"/>
                    <a:pt x="1" y="165"/>
                    <a:pt x="1" y="165"/>
                  </a:cubicBezTo>
                  <a:cubicBezTo>
                    <a:pt x="0" y="165"/>
                    <a:pt x="0" y="165"/>
                    <a:pt x="0" y="165"/>
                  </a:cubicBezTo>
                  <a:cubicBezTo>
                    <a:pt x="0" y="166"/>
                    <a:pt x="1" y="166"/>
                    <a:pt x="2" y="166"/>
                  </a:cubicBezTo>
                  <a:cubicBezTo>
                    <a:pt x="3" y="166"/>
                    <a:pt x="3" y="166"/>
                    <a:pt x="3" y="166"/>
                  </a:cubicBezTo>
                  <a:cubicBezTo>
                    <a:pt x="3" y="168"/>
                    <a:pt x="3" y="168"/>
                    <a:pt x="3" y="168"/>
                  </a:cubicBezTo>
                  <a:cubicBezTo>
                    <a:pt x="7" y="169"/>
                    <a:pt x="9" y="173"/>
                    <a:pt x="9" y="177"/>
                  </a:cubicBezTo>
                  <a:cubicBezTo>
                    <a:pt x="9" y="347"/>
                    <a:pt x="9" y="347"/>
                    <a:pt x="9" y="347"/>
                  </a:cubicBezTo>
                  <a:cubicBezTo>
                    <a:pt x="0" y="347"/>
                    <a:pt x="0" y="347"/>
                    <a:pt x="0" y="347"/>
                  </a:cubicBezTo>
                  <a:cubicBezTo>
                    <a:pt x="0" y="417"/>
                    <a:pt x="0" y="417"/>
                    <a:pt x="0" y="417"/>
                  </a:cubicBezTo>
                  <a:cubicBezTo>
                    <a:pt x="9" y="417"/>
                    <a:pt x="9" y="417"/>
                    <a:pt x="9" y="417"/>
                  </a:cubicBezTo>
                  <a:cubicBezTo>
                    <a:pt x="21" y="417"/>
                    <a:pt x="21" y="417"/>
                    <a:pt x="21" y="417"/>
                  </a:cubicBezTo>
                  <a:cubicBezTo>
                    <a:pt x="29" y="417"/>
                    <a:pt x="29" y="417"/>
                    <a:pt x="29" y="417"/>
                  </a:cubicBezTo>
                  <a:cubicBezTo>
                    <a:pt x="29" y="347"/>
                    <a:pt x="29" y="347"/>
                    <a:pt x="29" y="347"/>
                  </a:cubicBezTo>
                  <a:cubicBezTo>
                    <a:pt x="21" y="347"/>
                    <a:pt x="21" y="347"/>
                    <a:pt x="21" y="347"/>
                  </a:cubicBezTo>
                  <a:cubicBezTo>
                    <a:pt x="21" y="177"/>
                    <a:pt x="21" y="177"/>
                    <a:pt x="21" y="177"/>
                  </a:cubicBezTo>
                  <a:cubicBezTo>
                    <a:pt x="21" y="173"/>
                    <a:pt x="23" y="170"/>
                    <a:pt x="27" y="168"/>
                  </a:cubicBezTo>
                  <a:cubicBezTo>
                    <a:pt x="27" y="166"/>
                    <a:pt x="27" y="166"/>
                    <a:pt x="27" y="166"/>
                  </a:cubicBezTo>
                  <a:cubicBezTo>
                    <a:pt x="28" y="166"/>
                    <a:pt x="28" y="166"/>
                    <a:pt x="28" y="166"/>
                  </a:cubicBezTo>
                  <a:cubicBezTo>
                    <a:pt x="29" y="166"/>
                    <a:pt x="29" y="166"/>
                    <a:pt x="29" y="165"/>
                  </a:cubicBezTo>
                  <a:cubicBezTo>
                    <a:pt x="29" y="165"/>
                    <a:pt x="29" y="165"/>
                    <a:pt x="29" y="165"/>
                  </a:cubicBezTo>
                  <a:cubicBezTo>
                    <a:pt x="29" y="165"/>
                    <a:pt x="29" y="165"/>
                    <a:pt x="29" y="165"/>
                  </a:cubicBezTo>
                  <a:cubicBezTo>
                    <a:pt x="29" y="164"/>
                    <a:pt x="29" y="164"/>
                    <a:pt x="28" y="164"/>
                  </a:cubicBezTo>
                  <a:close/>
                </a:path>
              </a:pathLst>
            </a:custGeom>
            <a:solidFill>
              <a:srgbClr val="33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4" name="Freeform 275"/>
            <p:cNvSpPr>
              <a:spLocks/>
            </p:cNvSpPr>
            <p:nvPr userDrawn="1"/>
          </p:nvSpPr>
          <p:spPr bwMode="gray">
            <a:xfrm>
              <a:off x="5119600" y="4970463"/>
              <a:ext cx="265112" cy="217487"/>
            </a:xfrm>
            <a:custGeom>
              <a:avLst/>
              <a:gdLst>
                <a:gd name="T0" fmla="*/ 79 w 79"/>
                <a:gd name="T1" fmla="*/ 69 h 69"/>
                <a:gd name="T2" fmla="*/ 79 w 79"/>
                <a:gd name="T3" fmla="*/ 38 h 69"/>
                <a:gd name="T4" fmla="*/ 41 w 79"/>
                <a:gd name="T5" fmla="*/ 0 h 69"/>
                <a:gd name="T6" fmla="*/ 38 w 79"/>
                <a:gd name="T7" fmla="*/ 0 h 69"/>
                <a:gd name="T8" fmla="*/ 0 w 79"/>
                <a:gd name="T9" fmla="*/ 38 h 69"/>
                <a:gd name="T10" fmla="*/ 0 w 79"/>
                <a:gd name="T11" fmla="*/ 69 h 69"/>
                <a:gd name="T12" fmla="*/ 79 w 79"/>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79" h="69">
                  <a:moveTo>
                    <a:pt x="79" y="69"/>
                  </a:moveTo>
                  <a:cubicBezTo>
                    <a:pt x="79" y="38"/>
                    <a:pt x="79" y="38"/>
                    <a:pt x="79" y="38"/>
                  </a:cubicBezTo>
                  <a:cubicBezTo>
                    <a:pt x="79" y="17"/>
                    <a:pt x="62" y="0"/>
                    <a:pt x="41" y="0"/>
                  </a:cubicBezTo>
                  <a:cubicBezTo>
                    <a:pt x="38" y="0"/>
                    <a:pt x="38" y="0"/>
                    <a:pt x="38" y="0"/>
                  </a:cubicBezTo>
                  <a:cubicBezTo>
                    <a:pt x="17" y="0"/>
                    <a:pt x="0" y="17"/>
                    <a:pt x="0" y="38"/>
                  </a:cubicBezTo>
                  <a:cubicBezTo>
                    <a:pt x="0" y="69"/>
                    <a:pt x="0" y="69"/>
                    <a:pt x="0" y="69"/>
                  </a:cubicBezTo>
                  <a:lnTo>
                    <a:pt x="79" y="6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5" name="Freeform 276"/>
            <p:cNvSpPr>
              <a:spLocks/>
            </p:cNvSpPr>
            <p:nvPr userDrawn="1"/>
          </p:nvSpPr>
          <p:spPr bwMode="gray">
            <a:xfrm>
              <a:off x="5252950" y="5062538"/>
              <a:ext cx="261937" cy="125412"/>
            </a:xfrm>
            <a:custGeom>
              <a:avLst/>
              <a:gdLst>
                <a:gd name="T0" fmla="*/ 78 w 78"/>
                <a:gd name="T1" fmla="*/ 40 h 40"/>
                <a:gd name="T2" fmla="*/ 78 w 78"/>
                <a:gd name="T3" fmla="*/ 38 h 40"/>
                <a:gd name="T4" fmla="*/ 40 w 78"/>
                <a:gd name="T5" fmla="*/ 0 h 40"/>
                <a:gd name="T6" fmla="*/ 38 w 78"/>
                <a:gd name="T7" fmla="*/ 0 h 40"/>
                <a:gd name="T8" fmla="*/ 0 w 78"/>
                <a:gd name="T9" fmla="*/ 38 h 40"/>
                <a:gd name="T10" fmla="*/ 0 w 78"/>
                <a:gd name="T11" fmla="*/ 40 h 40"/>
                <a:gd name="T12" fmla="*/ 78 w 7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78" h="40">
                  <a:moveTo>
                    <a:pt x="78" y="40"/>
                  </a:moveTo>
                  <a:cubicBezTo>
                    <a:pt x="78" y="38"/>
                    <a:pt x="78" y="38"/>
                    <a:pt x="78" y="38"/>
                  </a:cubicBezTo>
                  <a:cubicBezTo>
                    <a:pt x="78" y="17"/>
                    <a:pt x="61" y="0"/>
                    <a:pt x="40" y="0"/>
                  </a:cubicBezTo>
                  <a:cubicBezTo>
                    <a:pt x="38" y="0"/>
                    <a:pt x="38" y="0"/>
                    <a:pt x="38" y="0"/>
                  </a:cubicBezTo>
                  <a:cubicBezTo>
                    <a:pt x="17" y="0"/>
                    <a:pt x="0" y="17"/>
                    <a:pt x="0" y="38"/>
                  </a:cubicBezTo>
                  <a:cubicBezTo>
                    <a:pt x="0" y="40"/>
                    <a:pt x="0" y="40"/>
                    <a:pt x="0" y="40"/>
                  </a:cubicBezTo>
                  <a:lnTo>
                    <a:pt x="78" y="4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6" name="Freeform 277"/>
            <p:cNvSpPr>
              <a:spLocks/>
            </p:cNvSpPr>
            <p:nvPr userDrawn="1"/>
          </p:nvSpPr>
          <p:spPr bwMode="gray">
            <a:xfrm>
              <a:off x="4762500" y="5118100"/>
              <a:ext cx="144462" cy="69850"/>
            </a:xfrm>
            <a:custGeom>
              <a:avLst/>
              <a:gdLst>
                <a:gd name="T0" fmla="*/ 43 w 43"/>
                <a:gd name="T1" fmla="*/ 22 h 22"/>
                <a:gd name="T2" fmla="*/ 43 w 43"/>
                <a:gd name="T3" fmla="*/ 21 h 22"/>
                <a:gd name="T4" fmla="*/ 22 w 43"/>
                <a:gd name="T5" fmla="*/ 0 h 22"/>
                <a:gd name="T6" fmla="*/ 21 w 43"/>
                <a:gd name="T7" fmla="*/ 0 h 22"/>
                <a:gd name="T8" fmla="*/ 0 w 43"/>
                <a:gd name="T9" fmla="*/ 21 h 22"/>
                <a:gd name="T10" fmla="*/ 0 w 43"/>
                <a:gd name="T11" fmla="*/ 22 h 22"/>
                <a:gd name="T12" fmla="*/ 43 w 43"/>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3" h="22">
                  <a:moveTo>
                    <a:pt x="43" y="22"/>
                  </a:moveTo>
                  <a:cubicBezTo>
                    <a:pt x="43" y="21"/>
                    <a:pt x="43" y="21"/>
                    <a:pt x="43" y="21"/>
                  </a:cubicBezTo>
                  <a:cubicBezTo>
                    <a:pt x="43" y="9"/>
                    <a:pt x="34" y="0"/>
                    <a:pt x="22" y="0"/>
                  </a:cubicBezTo>
                  <a:cubicBezTo>
                    <a:pt x="21" y="0"/>
                    <a:pt x="21" y="0"/>
                    <a:pt x="21" y="0"/>
                  </a:cubicBezTo>
                  <a:cubicBezTo>
                    <a:pt x="9" y="0"/>
                    <a:pt x="0" y="9"/>
                    <a:pt x="0" y="21"/>
                  </a:cubicBezTo>
                  <a:cubicBezTo>
                    <a:pt x="0" y="22"/>
                    <a:pt x="0" y="22"/>
                    <a:pt x="0" y="22"/>
                  </a:cubicBezTo>
                  <a:lnTo>
                    <a:pt x="43" y="2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7" name="Freeform 278"/>
            <p:cNvSpPr>
              <a:spLocks/>
            </p:cNvSpPr>
            <p:nvPr userDrawn="1"/>
          </p:nvSpPr>
          <p:spPr bwMode="gray">
            <a:xfrm>
              <a:off x="4471988" y="4589463"/>
              <a:ext cx="79375" cy="15875"/>
            </a:xfrm>
            <a:custGeom>
              <a:avLst/>
              <a:gdLst>
                <a:gd name="T0" fmla="*/ 0 w 24"/>
                <a:gd name="T1" fmla="*/ 0 h 5"/>
                <a:gd name="T2" fmla="*/ 14 w 24"/>
                <a:gd name="T3" fmla="*/ 5 h 5"/>
                <a:gd name="T4" fmla="*/ 24 w 24"/>
                <a:gd name="T5" fmla="*/ 3 h 5"/>
                <a:gd name="T6" fmla="*/ 18 w 24"/>
                <a:gd name="T7" fmla="*/ 0 h 5"/>
                <a:gd name="T8" fmla="*/ 0 w 24"/>
                <a:gd name="T9" fmla="*/ 0 h 5"/>
              </a:gdLst>
              <a:ahLst/>
              <a:cxnLst>
                <a:cxn ang="0">
                  <a:pos x="T0" y="T1"/>
                </a:cxn>
                <a:cxn ang="0">
                  <a:pos x="T2" y="T3"/>
                </a:cxn>
                <a:cxn ang="0">
                  <a:pos x="T4" y="T5"/>
                </a:cxn>
                <a:cxn ang="0">
                  <a:pos x="T6" y="T7"/>
                </a:cxn>
                <a:cxn ang="0">
                  <a:pos x="T8" y="T9"/>
                </a:cxn>
              </a:cxnLst>
              <a:rect l="0" t="0" r="r" b="b"/>
              <a:pathLst>
                <a:path w="24" h="5">
                  <a:moveTo>
                    <a:pt x="0" y="0"/>
                  </a:moveTo>
                  <a:cubicBezTo>
                    <a:pt x="4" y="3"/>
                    <a:pt x="9" y="5"/>
                    <a:pt x="14" y="5"/>
                  </a:cubicBezTo>
                  <a:cubicBezTo>
                    <a:pt x="18" y="5"/>
                    <a:pt x="21" y="4"/>
                    <a:pt x="24" y="3"/>
                  </a:cubicBezTo>
                  <a:cubicBezTo>
                    <a:pt x="18" y="1"/>
                    <a:pt x="18" y="0"/>
                    <a:pt x="18" y="0"/>
                  </a:cubicBezTo>
                  <a:lnTo>
                    <a:pt x="0"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8" name="Freeform 279"/>
            <p:cNvSpPr>
              <a:spLocks/>
            </p:cNvSpPr>
            <p:nvPr userDrawn="1"/>
          </p:nvSpPr>
          <p:spPr bwMode="gray">
            <a:xfrm>
              <a:off x="4581525" y="4592638"/>
              <a:ext cx="26987" cy="25400"/>
            </a:xfrm>
            <a:custGeom>
              <a:avLst/>
              <a:gdLst>
                <a:gd name="T0" fmla="*/ 0 w 17"/>
                <a:gd name="T1" fmla="*/ 2 h 16"/>
                <a:gd name="T2" fmla="*/ 15 w 17"/>
                <a:gd name="T3" fmla="*/ 16 h 16"/>
                <a:gd name="T4" fmla="*/ 17 w 17"/>
                <a:gd name="T5" fmla="*/ 16 h 16"/>
                <a:gd name="T6" fmla="*/ 17 w 17"/>
                <a:gd name="T7" fmla="*/ 14 h 16"/>
                <a:gd name="T8" fmla="*/ 3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3" y="0"/>
                  </a:lnTo>
                  <a:lnTo>
                    <a:pt x="0" y="0"/>
                  </a:lnTo>
                  <a:lnTo>
                    <a:pt x="0" y="2"/>
                  </a:ln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9" name="Freeform 280"/>
            <p:cNvSpPr>
              <a:spLocks/>
            </p:cNvSpPr>
            <p:nvPr userDrawn="1"/>
          </p:nvSpPr>
          <p:spPr bwMode="gray">
            <a:xfrm>
              <a:off x="4581525" y="4592638"/>
              <a:ext cx="26987" cy="25400"/>
            </a:xfrm>
            <a:custGeom>
              <a:avLst/>
              <a:gdLst>
                <a:gd name="T0" fmla="*/ 0 w 17"/>
                <a:gd name="T1" fmla="*/ 2 h 16"/>
                <a:gd name="T2" fmla="*/ 15 w 17"/>
                <a:gd name="T3" fmla="*/ 16 h 16"/>
                <a:gd name="T4" fmla="*/ 17 w 17"/>
                <a:gd name="T5" fmla="*/ 16 h 16"/>
                <a:gd name="T6" fmla="*/ 17 w 17"/>
                <a:gd name="T7" fmla="*/ 14 h 16"/>
                <a:gd name="T8" fmla="*/ 3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3"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0" name="Freeform 281"/>
            <p:cNvSpPr>
              <a:spLocks/>
            </p:cNvSpPr>
            <p:nvPr userDrawn="1"/>
          </p:nvSpPr>
          <p:spPr bwMode="gray">
            <a:xfrm>
              <a:off x="4595813" y="4592638"/>
              <a:ext cx="26987" cy="25400"/>
            </a:xfrm>
            <a:custGeom>
              <a:avLst/>
              <a:gdLst>
                <a:gd name="T0" fmla="*/ 0 w 17"/>
                <a:gd name="T1" fmla="*/ 2 h 16"/>
                <a:gd name="T2" fmla="*/ 15 w 17"/>
                <a:gd name="T3" fmla="*/ 16 h 16"/>
                <a:gd name="T4" fmla="*/ 17 w 17"/>
                <a:gd name="T5" fmla="*/ 16 h 16"/>
                <a:gd name="T6" fmla="*/ 17 w 17"/>
                <a:gd name="T7" fmla="*/ 14 h 16"/>
                <a:gd name="T8" fmla="*/ 2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2" y="0"/>
                  </a:lnTo>
                  <a:lnTo>
                    <a:pt x="0" y="0"/>
                  </a:lnTo>
                  <a:lnTo>
                    <a:pt x="0" y="2"/>
                  </a:ln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1" name="Freeform 282"/>
            <p:cNvSpPr>
              <a:spLocks/>
            </p:cNvSpPr>
            <p:nvPr userDrawn="1"/>
          </p:nvSpPr>
          <p:spPr bwMode="gray">
            <a:xfrm>
              <a:off x="4595813" y="4592638"/>
              <a:ext cx="26987" cy="25400"/>
            </a:xfrm>
            <a:custGeom>
              <a:avLst/>
              <a:gdLst>
                <a:gd name="T0" fmla="*/ 0 w 17"/>
                <a:gd name="T1" fmla="*/ 2 h 16"/>
                <a:gd name="T2" fmla="*/ 15 w 17"/>
                <a:gd name="T3" fmla="*/ 16 h 16"/>
                <a:gd name="T4" fmla="*/ 17 w 17"/>
                <a:gd name="T5" fmla="*/ 16 h 16"/>
                <a:gd name="T6" fmla="*/ 17 w 17"/>
                <a:gd name="T7" fmla="*/ 14 h 16"/>
                <a:gd name="T8" fmla="*/ 2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2" name="Freeform 283"/>
            <p:cNvSpPr>
              <a:spLocks/>
            </p:cNvSpPr>
            <p:nvPr userDrawn="1"/>
          </p:nvSpPr>
          <p:spPr bwMode="gray">
            <a:xfrm>
              <a:off x="4595813" y="4614863"/>
              <a:ext cx="23812" cy="6350"/>
            </a:xfrm>
            <a:custGeom>
              <a:avLst/>
              <a:gdLst>
                <a:gd name="T0" fmla="*/ 1 w 7"/>
                <a:gd name="T1" fmla="*/ 2 h 2"/>
                <a:gd name="T2" fmla="*/ 4 w 7"/>
                <a:gd name="T3" fmla="*/ 1 h 2"/>
                <a:gd name="T4" fmla="*/ 6 w 7"/>
                <a:gd name="T5" fmla="*/ 2 h 2"/>
                <a:gd name="T6" fmla="*/ 7 w 7"/>
                <a:gd name="T7" fmla="*/ 2 h 2"/>
                <a:gd name="T8" fmla="*/ 7 w 7"/>
                <a:gd name="T9" fmla="*/ 2 h 2"/>
                <a:gd name="T10" fmla="*/ 4 w 7"/>
                <a:gd name="T11" fmla="*/ 0 h 2"/>
                <a:gd name="T12" fmla="*/ 0 w 7"/>
                <a:gd name="T13" fmla="*/ 2 h 2"/>
                <a:gd name="T14" fmla="*/ 0 w 7"/>
                <a:gd name="T15" fmla="*/ 2 h 2"/>
                <a:gd name="T16" fmla="*/ 1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1" y="2"/>
                  </a:moveTo>
                  <a:cubicBezTo>
                    <a:pt x="2" y="2"/>
                    <a:pt x="3" y="1"/>
                    <a:pt x="4" y="1"/>
                  </a:cubicBezTo>
                  <a:cubicBezTo>
                    <a:pt x="5" y="1"/>
                    <a:pt x="6" y="2"/>
                    <a:pt x="6" y="2"/>
                  </a:cubicBezTo>
                  <a:cubicBezTo>
                    <a:pt x="7" y="2"/>
                    <a:pt x="7" y="2"/>
                    <a:pt x="7" y="2"/>
                  </a:cubicBezTo>
                  <a:cubicBezTo>
                    <a:pt x="7" y="2"/>
                    <a:pt x="7" y="2"/>
                    <a:pt x="7" y="2"/>
                  </a:cubicBezTo>
                  <a:cubicBezTo>
                    <a:pt x="6" y="1"/>
                    <a:pt x="5" y="0"/>
                    <a:pt x="4" y="0"/>
                  </a:cubicBezTo>
                  <a:cubicBezTo>
                    <a:pt x="3" y="0"/>
                    <a:pt x="1" y="1"/>
                    <a:pt x="0" y="2"/>
                  </a:cubicBezTo>
                  <a:cubicBezTo>
                    <a:pt x="0" y="2"/>
                    <a:pt x="0" y="2"/>
                    <a:pt x="0" y="2"/>
                  </a:cubicBezTo>
                  <a:cubicBezTo>
                    <a:pt x="1" y="2"/>
                    <a:pt x="1" y="2"/>
                    <a:pt x="1" y="2"/>
                  </a:cubicBez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3" name="Freeform 284"/>
            <p:cNvSpPr>
              <a:spLocks/>
            </p:cNvSpPr>
            <p:nvPr userDrawn="1"/>
          </p:nvSpPr>
          <p:spPr bwMode="gray">
            <a:xfrm>
              <a:off x="4608513" y="4614863"/>
              <a:ext cx="23812" cy="6350"/>
            </a:xfrm>
            <a:custGeom>
              <a:avLst/>
              <a:gdLst>
                <a:gd name="T0" fmla="*/ 1 w 7"/>
                <a:gd name="T1" fmla="*/ 2 h 2"/>
                <a:gd name="T2" fmla="*/ 4 w 7"/>
                <a:gd name="T3" fmla="*/ 1 h 2"/>
                <a:gd name="T4" fmla="*/ 6 w 7"/>
                <a:gd name="T5" fmla="*/ 2 h 2"/>
                <a:gd name="T6" fmla="*/ 7 w 7"/>
                <a:gd name="T7" fmla="*/ 2 h 2"/>
                <a:gd name="T8" fmla="*/ 7 w 7"/>
                <a:gd name="T9" fmla="*/ 2 h 2"/>
                <a:gd name="T10" fmla="*/ 4 w 7"/>
                <a:gd name="T11" fmla="*/ 0 h 2"/>
                <a:gd name="T12" fmla="*/ 0 w 7"/>
                <a:gd name="T13" fmla="*/ 2 h 2"/>
                <a:gd name="T14" fmla="*/ 0 w 7"/>
                <a:gd name="T15" fmla="*/ 2 h 2"/>
                <a:gd name="T16" fmla="*/ 1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1" y="2"/>
                  </a:moveTo>
                  <a:cubicBezTo>
                    <a:pt x="2" y="2"/>
                    <a:pt x="3" y="1"/>
                    <a:pt x="4" y="1"/>
                  </a:cubicBezTo>
                  <a:cubicBezTo>
                    <a:pt x="5" y="1"/>
                    <a:pt x="5" y="2"/>
                    <a:pt x="6" y="2"/>
                  </a:cubicBezTo>
                  <a:cubicBezTo>
                    <a:pt x="7" y="2"/>
                    <a:pt x="7" y="2"/>
                    <a:pt x="7" y="2"/>
                  </a:cubicBezTo>
                  <a:cubicBezTo>
                    <a:pt x="7" y="2"/>
                    <a:pt x="7" y="2"/>
                    <a:pt x="7" y="2"/>
                  </a:cubicBezTo>
                  <a:cubicBezTo>
                    <a:pt x="6" y="1"/>
                    <a:pt x="5" y="0"/>
                    <a:pt x="4" y="0"/>
                  </a:cubicBezTo>
                  <a:cubicBezTo>
                    <a:pt x="2" y="0"/>
                    <a:pt x="1" y="1"/>
                    <a:pt x="0" y="2"/>
                  </a:cubicBezTo>
                  <a:cubicBezTo>
                    <a:pt x="0" y="2"/>
                    <a:pt x="0" y="2"/>
                    <a:pt x="0" y="2"/>
                  </a:cubicBezTo>
                  <a:cubicBezTo>
                    <a:pt x="1" y="2"/>
                    <a:pt x="1" y="2"/>
                    <a:pt x="1" y="2"/>
                  </a:cubicBez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4" name="Freeform 285"/>
            <p:cNvSpPr>
              <a:spLocks/>
            </p:cNvSpPr>
            <p:nvPr userDrawn="1"/>
          </p:nvSpPr>
          <p:spPr bwMode="gray">
            <a:xfrm>
              <a:off x="4532313" y="4483100"/>
              <a:ext cx="120650" cy="115887"/>
            </a:xfrm>
            <a:custGeom>
              <a:avLst/>
              <a:gdLst>
                <a:gd name="T0" fmla="*/ 22 w 36"/>
                <a:gd name="T1" fmla="*/ 0 h 37"/>
                <a:gd name="T2" fmla="*/ 22 w 36"/>
                <a:gd name="T3" fmla="*/ 2 h 37"/>
                <a:gd name="T4" fmla="*/ 21 w 36"/>
                <a:gd name="T5" fmla="*/ 2 h 37"/>
                <a:gd name="T6" fmla="*/ 22 w 36"/>
                <a:gd name="T7" fmla="*/ 5 h 37"/>
                <a:gd name="T8" fmla="*/ 22 w 36"/>
                <a:gd name="T9" fmla="*/ 10 h 37"/>
                <a:gd name="T10" fmla="*/ 22 w 36"/>
                <a:gd name="T11" fmla="*/ 10 h 37"/>
                <a:gd name="T12" fmla="*/ 23 w 36"/>
                <a:gd name="T13" fmla="*/ 10 h 37"/>
                <a:gd name="T14" fmla="*/ 21 w 36"/>
                <a:gd name="T15" fmla="*/ 32 h 37"/>
                <a:gd name="T16" fmla="*/ 9 w 36"/>
                <a:gd name="T17" fmla="*/ 36 h 37"/>
                <a:gd name="T18" fmla="*/ 0 w 36"/>
                <a:gd name="T19" fmla="*/ 34 h 37"/>
                <a:gd name="T20" fmla="*/ 2 w 36"/>
                <a:gd name="T21" fmla="*/ 37 h 37"/>
                <a:gd name="T22" fmla="*/ 15 w 36"/>
                <a:gd name="T23" fmla="*/ 37 h 37"/>
                <a:gd name="T24" fmla="*/ 28 w 36"/>
                <a:gd name="T25" fmla="*/ 24 h 37"/>
                <a:gd name="T26" fmla="*/ 28 w 36"/>
                <a:gd name="T27" fmla="*/ 15 h 37"/>
                <a:gd name="T28" fmla="*/ 32 w 36"/>
                <a:gd name="T29" fmla="*/ 12 h 37"/>
                <a:gd name="T30" fmla="*/ 36 w 36"/>
                <a:gd name="T31" fmla="*/ 10 h 37"/>
                <a:gd name="T32" fmla="*/ 22 w 36"/>
                <a:gd name="T3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37">
                  <a:moveTo>
                    <a:pt x="22" y="0"/>
                  </a:moveTo>
                  <a:cubicBezTo>
                    <a:pt x="22" y="2"/>
                    <a:pt x="22" y="2"/>
                    <a:pt x="22" y="2"/>
                  </a:cubicBezTo>
                  <a:cubicBezTo>
                    <a:pt x="21" y="2"/>
                    <a:pt x="21" y="2"/>
                    <a:pt x="21" y="2"/>
                  </a:cubicBezTo>
                  <a:cubicBezTo>
                    <a:pt x="22" y="5"/>
                    <a:pt x="22" y="5"/>
                    <a:pt x="22" y="5"/>
                  </a:cubicBezTo>
                  <a:cubicBezTo>
                    <a:pt x="22" y="10"/>
                    <a:pt x="22" y="10"/>
                    <a:pt x="22" y="10"/>
                  </a:cubicBezTo>
                  <a:cubicBezTo>
                    <a:pt x="22" y="10"/>
                    <a:pt x="22" y="10"/>
                    <a:pt x="22" y="10"/>
                  </a:cubicBezTo>
                  <a:cubicBezTo>
                    <a:pt x="23" y="10"/>
                    <a:pt x="23" y="10"/>
                    <a:pt x="23" y="10"/>
                  </a:cubicBezTo>
                  <a:cubicBezTo>
                    <a:pt x="27" y="17"/>
                    <a:pt x="26" y="26"/>
                    <a:pt x="21" y="32"/>
                  </a:cubicBezTo>
                  <a:cubicBezTo>
                    <a:pt x="18" y="35"/>
                    <a:pt x="13" y="36"/>
                    <a:pt x="9" y="36"/>
                  </a:cubicBezTo>
                  <a:cubicBezTo>
                    <a:pt x="6" y="36"/>
                    <a:pt x="3" y="36"/>
                    <a:pt x="0" y="34"/>
                  </a:cubicBezTo>
                  <a:cubicBezTo>
                    <a:pt x="2" y="37"/>
                    <a:pt x="2" y="37"/>
                    <a:pt x="2" y="37"/>
                  </a:cubicBezTo>
                  <a:cubicBezTo>
                    <a:pt x="15" y="37"/>
                    <a:pt x="15" y="37"/>
                    <a:pt x="15" y="37"/>
                  </a:cubicBezTo>
                  <a:cubicBezTo>
                    <a:pt x="22" y="37"/>
                    <a:pt x="28" y="31"/>
                    <a:pt x="28" y="24"/>
                  </a:cubicBezTo>
                  <a:cubicBezTo>
                    <a:pt x="28" y="15"/>
                    <a:pt x="28" y="15"/>
                    <a:pt x="28" y="15"/>
                  </a:cubicBezTo>
                  <a:cubicBezTo>
                    <a:pt x="30" y="15"/>
                    <a:pt x="31" y="14"/>
                    <a:pt x="32" y="12"/>
                  </a:cubicBezTo>
                  <a:cubicBezTo>
                    <a:pt x="36" y="10"/>
                    <a:pt x="36" y="10"/>
                    <a:pt x="36" y="10"/>
                  </a:cubicBezTo>
                  <a:lnTo>
                    <a:pt x="22"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5" name="Freeform 286"/>
            <p:cNvSpPr>
              <a:spLocks/>
            </p:cNvSpPr>
            <p:nvPr userDrawn="1"/>
          </p:nvSpPr>
          <p:spPr bwMode="gray">
            <a:xfrm>
              <a:off x="4532313" y="4518025"/>
              <a:ext cx="87312" cy="77787"/>
            </a:xfrm>
            <a:custGeom>
              <a:avLst/>
              <a:gdLst>
                <a:gd name="T0" fmla="*/ 9 w 26"/>
                <a:gd name="T1" fmla="*/ 25 h 25"/>
                <a:gd name="T2" fmla="*/ 20 w 26"/>
                <a:gd name="T3" fmla="*/ 20 h 25"/>
                <a:gd name="T4" fmla="*/ 22 w 26"/>
                <a:gd name="T5" fmla="*/ 0 h 25"/>
                <a:gd name="T6" fmla="*/ 0 w 26"/>
                <a:gd name="T7" fmla="*/ 22 h 25"/>
                <a:gd name="T8" fmla="*/ 9 w 26"/>
                <a:gd name="T9" fmla="*/ 25 h 25"/>
              </a:gdLst>
              <a:ahLst/>
              <a:cxnLst>
                <a:cxn ang="0">
                  <a:pos x="T0" y="T1"/>
                </a:cxn>
                <a:cxn ang="0">
                  <a:pos x="T2" y="T3"/>
                </a:cxn>
                <a:cxn ang="0">
                  <a:pos x="T4" y="T5"/>
                </a:cxn>
                <a:cxn ang="0">
                  <a:pos x="T6" y="T7"/>
                </a:cxn>
                <a:cxn ang="0">
                  <a:pos x="T8" y="T9"/>
                </a:cxn>
              </a:cxnLst>
              <a:rect l="0" t="0" r="r" b="b"/>
              <a:pathLst>
                <a:path w="26" h="25">
                  <a:moveTo>
                    <a:pt x="9" y="25"/>
                  </a:moveTo>
                  <a:cubicBezTo>
                    <a:pt x="13" y="25"/>
                    <a:pt x="17" y="23"/>
                    <a:pt x="20" y="20"/>
                  </a:cubicBezTo>
                  <a:cubicBezTo>
                    <a:pt x="26" y="15"/>
                    <a:pt x="26" y="6"/>
                    <a:pt x="22" y="0"/>
                  </a:cubicBezTo>
                  <a:cubicBezTo>
                    <a:pt x="0" y="22"/>
                    <a:pt x="0" y="22"/>
                    <a:pt x="0" y="22"/>
                  </a:cubicBezTo>
                  <a:cubicBezTo>
                    <a:pt x="3" y="24"/>
                    <a:pt x="6" y="25"/>
                    <a:pt x="9" y="25"/>
                  </a:cubicBez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6" name="Oval 287"/>
            <p:cNvSpPr>
              <a:spLocks noChangeArrowheads="1"/>
            </p:cNvSpPr>
            <p:nvPr userDrawn="1"/>
          </p:nvSpPr>
          <p:spPr bwMode="gray">
            <a:xfrm>
              <a:off x="4625975" y="4511675"/>
              <a:ext cx="6350" cy="6350"/>
            </a:xfrm>
            <a:prstGeom prst="ellipse">
              <a:avLst/>
            </a:pr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7" name="Freeform 288"/>
            <p:cNvSpPr>
              <a:spLocks/>
            </p:cNvSpPr>
            <p:nvPr userDrawn="1"/>
          </p:nvSpPr>
          <p:spPr bwMode="gray">
            <a:xfrm>
              <a:off x="4595813" y="4592638"/>
              <a:ext cx="9525" cy="9525"/>
            </a:xfrm>
            <a:custGeom>
              <a:avLst/>
              <a:gdLst>
                <a:gd name="T0" fmla="*/ 6 w 6"/>
                <a:gd name="T1" fmla="*/ 0 h 6"/>
                <a:gd name="T2" fmla="*/ 6 w 6"/>
                <a:gd name="T3" fmla="*/ 6 h 6"/>
                <a:gd name="T4" fmla="*/ 0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6" y="6"/>
                  </a:lnTo>
                  <a:lnTo>
                    <a:pt x="0" y="0"/>
                  </a:lnTo>
                  <a:lnTo>
                    <a:pt x="6"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8" name="Freeform 289"/>
            <p:cNvSpPr>
              <a:spLocks/>
            </p:cNvSpPr>
            <p:nvPr userDrawn="1"/>
          </p:nvSpPr>
          <p:spPr bwMode="gray">
            <a:xfrm>
              <a:off x="4581525" y="4592638"/>
              <a:ext cx="11112" cy="12700"/>
            </a:xfrm>
            <a:custGeom>
              <a:avLst/>
              <a:gdLst>
                <a:gd name="T0" fmla="*/ 7 w 7"/>
                <a:gd name="T1" fmla="*/ 0 h 8"/>
                <a:gd name="T2" fmla="*/ 7 w 7"/>
                <a:gd name="T3" fmla="*/ 8 h 8"/>
                <a:gd name="T4" fmla="*/ 0 w 7"/>
                <a:gd name="T5" fmla="*/ 2 h 8"/>
                <a:gd name="T6" fmla="*/ 7 w 7"/>
                <a:gd name="T7" fmla="*/ 0 h 8"/>
              </a:gdLst>
              <a:ahLst/>
              <a:cxnLst>
                <a:cxn ang="0">
                  <a:pos x="T0" y="T1"/>
                </a:cxn>
                <a:cxn ang="0">
                  <a:pos x="T2" y="T3"/>
                </a:cxn>
                <a:cxn ang="0">
                  <a:pos x="T4" y="T5"/>
                </a:cxn>
                <a:cxn ang="0">
                  <a:pos x="T6" y="T7"/>
                </a:cxn>
              </a:cxnLst>
              <a:rect l="0" t="0" r="r" b="b"/>
              <a:pathLst>
                <a:path w="7" h="8">
                  <a:moveTo>
                    <a:pt x="7" y="0"/>
                  </a:moveTo>
                  <a:lnTo>
                    <a:pt x="7" y="8"/>
                  </a:lnTo>
                  <a:lnTo>
                    <a:pt x="0" y="2"/>
                  </a:lnTo>
                  <a:lnTo>
                    <a:pt x="7"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grpSp>
      <p:pic>
        <p:nvPicPr>
          <p:cNvPr id="5" name="Picture 4"/>
          <p:cNvPicPr>
            <a:picLocks noChangeAspect="1"/>
          </p:cNvPicPr>
          <p:nvPr userDrawn="1"/>
        </p:nvPicPr>
        <p:blipFill>
          <a:blip r:embed="rId3"/>
          <a:stretch>
            <a:fillRect/>
          </a:stretch>
        </p:blipFill>
        <p:spPr>
          <a:xfrm>
            <a:off x="0" y="5000458"/>
            <a:ext cx="12218013" cy="1894154"/>
          </a:xfrm>
          <a:prstGeom prst="rect">
            <a:avLst/>
          </a:prstGeom>
        </p:spPr>
      </p:pic>
      <p:pic>
        <p:nvPicPr>
          <p:cNvPr id="8" name="Man with laptop"/>
          <p:cNvPicPr>
            <a:picLocks noChangeAspect="1"/>
          </p:cNvPicPr>
          <p:nvPr userDrawn="1"/>
        </p:nvPicPr>
        <p:blipFill>
          <a:blip r:embed="rId4"/>
          <a:stretch>
            <a:fillRect/>
          </a:stretch>
        </p:blipFill>
        <p:spPr>
          <a:xfrm>
            <a:off x="537176" y="2990211"/>
            <a:ext cx="1720500" cy="3287063"/>
          </a:xfrm>
          <a:prstGeom prst="rect">
            <a:avLst/>
          </a:prstGeom>
        </p:spPr>
      </p:pic>
      <p:pic>
        <p:nvPicPr>
          <p:cNvPr id="9" name="Girl with tablet and basketball"/>
          <p:cNvPicPr>
            <a:picLocks noChangeAspect="1"/>
          </p:cNvPicPr>
          <p:nvPr userDrawn="1"/>
        </p:nvPicPr>
        <p:blipFill>
          <a:blip r:embed="rId5"/>
          <a:stretch>
            <a:fillRect/>
          </a:stretch>
        </p:blipFill>
        <p:spPr>
          <a:xfrm>
            <a:off x="8055536" y="3610615"/>
            <a:ext cx="1251117" cy="2166421"/>
          </a:xfrm>
          <a:prstGeom prst="rect">
            <a:avLst/>
          </a:prstGeom>
        </p:spPr>
      </p:pic>
      <p:pic>
        <p:nvPicPr>
          <p:cNvPr id="10" name="Woman with phone"/>
          <p:cNvPicPr>
            <a:picLocks noChangeAspect="1"/>
          </p:cNvPicPr>
          <p:nvPr userDrawn="1"/>
        </p:nvPicPr>
        <p:blipFill>
          <a:blip r:embed="rId6"/>
          <a:stretch>
            <a:fillRect/>
          </a:stretch>
        </p:blipFill>
        <p:spPr>
          <a:xfrm>
            <a:off x="2104545" y="3199789"/>
            <a:ext cx="1301404" cy="3077485"/>
          </a:xfrm>
          <a:prstGeom prst="rect">
            <a:avLst/>
          </a:prstGeom>
        </p:spPr>
      </p:pic>
      <p:sp>
        <p:nvSpPr>
          <p:cNvPr id="11" name="Rectangle 10"/>
          <p:cNvSpPr/>
          <p:nvPr userDrawn="1"/>
        </p:nvSpPr>
        <p:spPr bwMode="gray">
          <a:xfrm>
            <a:off x="269239" y="-1"/>
            <a:ext cx="3413565" cy="1519157"/>
          </a:xfrm>
          <a:prstGeom prst="rect">
            <a:avLst/>
          </a:prstGeom>
          <a:solidFill>
            <a:srgbClr val="6DC2E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rgbClr val="6DC2E9"/>
              </a:solidFill>
              <a:ea typeface="Segoe UI" pitchFamily="34" charset="0"/>
              <a:cs typeface="Segoe UI" pitchFamily="34" charset="0"/>
            </a:endParaRPr>
          </a:p>
        </p:txBody>
      </p:sp>
      <p:pic>
        <p:nvPicPr>
          <p:cNvPr id="310" name="Picture 30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invGray">
          <a:xfrm>
            <a:off x="449821" y="471123"/>
            <a:ext cx="2507463" cy="537211"/>
          </a:xfrm>
          <a:prstGeom prst="rect">
            <a:avLst/>
          </a:prstGeom>
        </p:spPr>
      </p:pic>
      <p:pic>
        <p:nvPicPr>
          <p:cNvPr id="311" name="Picture 310"/>
          <p:cNvPicPr>
            <a:picLocks noChangeAspect="1"/>
          </p:cNvPicPr>
          <p:nvPr userDrawn="1"/>
        </p:nvPicPr>
        <p:blipFill>
          <a:blip r:embed="rId8"/>
          <a:stretch>
            <a:fillRect/>
          </a:stretch>
        </p:blipFill>
        <p:spPr>
          <a:xfrm>
            <a:off x="5704483" y="3990477"/>
            <a:ext cx="2146720" cy="2519290"/>
          </a:xfrm>
          <a:prstGeom prst="rect">
            <a:avLst/>
          </a:prstGeom>
        </p:spPr>
      </p:pic>
    </p:spTree>
    <p:extLst>
      <p:ext uri="{BB962C8B-B14F-4D97-AF65-F5344CB8AC3E}">
        <p14:creationId xmlns:p14="http://schemas.microsoft.com/office/powerpoint/2010/main" val="2173088857"/>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7" name="Picture 6"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19" y="471123"/>
            <a:ext cx="2507467" cy="537211"/>
          </a:xfrm>
          <a:prstGeom prst="rect">
            <a:avLst/>
          </a:prstGeom>
        </p:spPr>
      </p:pic>
    </p:spTree>
    <p:extLst>
      <p:ext uri="{BB962C8B-B14F-4D97-AF65-F5344CB8AC3E}">
        <p14:creationId xmlns:p14="http://schemas.microsoft.com/office/powerpoint/2010/main" val="23962379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ltGray">
          <a:xfrm>
            <a:off x="269239" y="2084172"/>
            <a:ext cx="896424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882" spc="-98" baseline="0">
                <a:gradFill>
                  <a:gsLst>
                    <a:gs pos="5833">
                      <a:srgbClr val="FFFFFF"/>
                    </a:gs>
                    <a:gs pos="18000">
                      <a:srgbClr val="FFFFFF"/>
                    </a:gs>
                  </a:gsLst>
                  <a:lin ang="5400000" scaled="0"/>
                </a:gradFill>
              </a:defRPr>
            </a:lvl1pPr>
          </a:lstStyle>
          <a:p>
            <a:r>
              <a:rPr lang="en-US" dirty="0"/>
              <a:t>Presentation title</a:t>
            </a:r>
          </a:p>
        </p:txBody>
      </p:sp>
      <p:pic>
        <p:nvPicPr>
          <p:cNvPr id="2" name="Picture 1"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19" y="471123"/>
            <a:ext cx="2507467" cy="537211"/>
          </a:xfrm>
          <a:prstGeom prst="rect">
            <a:avLst/>
          </a:prstGeom>
        </p:spPr>
      </p:pic>
      <p:sp>
        <p:nvSpPr>
          <p:cNvPr id="5" name="Text Placeholder 4"/>
          <p:cNvSpPr>
            <a:spLocks noGrp="1"/>
          </p:cNvSpPr>
          <p:nvPr>
            <p:ph type="body" sz="quarter" idx="12" hasCustomPrompt="1"/>
          </p:nvPr>
        </p:nvSpPr>
        <p:spPr>
          <a:xfrm>
            <a:off x="269302" y="3878574"/>
            <a:ext cx="8964186" cy="1792326"/>
          </a:xfrm>
          <a:noFill/>
        </p:spPr>
        <p:txBody>
          <a:bodyPr lIns="182880" tIns="146304" rIns="182880" bIns="146304">
            <a:noAutofit/>
          </a:bodyPr>
          <a:lstStyle>
            <a:lvl1pPr marL="0" indent="0">
              <a:spcBef>
                <a:spcPts val="0"/>
              </a:spcBef>
              <a:buNone/>
              <a:defRPr sz="3529" spc="0" baseline="0">
                <a:gradFill>
                  <a:gsLst>
                    <a:gs pos="2917">
                      <a:srgbClr val="FFFFFF"/>
                    </a:gs>
                    <a:gs pos="30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4286052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7" name="Picture 6"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20" y="471123"/>
            <a:ext cx="2507462" cy="537211"/>
          </a:xfrm>
          <a:prstGeom prst="rect">
            <a:avLst/>
          </a:prstGeom>
        </p:spPr>
      </p:pic>
    </p:spTree>
    <p:extLst>
      <p:ext uri="{BB962C8B-B14F-4D97-AF65-F5344CB8AC3E}">
        <p14:creationId xmlns:p14="http://schemas.microsoft.com/office/powerpoint/2010/main" val="12548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104">
          <p15:clr>
            <a:srgbClr val="C35EA4"/>
          </p15:clr>
        </p15:guide>
        <p15:guide id="2" orient="horz" pos="302">
          <p15:clr>
            <a:srgbClr val="C35EA4"/>
          </p15:clr>
        </p15:guide>
        <p15:guide id="3" pos="288">
          <p15:clr>
            <a:srgbClr val="C35EA4"/>
          </p15:clr>
        </p15:guide>
        <p15:guide id="4" pos="7546">
          <p15:clr>
            <a:srgbClr val="C35E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3428" tIns="107571" rIns="143428" bIns="107571"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302" y="1187644"/>
            <a:ext cx="9859116" cy="2697988"/>
          </a:xfrm>
          <a:noFill/>
        </p:spPr>
        <p:txBody>
          <a:bodyPr tIns="91440" bIns="91440" anchor="t" anchorCtr="0"/>
          <a:lstStyle>
            <a:lvl1pPr>
              <a:defRPr sz="7058"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1"/>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2465144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1"/>
            <a:ext cx="9860674" cy="1793881"/>
          </a:xfrm>
          <a:noFill/>
        </p:spPr>
        <p:txBody>
          <a:bodyPr lIns="182880" tIns="146304" rIns="182880" bIns="146304">
            <a:noAutofit/>
          </a:bodyPr>
          <a:lstStyle>
            <a:lvl1pPr marL="0" indent="0">
              <a:spcBef>
                <a:spcPts val="0"/>
              </a:spcBef>
              <a:buNone/>
              <a:defRPr sz="3529"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53316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302" y="1187644"/>
            <a:ext cx="9859116" cy="2697988"/>
          </a:xfrm>
          <a:noFill/>
        </p:spPr>
        <p:txBody>
          <a:bodyPr tIns="91440" bIns="91440" anchor="t" anchorCtr="0"/>
          <a:lstStyle>
            <a:lvl1pPr>
              <a:defRPr sz="7058" spc="-98"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2110586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36881991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352219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583488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537904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052030"/>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sz="1961"/>
            </a:lvl3pPr>
            <a:lvl4pPr marL="448193" indent="0">
              <a:buNone/>
              <a:defRPr sz="1765"/>
            </a:lvl4pPr>
            <a:lvl5pPr marL="672290"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2257919"/>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052030"/>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sz="1961"/>
            </a:lvl3pPr>
            <a:lvl4pPr marL="448193" indent="0">
              <a:buNone/>
              <a:defRPr sz="1765"/>
            </a:lvl4pPr>
            <a:lvl5pPr marL="672290"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576961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269239" y="1190734"/>
            <a:ext cx="11653523" cy="218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507478"/>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7971"/>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568825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483317"/>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1681471"/>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281677" indent="-281677">
              <a:spcBef>
                <a:spcPts val="1200"/>
              </a:spcBef>
              <a:buClr>
                <a:schemeClr val="tx1"/>
              </a:buClr>
              <a:buFont typeface="Arial" pitchFamily="34" charset="0"/>
              <a:buChar char="•"/>
              <a:defRPr sz="3529"/>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281677" indent="-281677">
              <a:spcBef>
                <a:spcPts val="1200"/>
              </a:spcBef>
              <a:buClr>
                <a:schemeClr val="tx1"/>
              </a:buClr>
              <a:buFont typeface="Arial" pitchFamily="34" charset="0"/>
              <a:buChar char="•"/>
              <a:defRPr sz="3529"/>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927647"/>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281677" indent="-281677">
              <a:spcBef>
                <a:spcPts val="1200"/>
              </a:spcBef>
              <a:buClr>
                <a:schemeClr val="tx2"/>
              </a:buClr>
              <a:buFont typeface="Arial" pitchFamily="34" charset="0"/>
              <a:buChar char="•"/>
              <a:defRPr sz="3529">
                <a:gradFill>
                  <a:gsLst>
                    <a:gs pos="1250">
                      <a:schemeClr val="tx2"/>
                    </a:gs>
                    <a:gs pos="99000">
                      <a:schemeClr val="tx2"/>
                    </a:gs>
                  </a:gsLst>
                  <a:lin ang="5400000" scaled="0"/>
                </a:gradFill>
              </a:defRPr>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281677" indent="-281677">
              <a:spcBef>
                <a:spcPts val="1200"/>
              </a:spcBef>
              <a:buClr>
                <a:schemeClr val="tx2"/>
              </a:buClr>
              <a:buFont typeface="Arial" pitchFamily="34" charset="0"/>
              <a:buChar char="•"/>
              <a:defRPr sz="3529">
                <a:gradFill>
                  <a:gsLst>
                    <a:gs pos="1250">
                      <a:schemeClr val="tx2"/>
                    </a:gs>
                    <a:gs pos="99000">
                      <a:schemeClr val="tx2"/>
                    </a:gs>
                  </a:gsLst>
                  <a:lin ang="5400000" scaled="0"/>
                </a:gradFill>
              </a:defRPr>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176379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2764886"/>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541999"/>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646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151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4638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2415"/>
            <a:ext cx="11653522" cy="2089751"/>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83829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34753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7"/>
          <p:cNvSpPr txBox="1"/>
          <p:nvPr userDrawn="1"/>
        </p:nvSpPr>
        <p:spPr bwMode="white">
          <a:xfrm>
            <a:off x="4503513" y="6566924"/>
            <a:ext cx="3184975"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2131392957"/>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 y="3009"/>
            <a:ext cx="12189936" cy="6851977"/>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ltGray">
          <a:xfrm>
            <a:off x="448213" y="468337"/>
            <a:ext cx="1522404" cy="326167"/>
          </a:xfrm>
          <a:prstGeom prst="rect">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9239" y="2980723"/>
            <a:ext cx="3585700" cy="3586209"/>
          </a:xfrm>
          <a:prstGeom prst="rect">
            <a:avLst/>
          </a:prstGeom>
        </p:spPr>
      </p:pic>
    </p:spTree>
    <p:extLst>
      <p:ext uri="{BB962C8B-B14F-4D97-AF65-F5344CB8AC3E}">
        <p14:creationId xmlns:p14="http://schemas.microsoft.com/office/powerpoint/2010/main" val="181653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248" b="8215"/>
          <a:stretch/>
        </p:blipFill>
        <p:spPr>
          <a:xfrm>
            <a:off x="7459" y="6623"/>
            <a:ext cx="12184541" cy="6851378"/>
          </a:xfrm>
          <a:prstGeom prst="rect">
            <a:avLst/>
          </a:prstGeom>
        </p:spPr>
      </p:pic>
      <p:sp>
        <p:nvSpPr>
          <p:cNvPr id="2" name="Rectangle 1"/>
          <p:cNvSpPr/>
          <p:nvPr userDrawn="1"/>
        </p:nvSpPr>
        <p:spPr bwMode="auto">
          <a:xfrm>
            <a:off x="269239" y="2980725"/>
            <a:ext cx="7171399" cy="359258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100000">
                    <a:schemeClr val="bg1"/>
                  </a:gs>
                  <a:gs pos="0">
                    <a:schemeClr val="bg1"/>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980739"/>
            <a:ext cx="7171336" cy="1793104"/>
          </a:xfrm>
          <a:noFill/>
        </p:spPr>
        <p:txBody>
          <a:bodyPr lIns="146304" tIns="91440" rIns="146304" bIns="91440" anchor="t" anchorCtr="0"/>
          <a:lstStyle>
            <a:lvl1pPr>
              <a:defRPr sz="5294" spc="-98" baseline="0">
                <a:gradFill>
                  <a:gsLst>
                    <a:gs pos="100000">
                      <a:schemeClr val="bg1"/>
                    </a:gs>
                    <a:gs pos="0">
                      <a:schemeClr val="bg1"/>
                    </a:gs>
                  </a:gsLst>
                  <a:lin ang="5400000" scaled="0"/>
                </a:gradFill>
              </a:defRPr>
            </a:lvl1pPr>
          </a:lstStyle>
          <a:p>
            <a:r>
              <a:rPr lang="en-US" dirty="0"/>
              <a:t>Presentation title </a:t>
            </a:r>
            <a:br>
              <a:rPr lang="en-US" dirty="0"/>
            </a:br>
            <a:r>
              <a:rPr lang="en-US" dirty="0"/>
              <a:t>goes here</a:t>
            </a:r>
          </a:p>
        </p:txBody>
      </p:sp>
      <p:sp>
        <p:nvSpPr>
          <p:cNvPr id="3" name="Text Placeholder 2"/>
          <p:cNvSpPr>
            <a:spLocks noGrp="1"/>
          </p:cNvSpPr>
          <p:nvPr>
            <p:ph type="body" sz="quarter" idx="14" hasCustomPrompt="1"/>
          </p:nvPr>
        </p:nvSpPr>
        <p:spPr bwMode="auto">
          <a:xfrm>
            <a:off x="267682" y="4780202"/>
            <a:ext cx="7171336" cy="1236558"/>
          </a:xfrm>
        </p:spPr>
        <p:txBody>
          <a:bodyPr tIns="109728" bIns="109728">
            <a:noAutofit/>
          </a:bodyPr>
          <a:lstStyle>
            <a:lvl1pPr marL="0" indent="0">
              <a:spcBef>
                <a:spcPts val="0"/>
              </a:spcBef>
              <a:buNone/>
              <a:defRPr sz="3137">
                <a:gradFill>
                  <a:gsLst>
                    <a:gs pos="100000">
                      <a:schemeClr val="bg1"/>
                    </a:gs>
                    <a:gs pos="0">
                      <a:schemeClr val="bg1"/>
                    </a:gs>
                  </a:gsLst>
                  <a:lin ang="5400000" scaled="0"/>
                </a:gradFill>
              </a:defRPr>
            </a:lvl1pPr>
          </a:lstStyle>
          <a:p>
            <a:pPr lvl="0"/>
            <a:r>
              <a:rPr lang="en-US" dirty="0"/>
              <a:t>Speaker Name</a:t>
            </a:r>
          </a:p>
          <a:p>
            <a:pPr lvl="0"/>
            <a:r>
              <a:rPr lang="en-US" dirty="0"/>
              <a:t>Title</a:t>
            </a:r>
          </a:p>
        </p:txBody>
      </p:sp>
      <p:sp>
        <p:nvSpPr>
          <p:cNvPr id="5" name="Text Placeholder 4"/>
          <p:cNvSpPr>
            <a:spLocks noGrp="1"/>
          </p:cNvSpPr>
          <p:nvPr>
            <p:ph type="body" sz="quarter" idx="15" hasCustomPrompt="1"/>
          </p:nvPr>
        </p:nvSpPr>
        <p:spPr>
          <a:xfrm>
            <a:off x="267683" y="6026623"/>
            <a:ext cx="7172955" cy="537931"/>
          </a:xfrm>
        </p:spPr>
        <p:txBody>
          <a:bodyPr lIns="182880" tIns="146304" rIns="182880" bIns="146304"/>
          <a:lstStyle>
            <a:lvl1pPr marL="0" indent="0" algn="r">
              <a:buNone/>
              <a:defRPr sz="1765" baseline="0">
                <a:gradFill>
                  <a:gsLst>
                    <a:gs pos="1250">
                      <a:schemeClr val="bg1"/>
                    </a:gs>
                    <a:gs pos="100000">
                      <a:schemeClr val="bg1"/>
                    </a:gs>
                  </a:gsLst>
                  <a:lin ang="5400000" scaled="0"/>
                </a:gradFill>
                <a:latin typeface="+mn-lt"/>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Insert Session Code Here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ltGray">
          <a:xfrm>
            <a:off x="448213" y="470067"/>
            <a:ext cx="1522404" cy="326167"/>
          </a:xfrm>
          <a:prstGeom prst="rect">
            <a:avLst/>
          </a:prstGeom>
        </p:spPr>
      </p:pic>
    </p:spTree>
    <p:extLst>
      <p:ext uri="{BB962C8B-B14F-4D97-AF65-F5344CB8AC3E}">
        <p14:creationId xmlns:p14="http://schemas.microsoft.com/office/powerpoint/2010/main" val="80403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 y="-5829"/>
            <a:ext cx="12211022" cy="6863830"/>
          </a:xfrm>
          <a:prstGeom prst="rect">
            <a:avLst/>
          </a:prstGeom>
        </p:spPr>
      </p:pic>
      <p:sp>
        <p:nvSpPr>
          <p:cNvPr id="6" name="Rectangle 5"/>
          <p:cNvSpPr/>
          <p:nvPr userDrawn="1"/>
        </p:nvSpPr>
        <p:spPr bwMode="auto">
          <a:xfrm rot="16200000">
            <a:off x="-159334" y="154446"/>
            <a:ext cx="6863830" cy="6543267"/>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invGray">
          <a:xfrm>
            <a:off x="457856" y="476578"/>
            <a:ext cx="1522404" cy="326167"/>
          </a:xfrm>
          <a:prstGeom prst="rect">
            <a:avLst/>
          </a:prstGeom>
        </p:spPr>
      </p:pic>
      <p:sp>
        <p:nvSpPr>
          <p:cNvPr id="2" name="Rectangle 1"/>
          <p:cNvSpPr/>
          <p:nvPr userDrawn="1"/>
        </p:nvSpPr>
        <p:spPr bwMode="auto">
          <a:xfrm>
            <a:off x="269239" y="2988437"/>
            <a:ext cx="7169557" cy="359258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988451"/>
            <a:ext cx="7171336" cy="1793104"/>
          </a:xfrm>
          <a:noFill/>
        </p:spPr>
        <p:txBody>
          <a:bodyPr lIns="146304" tIns="91440" rIns="146304" bIns="91440" anchor="t" anchorCtr="0"/>
          <a:lstStyle>
            <a:lvl1pPr>
              <a:defRPr sz="5294" spc="-98" baseline="0">
                <a:gradFill>
                  <a:gsLst>
                    <a:gs pos="100000">
                      <a:schemeClr val="accent6"/>
                    </a:gs>
                    <a:gs pos="0">
                      <a:schemeClr val="accent6"/>
                    </a:gs>
                  </a:gsLst>
                  <a:lin ang="5400000" scaled="0"/>
                </a:gradFill>
              </a:defRPr>
            </a:lvl1pPr>
          </a:lstStyle>
          <a:p>
            <a:r>
              <a:rPr lang="en-US" dirty="0"/>
              <a:t>Presentation title </a:t>
            </a:r>
            <a:br>
              <a:rPr lang="en-US" dirty="0"/>
            </a:br>
            <a:r>
              <a:rPr lang="en-US" dirty="0"/>
              <a:t>goes here</a:t>
            </a:r>
          </a:p>
        </p:txBody>
      </p:sp>
      <p:sp>
        <p:nvSpPr>
          <p:cNvPr id="3" name="Text Placeholder 2"/>
          <p:cNvSpPr>
            <a:spLocks noGrp="1"/>
          </p:cNvSpPr>
          <p:nvPr>
            <p:ph type="body" sz="quarter" idx="14" hasCustomPrompt="1"/>
          </p:nvPr>
        </p:nvSpPr>
        <p:spPr bwMode="auto">
          <a:xfrm>
            <a:off x="267683" y="4795385"/>
            <a:ext cx="7172955" cy="1220610"/>
          </a:xfrm>
        </p:spPr>
        <p:txBody>
          <a:bodyPr tIns="109728" bIns="109728">
            <a:noAutofit/>
          </a:bodyPr>
          <a:lstStyle>
            <a:lvl1pPr marL="0" indent="0">
              <a:spcBef>
                <a:spcPts val="0"/>
              </a:spcBef>
              <a:buNone/>
              <a:defRPr sz="3137">
                <a:gradFill>
                  <a:gsLst>
                    <a:gs pos="100000">
                      <a:schemeClr val="accent6"/>
                    </a:gs>
                    <a:gs pos="0">
                      <a:schemeClr val="accent6"/>
                    </a:gs>
                  </a:gsLst>
                  <a:lin ang="5400000" scaled="0"/>
                </a:gradFill>
              </a:defRPr>
            </a:lvl1pPr>
          </a:lstStyle>
          <a:p>
            <a:pPr lvl="0"/>
            <a:r>
              <a:rPr lang="en-US" dirty="0"/>
              <a:t>Speaker Name</a:t>
            </a:r>
          </a:p>
          <a:p>
            <a:pPr lvl="0"/>
            <a:r>
              <a:rPr lang="en-US" dirty="0"/>
              <a:t>Title</a:t>
            </a:r>
          </a:p>
        </p:txBody>
      </p:sp>
      <p:sp>
        <p:nvSpPr>
          <p:cNvPr id="5" name="Text Placeholder 4"/>
          <p:cNvSpPr>
            <a:spLocks noGrp="1"/>
          </p:cNvSpPr>
          <p:nvPr>
            <p:ph type="body" sz="quarter" idx="15" hasCustomPrompt="1"/>
          </p:nvPr>
        </p:nvSpPr>
        <p:spPr>
          <a:xfrm>
            <a:off x="267398" y="6022353"/>
            <a:ext cx="7173240" cy="559522"/>
          </a:xfrm>
        </p:spPr>
        <p:txBody>
          <a:bodyPr vert="horz" wrap="square" lIns="182880" tIns="146304" rIns="182880" bIns="146304" rtlCol="0">
            <a:noAutofit/>
          </a:bodyPr>
          <a:lstStyle>
            <a:lvl1pPr marL="336145" indent="-336145" algn="r">
              <a:buNone/>
              <a:defRPr lang="en-US" sz="1765" dirty="0" smtClean="0">
                <a:gradFill>
                  <a:gsLst>
                    <a:gs pos="1250">
                      <a:schemeClr val="accent6"/>
                    </a:gs>
                    <a:gs pos="100000">
                      <a:schemeClr val="accent6"/>
                    </a:gs>
                  </a:gsLst>
                  <a:lin ang="5400000" scaled="0"/>
                </a:gradFill>
                <a:latin typeface="+mn-lt"/>
              </a:defRPr>
            </a:lvl1pPr>
          </a:lstStyle>
          <a:p>
            <a:pPr marL="0" lvl="0" indent="0"/>
            <a:r>
              <a:rPr lang="en-US" dirty="0"/>
              <a:t>Insert Session Code Here</a:t>
            </a:r>
          </a:p>
        </p:txBody>
      </p:sp>
    </p:spTree>
    <p:extLst>
      <p:ext uri="{BB962C8B-B14F-4D97-AF65-F5344CB8AC3E}">
        <p14:creationId xmlns:p14="http://schemas.microsoft.com/office/powerpoint/2010/main" val="153270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90" y="-5829"/>
            <a:ext cx="12211022" cy="6863830"/>
          </a:xfrm>
          <a:prstGeom prst="rect">
            <a:avLst/>
          </a:prstGeom>
        </p:spPr>
      </p:pic>
      <p:sp>
        <p:nvSpPr>
          <p:cNvPr id="10" name="Rectangle 9"/>
          <p:cNvSpPr/>
          <p:nvPr userDrawn="1"/>
        </p:nvSpPr>
        <p:spPr bwMode="auto">
          <a:xfrm>
            <a:off x="269239" y="2974353"/>
            <a:ext cx="7169557" cy="3592580"/>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63405" y="473036"/>
            <a:ext cx="1522404" cy="326276"/>
          </a:xfrm>
          <a:prstGeom prst="rect">
            <a:avLst/>
          </a:prstGeom>
        </p:spPr>
      </p:pic>
      <p:sp>
        <p:nvSpPr>
          <p:cNvPr id="9" name="Title 1"/>
          <p:cNvSpPr>
            <a:spLocks noGrp="1"/>
          </p:cNvSpPr>
          <p:nvPr>
            <p:ph type="title" hasCustomPrompt="1"/>
          </p:nvPr>
        </p:nvSpPr>
        <p:spPr>
          <a:xfrm>
            <a:off x="269302" y="2980725"/>
            <a:ext cx="7171336" cy="1793090"/>
          </a:xfrm>
          <a:noFill/>
        </p:spPr>
        <p:txBody>
          <a:bodyPr lIns="146304" tIns="91440" rIns="146304" bIns="91440" anchor="t" anchorCtr="0"/>
          <a:lstStyle>
            <a:lvl1pPr>
              <a:defRPr sz="5294" spc="-98" baseline="0">
                <a:gradFill>
                  <a:gsLst>
                    <a:gs pos="100000">
                      <a:schemeClr val="bg1"/>
                    </a:gs>
                    <a:gs pos="0">
                      <a:schemeClr val="bg1"/>
                    </a:gs>
                  </a:gsLst>
                  <a:lin ang="5400000" scaled="0"/>
                </a:gradFill>
              </a:defRPr>
            </a:lvl1pPr>
          </a:lstStyle>
          <a:p>
            <a:r>
              <a:rPr lang="en-US" dirty="0"/>
              <a:t>Presentation title </a:t>
            </a:r>
            <a:br>
              <a:rPr lang="en-US" dirty="0"/>
            </a:br>
            <a:r>
              <a:rPr lang="en-US" dirty="0"/>
              <a:t>goes here</a:t>
            </a:r>
          </a:p>
        </p:txBody>
      </p:sp>
      <p:sp>
        <p:nvSpPr>
          <p:cNvPr id="5" name="Text Placeholder 4"/>
          <p:cNvSpPr>
            <a:spLocks noGrp="1"/>
          </p:cNvSpPr>
          <p:nvPr>
            <p:ph type="body" sz="quarter" idx="12" hasCustomPrompt="1"/>
          </p:nvPr>
        </p:nvSpPr>
        <p:spPr>
          <a:xfrm>
            <a:off x="269301" y="4775112"/>
            <a:ext cx="7171337" cy="1239568"/>
          </a:xfrm>
          <a:noFill/>
        </p:spPr>
        <p:txBody>
          <a:bodyPr lIns="146304" tIns="109728" rIns="146304" bIns="109728">
            <a:noAutofit/>
          </a:bodyPr>
          <a:lstStyle>
            <a:lvl1pPr marL="0" indent="0">
              <a:spcBef>
                <a:spcPts val="0"/>
              </a:spcBef>
              <a:buNone/>
              <a:defRPr sz="3137" b="0" spc="0" baseline="0">
                <a:gradFill>
                  <a:gsLst>
                    <a:gs pos="100000">
                      <a:schemeClr val="bg1"/>
                    </a:gs>
                    <a:gs pos="0">
                      <a:schemeClr val="bg1"/>
                    </a:gs>
                  </a:gsLst>
                  <a:lin ang="5400000" scaled="0"/>
                </a:gradFill>
                <a:latin typeface="+mj-lt"/>
              </a:defRPr>
            </a:lvl1pPr>
          </a:lstStyle>
          <a:p>
            <a:pPr lvl="0"/>
            <a:r>
              <a:rPr lang="en-US" dirty="0"/>
              <a:t>Speaker Name</a:t>
            </a:r>
          </a:p>
          <a:p>
            <a:pPr lvl="0"/>
            <a:r>
              <a:rPr lang="en-US" dirty="0"/>
              <a:t>Title</a:t>
            </a:r>
          </a:p>
        </p:txBody>
      </p:sp>
      <p:sp>
        <p:nvSpPr>
          <p:cNvPr id="3" name="Text Placeholder 2"/>
          <p:cNvSpPr>
            <a:spLocks noGrp="1"/>
          </p:cNvSpPr>
          <p:nvPr>
            <p:ph type="body" sz="quarter" idx="13" hasCustomPrompt="1"/>
          </p:nvPr>
        </p:nvSpPr>
        <p:spPr>
          <a:xfrm>
            <a:off x="276398" y="6021841"/>
            <a:ext cx="7164240" cy="537931"/>
          </a:xfrm>
        </p:spPr>
        <p:txBody>
          <a:bodyPr vert="horz" wrap="square" lIns="182880" tIns="146304" rIns="182880" bIns="146304" rtlCol="0">
            <a:noAutofit/>
          </a:bodyPr>
          <a:lstStyle>
            <a:lvl1pPr marL="336145" indent="-336145" algn="r">
              <a:buNone/>
              <a:defRPr lang="en-US" sz="1765"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a:t>Insert Session Code Here</a:t>
            </a:r>
          </a:p>
        </p:txBody>
      </p:sp>
    </p:spTree>
    <p:extLst>
      <p:ext uri="{BB962C8B-B14F-4D97-AF65-F5344CB8AC3E}">
        <p14:creationId xmlns:p14="http://schemas.microsoft.com/office/powerpoint/2010/main" val="24357761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09"/>
            <a:ext cx="12192000" cy="6851981"/>
          </a:xfrm>
          <a:prstGeom prst="rect">
            <a:avLst/>
          </a:prstGeom>
        </p:spPr>
      </p:pic>
      <p:sp>
        <p:nvSpPr>
          <p:cNvPr id="6" name="Rectangle 5"/>
          <p:cNvSpPr/>
          <p:nvPr userDrawn="1"/>
        </p:nvSpPr>
        <p:spPr bwMode="auto">
          <a:xfrm>
            <a:off x="4751363" y="1186356"/>
            <a:ext cx="7171399" cy="4484025"/>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751363" y="1186356"/>
            <a:ext cx="7171399" cy="2706373"/>
          </a:xfrm>
          <a:noFill/>
        </p:spPr>
        <p:txBody>
          <a:bodyPr wrap="square" tIns="91440" bIns="91440" anchor="t" anchorCtr="0">
            <a:no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4752069" y="3892729"/>
            <a:ext cx="7170692" cy="1777652"/>
          </a:xfrm>
          <a:noFill/>
        </p:spPr>
        <p:txBody>
          <a:bodyPr wrap="square" lIns="182880" tIns="146304" rIns="182880" bIns="146304">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3230510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10"/>
            <a:ext cx="12192000" cy="6851980"/>
          </a:xfrm>
          <a:prstGeom prst="rect">
            <a:avLst/>
          </a:prstGeom>
        </p:spPr>
      </p:pic>
      <p:sp>
        <p:nvSpPr>
          <p:cNvPr id="4" name="Rectangle 3"/>
          <p:cNvSpPr/>
          <p:nvPr userDrawn="1"/>
        </p:nvSpPr>
        <p:spPr bwMode="auto">
          <a:xfrm>
            <a:off x="4751363" y="1186356"/>
            <a:ext cx="7171399" cy="4484025"/>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751363" y="1201814"/>
            <a:ext cx="7171399" cy="4484025"/>
          </a:xfrm>
          <a:noFill/>
        </p:spPr>
        <p:txBody>
          <a:bodyPr wrap="square" tIns="91440" bIns="91440" anchor="t" anchorCtr="0">
            <a:noAutofit/>
          </a:bodyPr>
          <a:lstStyle>
            <a:lvl1pPr>
              <a:defRPr lang="en-US" sz="7058" b="0" kern="1200" cap="none" spc="-98"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260745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960313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281349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p>
        </p:txBody>
      </p:sp>
    </p:spTree>
    <p:extLst>
      <p:ext uri="{BB962C8B-B14F-4D97-AF65-F5344CB8AC3E}">
        <p14:creationId xmlns:p14="http://schemas.microsoft.com/office/powerpoint/2010/main" val="3400741786"/>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p>
        </p:txBody>
      </p:sp>
    </p:spTree>
    <p:extLst>
      <p:ext uri="{BB962C8B-B14F-4D97-AF65-F5344CB8AC3E}">
        <p14:creationId xmlns:p14="http://schemas.microsoft.com/office/powerpoint/2010/main" val="3417207815"/>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0335608"/>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1520867"/>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4061299"/>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1770825"/>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318386863"/>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69240" y="1211236"/>
            <a:ext cx="11655840" cy="899665"/>
          </a:xfrm>
        </p:spPr>
        <p:txBody>
          <a:bodyPr/>
          <a:lstStyle>
            <a:lvl1pPr>
              <a:defRPr sz="7058">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039637944"/>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accent6"/>
                    </a:gs>
                    <a:gs pos="0">
                      <a:schemeClr val="accent6"/>
                    </a:gs>
                  </a:gsLst>
                  <a:lin ang="5400000" scaled="0"/>
                </a:gradFill>
              </a:defRPr>
            </a:lvl1pPr>
          </a:lstStyle>
          <a:p>
            <a:r>
              <a:rPr lang="en-US" dirty="0"/>
              <a:t>Section title</a:t>
            </a:r>
          </a:p>
        </p:txBody>
      </p:sp>
    </p:spTree>
    <p:extLst>
      <p:ext uri="{BB962C8B-B14F-4D97-AF65-F5344CB8AC3E}">
        <p14:creationId xmlns:p14="http://schemas.microsoft.com/office/powerpoint/2010/main" val="12082323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8064237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3256322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bg1"/>
                    </a:gs>
                    <a:gs pos="0">
                      <a:schemeClr val="bg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73496788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accent6"/>
                    </a:gs>
                    <a:gs pos="0">
                      <a:schemeClr val="accent6"/>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8015710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5663" y="1203079"/>
            <a:ext cx="9860674" cy="896553"/>
          </a:xfrm>
        </p:spPr>
        <p:txBody>
          <a:bodyPr/>
          <a:lstStyle>
            <a:lvl1pPr marL="278565" indent="-278565">
              <a:defRPr sz="5882" baseline="0">
                <a:gradFill>
                  <a:gsLst>
                    <a:gs pos="1250">
                      <a:schemeClr val="accent2"/>
                    </a:gs>
                    <a:gs pos="100000">
                      <a:schemeClr val="accent2"/>
                    </a:gs>
                  </a:gsLst>
                  <a:lin ang="5400000" scaled="0"/>
                </a:gra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4789287"/>
            <a:ext cx="5378549" cy="1050156"/>
          </a:xfrm>
        </p:spPr>
        <p:txBody>
          <a:bodyPr/>
          <a:lstStyle>
            <a:lvl1pPr marL="0" indent="0">
              <a:buNone/>
              <a:defRPr sz="3137">
                <a:gradFill>
                  <a:gsLst>
                    <a:gs pos="1250">
                      <a:schemeClr val="accent2"/>
                    </a:gs>
                    <a:gs pos="100000">
                      <a:schemeClr val="accent2"/>
                    </a:gs>
                  </a:gsLst>
                  <a:lin ang="5400000" scaled="0"/>
                </a:gradFill>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Author’s Name</a:t>
            </a:r>
            <a:br>
              <a:rPr lang="en-US" dirty="0"/>
            </a:br>
            <a:r>
              <a:rPr lang="en-US" dirty="0"/>
              <a:t>Title</a:t>
            </a:r>
          </a:p>
        </p:txBody>
      </p:sp>
    </p:spTree>
    <p:extLst>
      <p:ext uri="{BB962C8B-B14F-4D97-AF65-F5344CB8AC3E}">
        <p14:creationId xmlns:p14="http://schemas.microsoft.com/office/powerpoint/2010/main" val="4007145872"/>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5663" y="2084173"/>
            <a:ext cx="9860674" cy="896553"/>
          </a:xfrm>
        </p:spPr>
        <p:txBody>
          <a:bodyPr/>
          <a:lstStyle>
            <a:lvl1pPr marL="169629" indent="-169629">
              <a:defRPr sz="5882" baseline="0">
                <a:gradFill>
                  <a:gsLst>
                    <a:gs pos="1250">
                      <a:schemeClr val="bg1"/>
                    </a:gs>
                    <a:gs pos="100000">
                      <a:schemeClr val="bg1"/>
                    </a:gs>
                  </a:gsLst>
                  <a:lin ang="5400000" scaled="0"/>
                </a:gradFill>
              </a:defRPr>
            </a:lvl1pPr>
          </a:lstStyle>
          <a:p>
            <a:r>
              <a:rPr lang="en-US" dirty="0"/>
              <a:t>“Add a quote here. Design is easier than it looks, and more important than it seems.”</a:t>
            </a:r>
          </a:p>
        </p:txBody>
      </p:sp>
      <p:sp>
        <p:nvSpPr>
          <p:cNvPr id="4" name="Text Placeholder 3"/>
          <p:cNvSpPr>
            <a:spLocks noGrp="1"/>
          </p:cNvSpPr>
          <p:nvPr>
            <p:ph type="body" sz="quarter" idx="10" hasCustomPrompt="1"/>
          </p:nvPr>
        </p:nvSpPr>
        <p:spPr>
          <a:xfrm>
            <a:off x="5647788" y="4789287"/>
            <a:ext cx="5378549" cy="1050156"/>
          </a:xfrm>
        </p:spPr>
        <p:txBody>
          <a:bodyPr/>
          <a:lstStyle>
            <a:lvl1pPr marL="0" indent="0">
              <a:buNone/>
              <a:defRPr sz="3137">
                <a:gradFill>
                  <a:gsLst>
                    <a:gs pos="1250">
                      <a:schemeClr val="bg1"/>
                    </a:gs>
                    <a:gs pos="100000">
                      <a:schemeClr val="bg1"/>
                    </a:gs>
                  </a:gsLst>
                  <a:lin ang="5400000" scaled="0"/>
                </a:gradFill>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Author’s Name</a:t>
            </a:r>
            <a:br>
              <a:rPr lang="en-US" dirty="0"/>
            </a:br>
            <a:r>
              <a:rPr lang="en-US" dirty="0"/>
              <a:t>Title</a:t>
            </a:r>
          </a:p>
        </p:txBody>
      </p:sp>
    </p:spTree>
    <p:extLst>
      <p:ext uri="{BB962C8B-B14F-4D97-AF65-F5344CB8AC3E}">
        <p14:creationId xmlns:p14="http://schemas.microsoft.com/office/powerpoint/2010/main" val="1798729972"/>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69240" y="1211236"/>
            <a:ext cx="11655840" cy="899665"/>
          </a:xfrm>
        </p:spPr>
        <p:txBody>
          <a:bodyPr/>
          <a:lstStyle>
            <a:lvl1pPr>
              <a:defRPr sz="7058">
                <a:gradFill>
                  <a:gsLst>
                    <a:gs pos="1250">
                      <a:schemeClr val="accent2"/>
                    </a:gs>
                    <a:gs pos="100000">
                      <a:schemeClr val="accent2"/>
                    </a:gs>
                  </a:gsLst>
                  <a:lin ang="5400000" scaled="0"/>
                </a:gradFill>
              </a:defRPr>
            </a:lvl1pPr>
          </a:lstStyle>
          <a:p>
            <a:r>
              <a:rPr lang="en-US"/>
              <a:t>Click to edit Master title style</a:t>
            </a:r>
          </a:p>
        </p:txBody>
      </p:sp>
      <p:sp>
        <p:nvSpPr>
          <p:cNvPr id="4" name="Text Placeholder 3"/>
          <p:cNvSpPr>
            <a:spLocks noGrp="1"/>
          </p:cNvSpPr>
          <p:nvPr>
            <p:ph type="body" sz="quarter" idx="10"/>
          </p:nvPr>
        </p:nvSpPr>
        <p:spPr>
          <a:xfrm>
            <a:off x="269239" y="2411635"/>
            <a:ext cx="11653523" cy="914360"/>
          </a:xfrm>
        </p:spPr>
        <p:txBody>
          <a:bodyPr/>
          <a:lstStyle>
            <a:lvl1pPr marL="0" indent="0">
              <a:buNone/>
              <a:defRPr sz="5294"/>
            </a:lvl1pPr>
          </a:lstStyle>
          <a:p>
            <a:pPr lvl="0"/>
            <a:r>
              <a:rPr lang="en-US"/>
              <a:t>Click to edit Master text styles</a:t>
            </a:r>
          </a:p>
        </p:txBody>
      </p:sp>
    </p:spTree>
    <p:extLst>
      <p:ext uri="{BB962C8B-B14F-4D97-AF65-F5344CB8AC3E}">
        <p14:creationId xmlns:p14="http://schemas.microsoft.com/office/powerpoint/2010/main" val="2523951085"/>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80903" y="-7783"/>
            <a:ext cx="6112654" cy="6871859"/>
          </a:xfrm>
          <a:prstGeom prst="rect">
            <a:avLst/>
          </a:prstGeom>
        </p:spPr>
      </p:pic>
      <p:sp>
        <p:nvSpPr>
          <p:cNvPr id="5" name="Picture Placeholder 4"/>
          <p:cNvSpPr>
            <a:spLocks noGrp="1"/>
          </p:cNvSpPr>
          <p:nvPr>
            <p:ph type="pic" sz="quarter" idx="10"/>
          </p:nvPr>
        </p:nvSpPr>
        <p:spPr>
          <a:xfrm>
            <a:off x="6071100" y="0"/>
            <a:ext cx="6120900" cy="7277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4290126323"/>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65240"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858"/>
            <a:ext cx="6117990" cy="6877858"/>
          </a:xfrm>
          <a:prstGeom prst="rect">
            <a:avLst/>
          </a:prstGeom>
        </p:spPr>
      </p:pic>
      <p:sp>
        <p:nvSpPr>
          <p:cNvPr id="4" name="Picture Placeholder 3"/>
          <p:cNvSpPr>
            <a:spLocks noGrp="1"/>
          </p:cNvSpPr>
          <p:nvPr>
            <p:ph type="pic" sz="quarter" idx="10"/>
          </p:nvPr>
        </p:nvSpPr>
        <p:spPr>
          <a:xfrm>
            <a:off x="0" y="-20235"/>
            <a:ext cx="6117789" cy="724246"/>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604709880"/>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385158"/>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863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24670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01103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6131560"/>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a:xfrm>
            <a:off x="450203" y="3083652"/>
            <a:ext cx="3227129" cy="692057"/>
          </a:xfrm>
          <a:prstGeom prst="rect">
            <a:avLst/>
          </a:prstGeom>
        </p:spPr>
      </p:pic>
    </p:spTree>
    <p:extLst>
      <p:ext uri="{BB962C8B-B14F-4D97-AF65-F5344CB8AC3E}">
        <p14:creationId xmlns:p14="http://schemas.microsoft.com/office/powerpoint/2010/main" val="2227040816"/>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2016349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072231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0"/>
          </p:nvPr>
        </p:nvSpPr>
        <p:spPr>
          <a:xfrm>
            <a:off x="269239" y="1187620"/>
            <a:ext cx="11653523" cy="205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75839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0" indent="0">
              <a:buClr>
                <a:schemeClr val="tx1"/>
              </a:buClr>
              <a:buSzPct val="90000"/>
              <a:buFont typeface="Arial" pitchFamily="34" charset="0"/>
              <a:buNone/>
              <a:defRPr sz="3527">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vl2pPr marL="284593" indent="0">
              <a:buClr>
                <a:schemeClr val="tx1"/>
              </a:buClr>
              <a:buSzPct val="90000"/>
              <a:buFont typeface="Arial" pitchFamily="34" charset="0"/>
              <a:buNone/>
              <a:defRPr sz="3135">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2pPr>
            <a:lvl3pPr marL="559854" indent="0">
              <a:buClr>
                <a:schemeClr val="tx1"/>
              </a:buClr>
              <a:buSzPct val="90000"/>
              <a:buFont typeface="Arial" pitchFamily="34" charset="0"/>
              <a:buNone/>
              <a:defRPr sz="274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3pPr>
            <a:lvl4pPr marL="844448" indent="0">
              <a:buClr>
                <a:schemeClr val="tx1"/>
              </a:buClr>
              <a:buSzPct val="90000"/>
              <a:buFont typeface="Arial" pitchFamily="34" charset="0"/>
              <a:buNone/>
              <a:defRPr sz="2352">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4pPr>
            <a:lvl5pPr marL="1068391" indent="0">
              <a:buClr>
                <a:schemeClr val="tx1"/>
              </a:buClr>
              <a:buSzPct val="90000"/>
              <a:buFont typeface="Arial" pitchFamily="34" charset="0"/>
              <a:buNone/>
              <a:defRPr sz="1960">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29037075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4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78"/>
            <a:ext cx="11653523" cy="2396047"/>
          </a:xfrm>
          <a:prstGeom prst="rect">
            <a:avLst/>
          </a:prstGeom>
        </p:spPr>
        <p:txBody>
          <a:bodyPr/>
          <a:lstStyle>
            <a:lvl1pPr marL="0" indent="0">
              <a:buClr>
                <a:schemeClr val="tx1"/>
              </a:buClr>
              <a:buSzPct val="90000"/>
              <a:buFont typeface="Arial" pitchFamily="34" charset="0"/>
              <a:buNone/>
              <a:defRPr sz="3526">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vl2pPr marL="284538" indent="0">
              <a:buClr>
                <a:schemeClr val="tx1"/>
              </a:buClr>
              <a:buSzPct val="90000"/>
              <a:buFont typeface="Arial" pitchFamily="34" charset="0"/>
              <a:buNone/>
              <a:defRPr sz="313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2pPr>
            <a:lvl3pPr marL="559746" indent="0">
              <a:buClr>
                <a:schemeClr val="tx1"/>
              </a:buClr>
              <a:buSzPct val="90000"/>
              <a:buFont typeface="Arial" pitchFamily="34" charset="0"/>
              <a:buNone/>
              <a:defRPr sz="274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3pPr>
            <a:lvl4pPr marL="844286" indent="0">
              <a:buClr>
                <a:schemeClr val="tx1"/>
              </a:buClr>
              <a:buSzPct val="90000"/>
              <a:buFont typeface="Arial" pitchFamily="34" charset="0"/>
              <a:buNone/>
              <a:defRPr sz="2352">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4pPr>
            <a:lvl5pPr marL="1068186" indent="0">
              <a:buClr>
                <a:schemeClr val="tx1"/>
              </a:buClr>
              <a:buSzPct val="90000"/>
              <a:buFont typeface="Arial" pitchFamily="34" charset="0"/>
              <a:buNone/>
              <a:defRPr sz="1960">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3441089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userDrawn="1">
  <p:cSld name="Title Slide 1">
    <p:bg>
      <p:bgPr>
        <a:solidFill>
          <a:srgbClr val="68217A"/>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1" spc="-98" baseline="0">
                <a:gradFill>
                  <a:gsLst>
                    <a:gs pos="3333">
                      <a:schemeClr val="tx1"/>
                    </a:gs>
                    <a:gs pos="39000">
                      <a:schemeClr val="tx1"/>
                    </a:gs>
                  </a:gsLst>
                  <a:lin ang="5400000" scaled="0"/>
                </a:gradFill>
              </a:defRPr>
            </a:lvl1pPr>
          </a:lstStyle>
          <a:p>
            <a:r>
              <a:rPr lang="en-US" dirty="0"/>
              <a:t>Presentation title</a:t>
            </a:r>
          </a:p>
        </p:txBody>
      </p:sp>
    </p:spTree>
    <p:extLst>
      <p:ext uri="{BB962C8B-B14F-4D97-AF65-F5344CB8AC3E}">
        <p14:creationId xmlns:p14="http://schemas.microsoft.com/office/powerpoint/2010/main" val="40060619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5">
          <p15:clr>
            <a:srgbClr val="C35EA4"/>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hree Column Content Ti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3"/>
          <p:cNvSpPr>
            <a:spLocks noGrp="1"/>
          </p:cNvSpPr>
          <p:nvPr>
            <p:ph type="body" sz="quarter" idx="10"/>
          </p:nvPr>
        </p:nvSpPr>
        <p:spPr>
          <a:xfrm>
            <a:off x="269243" y="2082615"/>
            <a:ext cx="3836698" cy="3586208"/>
          </a:xfrm>
          <a:solidFill>
            <a:schemeClr val="accent2"/>
          </a:solidFill>
        </p:spPr>
        <p:txBody>
          <a:bodyPr wrap="square" tIns="146304" bIns="146304">
            <a:noAutofit/>
          </a:bodyPr>
          <a:lstStyle>
            <a:lvl1pPr marL="0" indent="0">
              <a:spcBef>
                <a:spcPts val="1200"/>
              </a:spcBef>
              <a:buClr>
                <a:schemeClr val="tx1"/>
              </a:buClr>
              <a:buFont typeface="Wingdings" pitchFamily="2" charset="2"/>
              <a:buNone/>
              <a:defRPr sz="3921">
                <a:solidFill>
                  <a:schemeClr val="bg1"/>
                </a:solidFill>
              </a:defRPr>
            </a:lvl1pPr>
            <a:lvl2pPr marL="0" indent="0">
              <a:spcBef>
                <a:spcPts val="1059"/>
              </a:spcBef>
              <a:buNone/>
              <a:defRPr sz="1961">
                <a:solidFill>
                  <a:schemeClr val="bg1"/>
                </a:solidFill>
              </a:defRPr>
            </a:lvl2pPr>
            <a:lvl3pPr marL="227120" indent="0">
              <a:buNone/>
              <a:tabLst/>
              <a:defRPr sz="1961">
                <a:solidFill>
                  <a:schemeClr val="bg1"/>
                </a:solidFill>
              </a:defRPr>
            </a:lvl3pPr>
            <a:lvl4pPr marL="451127" indent="0">
              <a:buNone/>
              <a:defRPr>
                <a:solidFill>
                  <a:schemeClr val="bg1"/>
                </a:solidFill>
              </a:defRPr>
            </a:lvl4pPr>
            <a:lvl5pPr marL="672024" indent="0">
              <a:buNone/>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4158260" y="2082615"/>
            <a:ext cx="3836698" cy="3586208"/>
          </a:xfrm>
          <a:solidFill>
            <a:schemeClr val="accent3"/>
          </a:solidFill>
          <a:ln>
            <a:noFill/>
          </a:ln>
        </p:spPr>
        <p:txBody>
          <a:bodyPr wrap="square" tIns="146304" bIns="146304">
            <a:noAutofit/>
          </a:bodyPr>
          <a:lstStyle>
            <a:lvl1pPr marL="0" indent="0">
              <a:spcBef>
                <a:spcPts val="1200"/>
              </a:spcBef>
              <a:buClr>
                <a:schemeClr val="tx1"/>
              </a:buClr>
              <a:buFont typeface="Wingdings" pitchFamily="2" charset="2"/>
              <a:buNone/>
              <a:defRPr sz="3921">
                <a:solidFill>
                  <a:schemeClr val="tx1"/>
                </a:solidFill>
              </a:defRPr>
            </a:lvl1pPr>
            <a:lvl2pPr marL="0" indent="0">
              <a:spcBef>
                <a:spcPts val="1059"/>
              </a:spcBef>
              <a:buNone/>
              <a:defRPr sz="1961">
                <a:solidFill>
                  <a:schemeClr val="tx1"/>
                </a:solidFill>
              </a:defRPr>
            </a:lvl2pPr>
            <a:lvl3pPr marL="227120" indent="0">
              <a:buNone/>
              <a:tabLst/>
              <a:defRPr sz="1961">
                <a:solidFill>
                  <a:schemeClr val="tx1"/>
                </a:solidFill>
              </a:defRPr>
            </a:lvl3pPr>
            <a:lvl4pPr marL="451127" indent="0">
              <a:buNone/>
              <a:defRPr>
                <a:solidFill>
                  <a:schemeClr val="tx1"/>
                </a:solidFill>
              </a:defRPr>
            </a:lvl4pPr>
            <a:lvl5pPr marL="672024"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2"/>
          </p:nvPr>
        </p:nvSpPr>
        <p:spPr>
          <a:xfrm>
            <a:off x="8044356" y="2082615"/>
            <a:ext cx="3881519" cy="3586208"/>
          </a:xfrm>
          <a:solidFill>
            <a:schemeClr val="accent1"/>
          </a:solidFill>
        </p:spPr>
        <p:txBody>
          <a:bodyPr wrap="square" tIns="146304" bIns="146304">
            <a:noAutofit/>
          </a:bodyPr>
          <a:lstStyle>
            <a:lvl1pPr marL="0" indent="0">
              <a:spcBef>
                <a:spcPts val="1200"/>
              </a:spcBef>
              <a:buClr>
                <a:schemeClr val="tx1"/>
              </a:buClr>
              <a:buFont typeface="Wingdings" pitchFamily="2" charset="2"/>
              <a:buNone/>
              <a:defRPr sz="3921">
                <a:solidFill>
                  <a:schemeClr val="bg1"/>
                </a:solidFill>
              </a:defRPr>
            </a:lvl1pPr>
            <a:lvl2pPr marL="0" indent="0">
              <a:spcBef>
                <a:spcPts val="1059"/>
              </a:spcBef>
              <a:buNone/>
              <a:defRPr sz="1961">
                <a:solidFill>
                  <a:schemeClr val="bg1"/>
                </a:solidFill>
              </a:defRPr>
            </a:lvl2pPr>
            <a:lvl3pPr marL="227120" indent="0">
              <a:buNone/>
              <a:tabLst/>
              <a:defRPr sz="1961">
                <a:solidFill>
                  <a:schemeClr val="bg1"/>
                </a:solidFill>
              </a:defRPr>
            </a:lvl3pPr>
            <a:lvl4pPr marL="451127" indent="0">
              <a:buNone/>
              <a:defRPr>
                <a:solidFill>
                  <a:schemeClr val="bg1"/>
                </a:solidFill>
              </a:defRPr>
            </a:lvl4pPr>
            <a:lvl5pPr marL="672024" indent="0">
              <a:buNone/>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9062809"/>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10/23/2016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1"/>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152811110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850" y="4589464"/>
            <a:ext cx="10515600" cy="513510"/>
          </a:xfrm>
        </p:spPr>
        <p:txBody>
          <a:bodyPr/>
          <a:lstStyle>
            <a:lvl1pPr marL="0" indent="0">
              <a:buNone/>
              <a:defRPr sz="2400">
                <a:solidFill>
                  <a:schemeClr val="tx1">
                    <a:tint val="75000"/>
                  </a:schemeClr>
                </a:solidFill>
              </a:defRPr>
            </a:lvl1pPr>
            <a:lvl2pPr marL="457112" indent="0">
              <a:buNone/>
              <a:defRPr sz="2000">
                <a:solidFill>
                  <a:schemeClr val="tx1">
                    <a:tint val="75000"/>
                  </a:schemeClr>
                </a:solidFill>
              </a:defRPr>
            </a:lvl2pPr>
            <a:lvl3pPr marL="914225" indent="0">
              <a:buNone/>
              <a:defRPr sz="1800">
                <a:solidFill>
                  <a:schemeClr val="tx1">
                    <a:tint val="75000"/>
                  </a:schemeClr>
                </a:solidFill>
              </a:defRPr>
            </a:lvl3pPr>
            <a:lvl4pPr marL="1371337" indent="0">
              <a:buNone/>
              <a:defRPr sz="1600">
                <a:solidFill>
                  <a:schemeClr val="tx1">
                    <a:tint val="75000"/>
                  </a:schemeClr>
                </a:solidFill>
              </a:defRPr>
            </a:lvl4pPr>
            <a:lvl5pPr marL="1828449" indent="0">
              <a:buNone/>
              <a:defRPr sz="1600">
                <a:solidFill>
                  <a:schemeClr val="tx1">
                    <a:tint val="75000"/>
                  </a:schemeClr>
                </a:solidFill>
              </a:defRPr>
            </a:lvl5pPr>
            <a:lvl6pPr marL="2285561" indent="0">
              <a:buNone/>
              <a:defRPr sz="1600">
                <a:solidFill>
                  <a:schemeClr val="tx1">
                    <a:tint val="75000"/>
                  </a:schemeClr>
                </a:solidFill>
              </a:defRPr>
            </a:lvl6pPr>
            <a:lvl7pPr marL="2742674" indent="0">
              <a:buNone/>
              <a:defRPr sz="1600">
                <a:solidFill>
                  <a:schemeClr val="tx1">
                    <a:tint val="75000"/>
                  </a:schemeClr>
                </a:solidFill>
              </a:defRPr>
            </a:lvl7pPr>
            <a:lvl8pPr marL="3199785" indent="0">
              <a:buNone/>
              <a:defRPr sz="1600">
                <a:solidFill>
                  <a:schemeClr val="tx1">
                    <a:tint val="75000"/>
                  </a:schemeClr>
                </a:solidFill>
              </a:defRPr>
            </a:lvl8pPr>
            <a:lvl9pPr marL="3656897"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656532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image" Target="../media/image10.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theme" Target="../theme/theme3.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slideLayout" Target="../slideLayouts/slideLayout109.xml"/><Relationship Id="rId39" Type="http://schemas.openxmlformats.org/officeDocument/2006/relationships/slideLayout" Target="../slideLayouts/slideLayout122.xml"/><Relationship Id="rId21" Type="http://schemas.openxmlformats.org/officeDocument/2006/relationships/slideLayout" Target="../slideLayouts/slideLayout104.xml"/><Relationship Id="rId34" Type="http://schemas.openxmlformats.org/officeDocument/2006/relationships/slideLayout" Target="../slideLayouts/slideLayout117.xml"/><Relationship Id="rId42" Type="http://schemas.openxmlformats.org/officeDocument/2006/relationships/theme" Target="../theme/theme4.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slideLayout" Target="../slideLayouts/slideLayout112.xml"/><Relationship Id="rId41" Type="http://schemas.openxmlformats.org/officeDocument/2006/relationships/slideLayout" Target="../slideLayouts/slideLayout124.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32" Type="http://schemas.openxmlformats.org/officeDocument/2006/relationships/slideLayout" Target="../slideLayouts/slideLayout115.xml"/><Relationship Id="rId37" Type="http://schemas.openxmlformats.org/officeDocument/2006/relationships/slideLayout" Target="../slideLayouts/slideLayout120.xml"/><Relationship Id="rId40" Type="http://schemas.openxmlformats.org/officeDocument/2006/relationships/slideLayout" Target="../slideLayouts/slideLayout123.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36" Type="http://schemas.openxmlformats.org/officeDocument/2006/relationships/slideLayout" Target="../slideLayouts/slideLayout119.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31" Type="http://schemas.openxmlformats.org/officeDocument/2006/relationships/slideLayout" Target="../slideLayouts/slideLayout114.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30" Type="http://schemas.openxmlformats.org/officeDocument/2006/relationships/slideLayout" Target="../slideLayouts/slideLayout113.xml"/><Relationship Id="rId35" Type="http://schemas.openxmlformats.org/officeDocument/2006/relationships/slideLayout" Target="../slideLayouts/slideLayout118.xml"/><Relationship Id="rId43" Type="http://schemas.openxmlformats.org/officeDocument/2006/relationships/image" Target="../media/image3.png"/><Relationship Id="rId8" Type="http://schemas.openxmlformats.org/officeDocument/2006/relationships/slideLayout" Target="../slideLayouts/slideLayout91.xml"/><Relationship Id="rId3" Type="http://schemas.openxmlformats.org/officeDocument/2006/relationships/slideLayout" Target="../slideLayouts/slideLayout86.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33" Type="http://schemas.openxmlformats.org/officeDocument/2006/relationships/slideLayout" Target="../slideLayouts/slideLayout116.xml"/><Relationship Id="rId38"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69593B-9DE8-46BA-A3C8-83906BD38CD0}" type="datetimeFigureOut">
              <a:rPr lang="en-US" smtClean="0"/>
              <a:t>10/23/2016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FA9C0-68E8-47BE-94E2-86B6EF87A0BF}" type="slidenum">
              <a:rPr lang="en-US" smtClean="0"/>
              <a:t>‹#›</a:t>
            </a:fld>
            <a:endParaRPr lang="en-US"/>
          </a:p>
        </p:txBody>
      </p:sp>
    </p:spTree>
    <p:extLst>
      <p:ext uri="{BB962C8B-B14F-4D97-AF65-F5344CB8AC3E}">
        <p14:creationId xmlns:p14="http://schemas.microsoft.com/office/powerpoint/2010/main" val="72748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 id="2147483723"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9"/>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0"/>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460445387"/>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Lst>
  <p:transition>
    <p:fade/>
  </p:transition>
  <p:txStyles>
    <p:titleStyle>
      <a:lvl1pPr algn="l" defTabSz="914293"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18" marR="0" indent="-33611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46" marR="0" indent="-23652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275"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3pPr>
      <a:lvl4pPr marL="1008354"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1232432"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5pPr>
      <a:lvl6pPr marL="2514307"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456"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602"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750"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293" rtl="0" eaLnBrk="1" latinLnBrk="0" hangingPunct="1">
        <a:defRPr sz="1765" kern="1200">
          <a:solidFill>
            <a:schemeClr val="tx1"/>
          </a:solidFill>
          <a:latin typeface="+mn-lt"/>
          <a:ea typeface="+mn-ea"/>
          <a:cs typeface="+mn-cs"/>
        </a:defRPr>
      </a:lvl1pPr>
      <a:lvl2pPr marL="457147" algn="l" defTabSz="914293" rtl="0" eaLnBrk="1" latinLnBrk="0" hangingPunct="1">
        <a:defRPr sz="1765" kern="1200">
          <a:solidFill>
            <a:schemeClr val="tx1"/>
          </a:solidFill>
          <a:latin typeface="+mn-lt"/>
          <a:ea typeface="+mn-ea"/>
          <a:cs typeface="+mn-cs"/>
        </a:defRPr>
      </a:lvl2pPr>
      <a:lvl3pPr marL="914293" algn="l" defTabSz="914293" rtl="0" eaLnBrk="1" latinLnBrk="0" hangingPunct="1">
        <a:defRPr sz="1765" kern="1200">
          <a:solidFill>
            <a:schemeClr val="tx1"/>
          </a:solidFill>
          <a:latin typeface="+mn-lt"/>
          <a:ea typeface="+mn-ea"/>
          <a:cs typeface="+mn-cs"/>
        </a:defRPr>
      </a:lvl3pPr>
      <a:lvl4pPr marL="1371441" algn="l" defTabSz="914293" rtl="0" eaLnBrk="1" latinLnBrk="0" hangingPunct="1">
        <a:defRPr sz="1765" kern="1200">
          <a:solidFill>
            <a:schemeClr val="tx1"/>
          </a:solidFill>
          <a:latin typeface="+mn-lt"/>
          <a:ea typeface="+mn-ea"/>
          <a:cs typeface="+mn-cs"/>
        </a:defRPr>
      </a:lvl4pPr>
      <a:lvl5pPr marL="1828587" algn="l" defTabSz="914293" rtl="0" eaLnBrk="1" latinLnBrk="0" hangingPunct="1">
        <a:defRPr sz="1765" kern="1200">
          <a:solidFill>
            <a:schemeClr val="tx1"/>
          </a:solidFill>
          <a:latin typeface="+mn-lt"/>
          <a:ea typeface="+mn-ea"/>
          <a:cs typeface="+mn-cs"/>
        </a:defRPr>
      </a:lvl5pPr>
      <a:lvl6pPr marL="2285736" algn="l" defTabSz="914293" rtl="0" eaLnBrk="1" latinLnBrk="0" hangingPunct="1">
        <a:defRPr sz="1765" kern="1200">
          <a:solidFill>
            <a:schemeClr val="tx1"/>
          </a:solidFill>
          <a:latin typeface="+mn-lt"/>
          <a:ea typeface="+mn-ea"/>
          <a:cs typeface="+mn-cs"/>
        </a:defRPr>
      </a:lvl6pPr>
      <a:lvl7pPr marL="2742881" algn="l" defTabSz="914293" rtl="0" eaLnBrk="1" latinLnBrk="0" hangingPunct="1">
        <a:defRPr sz="1765" kern="1200">
          <a:solidFill>
            <a:schemeClr val="tx1"/>
          </a:solidFill>
          <a:latin typeface="+mn-lt"/>
          <a:ea typeface="+mn-ea"/>
          <a:cs typeface="+mn-cs"/>
        </a:defRPr>
      </a:lvl7pPr>
      <a:lvl8pPr marL="3200029" algn="l" defTabSz="914293" rtl="0" eaLnBrk="1" latinLnBrk="0" hangingPunct="1">
        <a:defRPr sz="1765" kern="1200">
          <a:solidFill>
            <a:schemeClr val="tx1"/>
          </a:solidFill>
          <a:latin typeface="+mn-lt"/>
          <a:ea typeface="+mn-ea"/>
          <a:cs typeface="+mn-cs"/>
        </a:defRPr>
      </a:lvl8pPr>
      <a:lvl9pPr marL="3657176" algn="l" defTabSz="914293"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8" y="291102"/>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rot="5400000">
            <a:off x="10325051" y="1906413"/>
            <a:ext cx="4214127" cy="401304"/>
          </a:xfrm>
          <a:prstGeom prst="rect">
            <a:avLst/>
          </a:prstGeom>
        </p:spPr>
      </p:pic>
    </p:spTree>
    <p:extLst>
      <p:ext uri="{BB962C8B-B14F-4D97-AF65-F5344CB8AC3E}">
        <p14:creationId xmlns:p14="http://schemas.microsoft.com/office/powerpoint/2010/main" val="1985398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4" r:id="rId27"/>
  </p:sldLayoutIdLst>
  <p:transition>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5ACBF0"/>
          </p15:clr>
        </p15:guide>
        <p15:guide id="4" orient="horz" pos="1339">
          <p15:clr>
            <a:srgbClr val="5ACBF0"/>
          </p15:clr>
        </p15:guide>
        <p15:guide id="5" orient="horz" pos="1915">
          <p15:clr>
            <a:srgbClr val="5ACBF0"/>
          </p15:clr>
        </p15:guide>
        <p15:guide id="6" orient="horz" pos="2491">
          <p15:clr>
            <a:srgbClr val="5ACBF0"/>
          </p15:clr>
        </p15:guide>
        <p15:guide id="7" orient="horz" pos="3067">
          <p15:clr>
            <a:srgbClr val="5ACBF0"/>
          </p15:clr>
        </p15:guide>
        <p15:guide id="8" orient="horz" pos="3643">
          <p15:clr>
            <a:srgbClr val="5ACBF0"/>
          </p15:clr>
        </p15:guide>
        <p15:guide id="9" orient="horz" pos="4219">
          <p15:clr>
            <a:srgbClr val="5ACBF0"/>
          </p15:clr>
        </p15:guide>
        <p15:guide id="10" pos="749">
          <p15:clr>
            <a:srgbClr val="5ACBF0"/>
          </p15:clr>
        </p15:guide>
        <p15:guide id="11" pos="1325">
          <p15:clr>
            <a:srgbClr val="5ACBF0"/>
          </p15:clr>
        </p15:guide>
        <p15:guide id="12" pos="1901">
          <p15:clr>
            <a:srgbClr val="5ACBF0"/>
          </p15:clr>
        </p15:guide>
        <p15:guide id="13" pos="2477">
          <p15:clr>
            <a:srgbClr val="5ACBF0"/>
          </p15:clr>
        </p15:guide>
        <p15:guide id="14" pos="3053">
          <p15:clr>
            <a:srgbClr val="5ACBF0"/>
          </p15:clr>
        </p15:guide>
        <p15:guide id="15" pos="3629">
          <p15:clr>
            <a:srgbClr val="5ACBF0"/>
          </p15:clr>
        </p15:guide>
        <p15:guide id="16" pos="4205">
          <p15:clr>
            <a:srgbClr val="5ACBF0"/>
          </p15:clr>
        </p15:guide>
        <p15:guide id="17" pos="4781">
          <p15:clr>
            <a:srgbClr val="5ACBF0"/>
          </p15:clr>
        </p15:guide>
        <p15:guide id="18" pos="5357">
          <p15:clr>
            <a:srgbClr val="5ACBF0"/>
          </p15:clr>
        </p15:guide>
        <p15:guide id="19" pos="5933">
          <p15:clr>
            <a:srgbClr val="5ACBF0"/>
          </p15:clr>
        </p15:guide>
        <p15:guide id="20" pos="6509">
          <p15:clr>
            <a:srgbClr val="5ACBF0"/>
          </p15:clr>
        </p15:guide>
        <p15:guide id="21" pos="7085">
          <p15:clr>
            <a:srgbClr val="5ACBF0"/>
          </p15:clr>
        </p15:guide>
        <p15:guide id="22" pos="7661">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4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50668686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 id="2147483764" r:id="rId29"/>
    <p:sldLayoutId id="2147483765" r:id="rId30"/>
    <p:sldLayoutId id="2147483766" r:id="rId31"/>
    <p:sldLayoutId id="2147483767" r:id="rId32"/>
    <p:sldLayoutId id="2147483768" r:id="rId33"/>
    <p:sldLayoutId id="2147483769" r:id="rId34"/>
    <p:sldLayoutId id="2147483770" r:id="rId35"/>
    <p:sldLayoutId id="2147483771" r:id="rId36"/>
    <p:sldLayoutId id="2147483775" r:id="rId37"/>
    <p:sldLayoutId id="2147483776" r:id="rId38"/>
    <p:sldLayoutId id="2147483777" r:id="rId39"/>
    <p:sldLayoutId id="2147483778" r:id="rId40"/>
    <p:sldLayoutId id="2147483779" r:id="rId4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hyperlink" Target="http://bit.ly/WhatIs-DevOp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4.xml"/><Relationship Id="rId1" Type="http://schemas.openxmlformats.org/officeDocument/2006/relationships/customXml" Target="../../customXml/item2.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5.xml"/><Relationship Id="rId1" Type="http://schemas.openxmlformats.org/officeDocument/2006/relationships/customXml" Target="../../customXml/item3.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22.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emf"/></Relationships>
</file>

<file path=ppt/slides/_rels/slide23.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emf"/><Relationship Id="rId12"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83.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emf"/></Relationships>
</file>

<file path=ppt/slides/_rels/slide26.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50.pn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notesSlide" Target="../notesSlides/notesSlide21.xml"/><Relationship Id="rId16" Type="http://schemas.openxmlformats.org/officeDocument/2006/relationships/image" Target="../media/image69.png"/><Relationship Id="rId1" Type="http://schemas.openxmlformats.org/officeDocument/2006/relationships/slideLayout" Target="../slideLayouts/slideLayout76.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4.emf"/><Relationship Id="rId15" Type="http://schemas.openxmlformats.org/officeDocument/2006/relationships/image" Target="../media/image68.png"/><Relationship Id="rId10" Type="http://schemas.openxmlformats.org/officeDocument/2006/relationships/image" Target="../media/image63.jpeg"/><Relationship Id="rId19" Type="http://schemas.openxmlformats.org/officeDocument/2006/relationships/image" Target="../media/image55.png"/><Relationship Id="rId4" Type="http://schemas.openxmlformats.org/officeDocument/2006/relationships/image" Target="../media/image58.png"/><Relationship Id="rId9" Type="http://schemas.openxmlformats.org/officeDocument/2006/relationships/image" Target="../media/image62.png"/><Relationship Id="rId14" Type="http://schemas.openxmlformats.org/officeDocument/2006/relationships/image" Target="../media/image6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6.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7.emf"/></Relationships>
</file>

<file path=ppt/slides/_rels/slide32.xml.rels><?xml version="1.0" encoding="UTF-8" standalone="yes"?>
<Relationships xmlns="http://schemas.openxmlformats.org/package/2006/relationships"><Relationship Id="rId3" Type="http://schemas.openxmlformats.org/officeDocument/2006/relationships/image" Target="../media/image78.emf"/><Relationship Id="rId7"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81.emf"/><Relationship Id="rId5" Type="http://schemas.openxmlformats.org/officeDocument/2006/relationships/image" Target="../media/image80.png"/><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4.emf"/><Relationship Id="rId5" Type="http://schemas.openxmlformats.org/officeDocument/2006/relationships/image" Target="../media/image83.emf"/><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54.em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88.emf"/><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The Microsoft DevOps Vision</a:t>
            </a:r>
          </a:p>
        </p:txBody>
      </p:sp>
      <p:sp>
        <p:nvSpPr>
          <p:cNvPr id="3" name="Text Placeholder 2"/>
          <p:cNvSpPr>
            <a:spLocks noGrp="1"/>
          </p:cNvSpPr>
          <p:nvPr>
            <p:ph type="body" sz="quarter" idx="12"/>
          </p:nvPr>
        </p:nvSpPr>
        <p:spPr/>
        <p:txBody>
          <a:bodyPr/>
          <a:lstStyle/>
          <a:p>
            <a:r>
              <a:rPr lang="en-NZ" dirty="0"/>
              <a:t>Donovan Brown</a:t>
            </a:r>
          </a:p>
        </p:txBody>
      </p:sp>
    </p:spTree>
    <p:extLst>
      <p:ext uri="{BB962C8B-B14F-4D97-AF65-F5344CB8AC3E}">
        <p14:creationId xmlns:p14="http://schemas.microsoft.com/office/powerpoint/2010/main" val="38166027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4294967295"/>
          </p:nvPr>
        </p:nvSpPr>
        <p:spPr>
          <a:xfrm>
            <a:off x="241246" y="1325563"/>
            <a:ext cx="11653523" cy="1985641"/>
          </a:xfrm>
        </p:spPr>
        <p:txBody>
          <a:bodyPr>
            <a:normAutofit fontScale="85000" lnSpcReduction="10000"/>
          </a:bodyPr>
          <a:lstStyle/>
          <a:p>
            <a:r>
              <a:rPr lang="en-US"/>
              <a:t>Session Objective(s): </a:t>
            </a:r>
          </a:p>
          <a:p>
            <a:pPr lvl="1"/>
            <a:r>
              <a:rPr lang="en-US"/>
              <a:t>Show how Microsoft’s tools address DevOps practices</a:t>
            </a:r>
          </a:p>
          <a:p>
            <a:pPr lvl="1"/>
            <a:r>
              <a:rPr lang="en-US"/>
              <a:t>We will tour the products but not full E2E demos that is my other session</a:t>
            </a:r>
          </a:p>
          <a:p>
            <a:r>
              <a:rPr lang="en-US"/>
              <a:t>Microsoft is a key player in the DevOps space</a:t>
            </a:r>
          </a:p>
          <a:p>
            <a:r>
              <a:rPr lang="en-US"/>
              <a:t>Our tools enable teams regardless of the technology they use or the platform they target</a:t>
            </a:r>
            <a:endParaRPr lang="en-US" dirty="0"/>
          </a:p>
        </p:txBody>
      </p:sp>
      <p:sp>
        <p:nvSpPr>
          <p:cNvPr id="4" name="Title 3"/>
          <p:cNvSpPr>
            <a:spLocks noGrp="1"/>
          </p:cNvSpPr>
          <p:nvPr>
            <p:ph type="title"/>
          </p:nvPr>
        </p:nvSpPr>
        <p:spPr/>
        <p:txBody>
          <a:bodyPr/>
          <a:lstStyle/>
          <a:p>
            <a:r>
              <a:rPr lang="en-US"/>
              <a:t>Session Objectives And Takeaways</a:t>
            </a:r>
            <a:endParaRPr lang="en-US" dirty="0"/>
          </a:p>
        </p:txBody>
      </p:sp>
    </p:spTree>
    <p:extLst>
      <p:ext uri="{BB962C8B-B14F-4D97-AF65-F5344CB8AC3E}">
        <p14:creationId xmlns:p14="http://schemas.microsoft.com/office/powerpoint/2010/main" val="171239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1480" y="1949040"/>
            <a:ext cx="8123462" cy="4601004"/>
          </a:xfrm>
          <a:prstGeom prst="rect">
            <a:avLst/>
          </a:prstGeom>
        </p:spPr>
      </p:pic>
      <p:grpSp>
        <p:nvGrpSpPr>
          <p:cNvPr id="4" name="Group 3"/>
          <p:cNvGrpSpPr/>
          <p:nvPr/>
        </p:nvGrpSpPr>
        <p:grpSpPr>
          <a:xfrm>
            <a:off x="3855257" y="895941"/>
            <a:ext cx="1715010" cy="1219553"/>
            <a:chOff x="3079640" y="393786"/>
            <a:chExt cx="1842453" cy="1310178"/>
          </a:xfrm>
        </p:grpSpPr>
        <p:sp>
          <p:nvSpPr>
            <p:cNvPr id="10" name="Rectangle 9"/>
            <p:cNvSpPr/>
            <p:nvPr/>
          </p:nvSpPr>
          <p:spPr bwMode="auto">
            <a:xfrm>
              <a:off x="3079640" y="393786"/>
              <a:ext cx="1842453" cy="872728"/>
            </a:xfrm>
            <a:prstGeom prst="rect">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1961" dirty="0">
                  <a:gradFill>
                    <a:gsLst>
                      <a:gs pos="2917">
                        <a:srgbClr val="FFFFFF"/>
                      </a:gs>
                      <a:gs pos="30000">
                        <a:srgbClr val="FFFFFF"/>
                      </a:gs>
                    </a:gsLst>
                    <a:lin ang="5400000" scaled="0"/>
                  </a:gradFill>
                  <a:latin typeface="Segoe UI"/>
                  <a:cs typeface="Segoe UI" panose="020B0502040204020203" pitchFamily="34" charset="0"/>
                </a:rPr>
                <a:t>It’s </a:t>
              </a:r>
              <a:r>
                <a:rPr lang="en-US" sz="1961" dirty="0" err="1">
                  <a:gradFill>
                    <a:gsLst>
                      <a:gs pos="2917">
                        <a:srgbClr val="FFFFFF"/>
                      </a:gs>
                      <a:gs pos="30000">
                        <a:srgbClr val="FFFFFF"/>
                      </a:gs>
                    </a:gsLst>
                    <a:lin ang="5400000" scaled="0"/>
                  </a:gradFill>
                  <a:latin typeface="Segoe UI"/>
                  <a:cs typeface="Segoe UI" panose="020B0502040204020203" pitchFamily="34" charset="0"/>
                </a:rPr>
                <a:t>DevOps</a:t>
              </a:r>
              <a:r>
                <a:rPr lang="en-US" sz="1961" dirty="0">
                  <a:gradFill>
                    <a:gsLst>
                      <a:gs pos="2917">
                        <a:srgbClr val="FFFFFF"/>
                      </a:gs>
                      <a:gs pos="30000">
                        <a:srgbClr val="FFFFFF"/>
                      </a:gs>
                    </a:gsLst>
                    <a:lin ang="5400000" scaled="0"/>
                  </a:gradFill>
                  <a:latin typeface="Segoe UI"/>
                  <a:cs typeface="Segoe UI" panose="020B0502040204020203" pitchFamily="34" charset="0"/>
                </a:rPr>
                <a:t>!</a:t>
              </a:r>
            </a:p>
          </p:txBody>
        </p:sp>
        <p:sp>
          <p:nvSpPr>
            <p:cNvPr id="15" name="Right Triangle 14"/>
            <p:cNvSpPr/>
            <p:nvPr/>
          </p:nvSpPr>
          <p:spPr bwMode="auto">
            <a:xfrm flipH="1" flipV="1">
              <a:off x="4272301" y="1266514"/>
              <a:ext cx="505776" cy="437450"/>
            </a:xfrm>
            <a:prstGeom prst="rtTriangle">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6" name="Group 15"/>
          <p:cNvGrpSpPr/>
          <p:nvPr/>
        </p:nvGrpSpPr>
        <p:grpSpPr>
          <a:xfrm>
            <a:off x="2567315" y="3552556"/>
            <a:ext cx="1404978" cy="999087"/>
            <a:chOff x="3079640" y="393786"/>
            <a:chExt cx="1842453" cy="1310178"/>
          </a:xfrm>
        </p:grpSpPr>
        <p:sp>
          <p:nvSpPr>
            <p:cNvPr id="17" name="Rectangle 16"/>
            <p:cNvSpPr/>
            <p:nvPr/>
          </p:nvSpPr>
          <p:spPr bwMode="auto">
            <a:xfrm>
              <a:off x="3079640" y="393786"/>
              <a:ext cx="1842453" cy="872728"/>
            </a:xfrm>
            <a:prstGeom prst="rect">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1567" dirty="0">
                  <a:gradFill>
                    <a:gsLst>
                      <a:gs pos="2917">
                        <a:srgbClr val="FFFFFF"/>
                      </a:gs>
                      <a:gs pos="30000">
                        <a:srgbClr val="FFFFFF"/>
                      </a:gs>
                    </a:gsLst>
                    <a:lin ang="5400000" scaled="0"/>
                  </a:gradFill>
                  <a:latin typeface="Segoe UI"/>
                  <a:cs typeface="Segoe UI" panose="020B0502040204020203" pitchFamily="34" charset="0"/>
                </a:rPr>
                <a:t>It’s </a:t>
              </a:r>
              <a:r>
                <a:rPr lang="en-US" sz="1567" dirty="0" err="1">
                  <a:gradFill>
                    <a:gsLst>
                      <a:gs pos="2917">
                        <a:srgbClr val="FFFFFF"/>
                      </a:gs>
                      <a:gs pos="30000">
                        <a:srgbClr val="FFFFFF"/>
                      </a:gs>
                    </a:gsLst>
                    <a:lin ang="5400000" scaled="0"/>
                  </a:gradFill>
                  <a:latin typeface="Segoe UI"/>
                  <a:cs typeface="Segoe UI" panose="020B0502040204020203" pitchFamily="34" charset="0"/>
                </a:rPr>
                <a:t>DevOps</a:t>
              </a:r>
              <a:r>
                <a:rPr lang="en-US" sz="1567" dirty="0">
                  <a:gradFill>
                    <a:gsLst>
                      <a:gs pos="2917">
                        <a:srgbClr val="FFFFFF"/>
                      </a:gs>
                      <a:gs pos="30000">
                        <a:srgbClr val="FFFFFF"/>
                      </a:gs>
                    </a:gsLst>
                    <a:lin ang="5400000" scaled="0"/>
                  </a:gradFill>
                  <a:latin typeface="Segoe UI"/>
                  <a:cs typeface="Segoe UI" panose="020B0502040204020203" pitchFamily="34" charset="0"/>
                </a:rPr>
                <a:t>!</a:t>
              </a:r>
            </a:p>
          </p:txBody>
        </p:sp>
        <p:sp>
          <p:nvSpPr>
            <p:cNvPr id="18" name="Right Triangle 17"/>
            <p:cNvSpPr/>
            <p:nvPr/>
          </p:nvSpPr>
          <p:spPr bwMode="auto">
            <a:xfrm flipH="1" flipV="1">
              <a:off x="3323442" y="1266513"/>
              <a:ext cx="505777" cy="437451"/>
            </a:xfrm>
            <a:prstGeom prst="rtTriangle">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9" name="Group 18"/>
          <p:cNvGrpSpPr/>
          <p:nvPr/>
        </p:nvGrpSpPr>
        <p:grpSpPr>
          <a:xfrm>
            <a:off x="7756960" y="3298301"/>
            <a:ext cx="1783116" cy="1267983"/>
            <a:chOff x="3079640" y="393786"/>
            <a:chExt cx="1842453" cy="1310178"/>
          </a:xfrm>
        </p:grpSpPr>
        <p:sp>
          <p:nvSpPr>
            <p:cNvPr id="20" name="Rectangle 19"/>
            <p:cNvSpPr/>
            <p:nvPr/>
          </p:nvSpPr>
          <p:spPr bwMode="auto">
            <a:xfrm>
              <a:off x="3079640" y="393786"/>
              <a:ext cx="1842453" cy="872728"/>
            </a:xfrm>
            <a:prstGeom prst="rect">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1765" dirty="0">
                  <a:gradFill>
                    <a:gsLst>
                      <a:gs pos="2917">
                        <a:srgbClr val="FFFFFF"/>
                      </a:gs>
                      <a:gs pos="30000">
                        <a:srgbClr val="FFFFFF"/>
                      </a:gs>
                    </a:gsLst>
                    <a:lin ang="5400000" scaled="0"/>
                  </a:gradFill>
                  <a:latin typeface="Segoe UI"/>
                  <a:cs typeface="Segoe UI" panose="020B0502040204020203" pitchFamily="34" charset="0"/>
                </a:rPr>
                <a:t>It’s </a:t>
              </a:r>
              <a:r>
                <a:rPr lang="en-US" sz="1765" dirty="0" err="1">
                  <a:gradFill>
                    <a:gsLst>
                      <a:gs pos="2917">
                        <a:srgbClr val="FFFFFF"/>
                      </a:gs>
                      <a:gs pos="30000">
                        <a:srgbClr val="FFFFFF"/>
                      </a:gs>
                    </a:gsLst>
                    <a:lin ang="5400000" scaled="0"/>
                  </a:gradFill>
                  <a:latin typeface="Segoe UI"/>
                  <a:cs typeface="Segoe UI" panose="020B0502040204020203" pitchFamily="34" charset="0"/>
                </a:rPr>
                <a:t>DevOps</a:t>
              </a:r>
              <a:r>
                <a:rPr lang="en-US" sz="1765" dirty="0">
                  <a:gradFill>
                    <a:gsLst>
                      <a:gs pos="2917">
                        <a:srgbClr val="FFFFFF"/>
                      </a:gs>
                      <a:gs pos="30000">
                        <a:srgbClr val="FFFFFF"/>
                      </a:gs>
                    </a:gsLst>
                    <a:lin ang="5400000" scaled="0"/>
                  </a:gradFill>
                  <a:latin typeface="Segoe UI"/>
                  <a:cs typeface="Segoe UI" panose="020B0502040204020203" pitchFamily="34" charset="0"/>
                </a:rPr>
                <a:t>!</a:t>
              </a:r>
            </a:p>
          </p:txBody>
        </p:sp>
        <p:sp>
          <p:nvSpPr>
            <p:cNvPr id="21" name="Right Triangle 20"/>
            <p:cNvSpPr/>
            <p:nvPr/>
          </p:nvSpPr>
          <p:spPr bwMode="auto">
            <a:xfrm flipV="1">
              <a:off x="4181590" y="1266513"/>
              <a:ext cx="505777" cy="437451"/>
            </a:xfrm>
            <a:prstGeom prst="rtTriangle">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22" name="Group 21"/>
          <p:cNvGrpSpPr/>
          <p:nvPr/>
        </p:nvGrpSpPr>
        <p:grpSpPr>
          <a:xfrm>
            <a:off x="5973591" y="3096970"/>
            <a:ext cx="1404978" cy="999087"/>
            <a:chOff x="3079640" y="393786"/>
            <a:chExt cx="1842453" cy="1310178"/>
          </a:xfrm>
        </p:grpSpPr>
        <p:sp>
          <p:nvSpPr>
            <p:cNvPr id="23" name="Rectangle 22"/>
            <p:cNvSpPr/>
            <p:nvPr/>
          </p:nvSpPr>
          <p:spPr bwMode="auto">
            <a:xfrm>
              <a:off x="3079640" y="393786"/>
              <a:ext cx="1842453" cy="872728"/>
            </a:xfrm>
            <a:prstGeom prst="rect">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1567" dirty="0">
                  <a:gradFill>
                    <a:gsLst>
                      <a:gs pos="2917">
                        <a:srgbClr val="FFFFFF"/>
                      </a:gs>
                      <a:gs pos="30000">
                        <a:srgbClr val="FFFFFF"/>
                      </a:gs>
                    </a:gsLst>
                    <a:lin ang="5400000" scaled="0"/>
                  </a:gradFill>
                  <a:latin typeface="Segoe UI"/>
                  <a:cs typeface="Segoe UI" panose="020B0502040204020203" pitchFamily="34" charset="0"/>
                </a:rPr>
                <a:t>It’s </a:t>
              </a:r>
              <a:r>
                <a:rPr lang="en-US" sz="1567" dirty="0" err="1">
                  <a:gradFill>
                    <a:gsLst>
                      <a:gs pos="2917">
                        <a:srgbClr val="FFFFFF"/>
                      </a:gs>
                      <a:gs pos="30000">
                        <a:srgbClr val="FFFFFF"/>
                      </a:gs>
                    </a:gsLst>
                    <a:lin ang="5400000" scaled="0"/>
                  </a:gradFill>
                  <a:latin typeface="Segoe UI"/>
                  <a:cs typeface="Segoe UI" panose="020B0502040204020203" pitchFamily="34" charset="0"/>
                </a:rPr>
                <a:t>DevOps</a:t>
              </a:r>
              <a:r>
                <a:rPr lang="en-US" sz="1567" dirty="0">
                  <a:gradFill>
                    <a:gsLst>
                      <a:gs pos="2917">
                        <a:srgbClr val="FFFFFF"/>
                      </a:gs>
                      <a:gs pos="30000">
                        <a:srgbClr val="FFFFFF"/>
                      </a:gs>
                    </a:gsLst>
                    <a:lin ang="5400000" scaled="0"/>
                  </a:gradFill>
                  <a:latin typeface="Segoe UI"/>
                  <a:cs typeface="Segoe UI" panose="020B0502040204020203" pitchFamily="34" charset="0"/>
                </a:rPr>
                <a:t>!</a:t>
              </a:r>
            </a:p>
          </p:txBody>
        </p:sp>
        <p:sp>
          <p:nvSpPr>
            <p:cNvPr id="24" name="Right Triangle 23"/>
            <p:cNvSpPr/>
            <p:nvPr/>
          </p:nvSpPr>
          <p:spPr bwMode="auto">
            <a:xfrm flipV="1">
              <a:off x="3323442" y="1266513"/>
              <a:ext cx="505777" cy="437451"/>
            </a:xfrm>
            <a:prstGeom prst="rtTriangle">
              <a:avLst/>
            </a:prstGeom>
            <a:solidFill>
              <a:schemeClr val="tx2">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Tree>
    <p:extLst>
      <p:ext uri="{BB962C8B-B14F-4D97-AF65-F5344CB8AC3E}">
        <p14:creationId xmlns:p14="http://schemas.microsoft.com/office/powerpoint/2010/main" val="3677217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2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3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nodeType="withEffect">
                                  <p:stCondLst>
                                    <p:cond delay="40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“DevOps is the union of people, process, and products to enable continuous delivery of value to our end users.”</a:t>
            </a:r>
          </a:p>
        </p:txBody>
      </p:sp>
      <p:sp>
        <p:nvSpPr>
          <p:cNvPr id="6" name="Text Placeholder 5"/>
          <p:cNvSpPr>
            <a:spLocks noGrp="1"/>
          </p:cNvSpPr>
          <p:nvPr>
            <p:ph type="body" idx="1"/>
          </p:nvPr>
        </p:nvSpPr>
        <p:spPr/>
        <p:txBody>
          <a:bodyPr/>
          <a:lstStyle/>
          <a:p>
            <a:r>
              <a:rPr lang="en-US" dirty="0"/>
              <a:t>Donovan Brown</a:t>
            </a:r>
          </a:p>
        </p:txBody>
      </p:sp>
      <p:sp>
        <p:nvSpPr>
          <p:cNvPr id="3" name="TextBox 2"/>
          <p:cNvSpPr txBox="1"/>
          <p:nvPr/>
        </p:nvSpPr>
        <p:spPr>
          <a:xfrm>
            <a:off x="831850" y="6116638"/>
            <a:ext cx="3819685" cy="615516"/>
          </a:xfrm>
          <a:prstGeom prst="rect">
            <a:avLst/>
          </a:prstGeom>
          <a:noFill/>
        </p:spPr>
        <p:txBody>
          <a:bodyPr wrap="none" lIns="179285" tIns="143428" rIns="179285" bIns="143428" rtlCol="0">
            <a:spAutoFit/>
          </a:bodyPr>
          <a:lstStyle/>
          <a:p>
            <a:pPr>
              <a:lnSpc>
                <a:spcPct val="90000"/>
              </a:lnSpc>
              <a:spcAft>
                <a:spcPts val="588"/>
              </a:spcAft>
            </a:pPr>
            <a:r>
              <a:rPr lang="en-US" sz="2353" dirty="0">
                <a:gradFill>
                  <a:gsLst>
                    <a:gs pos="2917">
                      <a:schemeClr val="tx1"/>
                    </a:gs>
                    <a:gs pos="30000">
                      <a:schemeClr val="tx1"/>
                    </a:gs>
                  </a:gsLst>
                  <a:lin ang="5400000" scaled="0"/>
                </a:gradFill>
                <a:hlinkClick r:id="rId3"/>
              </a:rPr>
              <a:t>http://bit.ly/WhatIs-DevOps</a:t>
            </a:r>
            <a:endParaRPr lang="en-US" sz="2353"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4080157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4633" y="1489137"/>
            <a:ext cx="8067823" cy="1792851"/>
          </a:xfrm>
        </p:spPr>
        <p:txBody>
          <a:bodyPr/>
          <a:lstStyle/>
          <a:p>
            <a:r>
              <a:rPr lang="en-US" dirty="0"/>
              <a:t>How we became agile and transformed a box software product into </a:t>
            </a:r>
            <a:br>
              <a:rPr lang="en-US" dirty="0"/>
            </a:br>
            <a:r>
              <a:rPr lang="en-US" dirty="0"/>
              <a:t>a service…</a:t>
            </a:r>
          </a:p>
        </p:txBody>
      </p:sp>
    </p:spTree>
    <p:extLst>
      <p:ext uri="{BB962C8B-B14F-4D97-AF65-F5344CB8AC3E}">
        <p14:creationId xmlns:p14="http://schemas.microsoft.com/office/powerpoint/2010/main" val="49925608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journey</a:t>
            </a:r>
          </a:p>
        </p:txBody>
      </p:sp>
      <p:grpSp>
        <p:nvGrpSpPr>
          <p:cNvPr id="40" name="Group 39"/>
          <p:cNvGrpSpPr/>
          <p:nvPr/>
        </p:nvGrpSpPr>
        <p:grpSpPr>
          <a:xfrm>
            <a:off x="2210929" y="2510271"/>
            <a:ext cx="1773179" cy="2088924"/>
            <a:chOff x="1010024" y="2453221"/>
            <a:chExt cx="1808735" cy="2130811"/>
          </a:xfrm>
        </p:grpSpPr>
        <p:grpSp>
          <p:nvGrpSpPr>
            <p:cNvPr id="34" name="Group 33"/>
            <p:cNvGrpSpPr/>
            <p:nvPr/>
          </p:nvGrpSpPr>
          <p:grpSpPr>
            <a:xfrm>
              <a:off x="1010024" y="2453221"/>
              <a:ext cx="1808735" cy="1259726"/>
              <a:chOff x="1010024" y="2643680"/>
              <a:chExt cx="1808735" cy="1259726"/>
            </a:xfrm>
          </p:grpSpPr>
          <p:pic>
            <p:nvPicPr>
              <p:cNvPr id="162" name="Picture 1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314" y="2643680"/>
                <a:ext cx="785112" cy="460498"/>
              </a:xfrm>
              <a:prstGeom prst="rect">
                <a:avLst/>
              </a:prstGeom>
            </p:spPr>
          </p:pic>
          <p:sp>
            <p:nvSpPr>
              <p:cNvPr id="163" name="TextBox 162"/>
              <p:cNvSpPr txBox="1"/>
              <p:nvPr/>
            </p:nvSpPr>
            <p:spPr>
              <a:xfrm>
                <a:off x="1010024" y="3164742"/>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2008</a:t>
                </a:r>
              </a:p>
            </p:txBody>
          </p:sp>
        </p:grpSp>
        <p:cxnSp>
          <p:nvCxnSpPr>
            <p:cNvPr id="180" name="Straight Connector 179"/>
            <p:cNvCxnSpPr/>
            <p:nvPr/>
          </p:nvCxnSpPr>
          <p:spPr>
            <a:xfrm flipV="1">
              <a:off x="1914391"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3557419" y="2494964"/>
            <a:ext cx="1773179" cy="2104231"/>
            <a:chOff x="3886745" y="2437607"/>
            <a:chExt cx="1808735" cy="2146425"/>
          </a:xfrm>
        </p:grpSpPr>
        <p:grpSp>
          <p:nvGrpSpPr>
            <p:cNvPr id="26" name="Group 25"/>
            <p:cNvGrpSpPr/>
            <p:nvPr/>
          </p:nvGrpSpPr>
          <p:grpSpPr>
            <a:xfrm>
              <a:off x="3886745" y="2437607"/>
              <a:ext cx="1808735" cy="1291366"/>
              <a:chOff x="4643178" y="2334108"/>
              <a:chExt cx="1808735" cy="1291366"/>
            </a:xfrm>
          </p:grpSpPr>
          <p:pic>
            <p:nvPicPr>
              <p:cNvPr id="161" name="Picture 1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5011" y="2334108"/>
                <a:ext cx="1005067" cy="508625"/>
              </a:xfrm>
              <a:prstGeom prst="rect">
                <a:avLst/>
              </a:prstGeom>
            </p:spPr>
          </p:pic>
          <p:sp>
            <p:nvSpPr>
              <p:cNvPr id="165" name="TextBox 164"/>
              <p:cNvSpPr txBox="1"/>
              <p:nvPr/>
            </p:nvSpPr>
            <p:spPr>
              <a:xfrm>
                <a:off x="4643178" y="2886810"/>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2010</a:t>
                </a:r>
              </a:p>
            </p:txBody>
          </p:sp>
        </p:grpSp>
        <p:cxnSp>
          <p:nvCxnSpPr>
            <p:cNvPr id="181" name="Straight Connector 180"/>
            <p:cNvCxnSpPr/>
            <p:nvPr/>
          </p:nvCxnSpPr>
          <p:spPr>
            <a:xfrm flipV="1">
              <a:off x="479111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4851582" y="2289184"/>
            <a:ext cx="1773179" cy="2310010"/>
            <a:chOff x="7387455" y="2227701"/>
            <a:chExt cx="1808735" cy="2356331"/>
          </a:xfrm>
        </p:grpSpPr>
        <p:grpSp>
          <p:nvGrpSpPr>
            <p:cNvPr id="25" name="Group 24"/>
            <p:cNvGrpSpPr/>
            <p:nvPr/>
          </p:nvGrpSpPr>
          <p:grpSpPr>
            <a:xfrm>
              <a:off x="7387455" y="2227701"/>
              <a:ext cx="1808735" cy="1516468"/>
              <a:chOff x="7343001" y="2239970"/>
              <a:chExt cx="1808735" cy="1516468"/>
            </a:xfrm>
          </p:grpSpPr>
          <p:sp>
            <p:nvSpPr>
              <p:cNvPr id="160" name="Freeform 5"/>
              <p:cNvSpPr>
                <a:spLocks noChangeAspect="1" noEditPoints="1"/>
              </p:cNvSpPr>
              <p:nvPr/>
            </p:nvSpPr>
            <p:spPr bwMode="auto">
              <a:xfrm>
                <a:off x="7900941" y="2239970"/>
                <a:ext cx="692857" cy="691506"/>
              </a:xfrm>
              <a:custGeom>
                <a:avLst/>
                <a:gdLst>
                  <a:gd name="T0" fmla="*/ 1537 w 2052"/>
                  <a:gd name="T1" fmla="*/ 0 h 2048"/>
                  <a:gd name="T2" fmla="*/ 724 w 2052"/>
                  <a:gd name="T3" fmla="*/ 813 h 2048"/>
                  <a:gd name="T4" fmla="*/ 204 w 2052"/>
                  <a:gd name="T5" fmla="*/ 410 h 2048"/>
                  <a:gd name="T6" fmla="*/ 0 w 2052"/>
                  <a:gd name="T7" fmla="*/ 512 h 2048"/>
                  <a:gd name="T8" fmla="*/ 0 w 2052"/>
                  <a:gd name="T9" fmla="*/ 1536 h 2048"/>
                  <a:gd name="T10" fmla="*/ 204 w 2052"/>
                  <a:gd name="T11" fmla="*/ 1638 h 2048"/>
                  <a:gd name="T12" fmla="*/ 724 w 2052"/>
                  <a:gd name="T13" fmla="*/ 1235 h 2048"/>
                  <a:gd name="T14" fmla="*/ 1537 w 2052"/>
                  <a:gd name="T15" fmla="*/ 2048 h 2048"/>
                  <a:gd name="T16" fmla="*/ 2052 w 2052"/>
                  <a:gd name="T17" fmla="*/ 1844 h 2048"/>
                  <a:gd name="T18" fmla="*/ 2052 w 2052"/>
                  <a:gd name="T19" fmla="*/ 204 h 2048"/>
                  <a:gd name="T20" fmla="*/ 1537 w 2052"/>
                  <a:gd name="T21" fmla="*/ 0 h 2048"/>
                  <a:gd name="T22" fmla="*/ 204 w 2052"/>
                  <a:gd name="T23" fmla="*/ 1332 h 2048"/>
                  <a:gd name="T24" fmla="*/ 204 w 2052"/>
                  <a:gd name="T25" fmla="*/ 716 h 2048"/>
                  <a:gd name="T26" fmla="*/ 512 w 2052"/>
                  <a:gd name="T27" fmla="*/ 1024 h 2048"/>
                  <a:gd name="T28" fmla="*/ 204 w 2052"/>
                  <a:gd name="T29" fmla="*/ 1332 h 2048"/>
                  <a:gd name="T30" fmla="*/ 996 w 2052"/>
                  <a:gd name="T31" fmla="*/ 1024 h 2048"/>
                  <a:gd name="T32" fmla="*/ 1537 w 2052"/>
                  <a:gd name="T33" fmla="*/ 602 h 2048"/>
                  <a:gd name="T34" fmla="*/ 1537 w 2052"/>
                  <a:gd name="T35" fmla="*/ 1446 h 2048"/>
                  <a:gd name="T36" fmla="*/ 996 w 2052"/>
                  <a:gd name="T37" fmla="*/ 102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2048">
                    <a:moveTo>
                      <a:pt x="1537" y="0"/>
                    </a:moveTo>
                    <a:lnTo>
                      <a:pt x="724" y="813"/>
                    </a:lnTo>
                    <a:lnTo>
                      <a:pt x="204" y="410"/>
                    </a:lnTo>
                    <a:lnTo>
                      <a:pt x="0" y="512"/>
                    </a:lnTo>
                    <a:lnTo>
                      <a:pt x="0" y="1536"/>
                    </a:lnTo>
                    <a:lnTo>
                      <a:pt x="204" y="1638"/>
                    </a:lnTo>
                    <a:lnTo>
                      <a:pt x="724" y="1235"/>
                    </a:lnTo>
                    <a:lnTo>
                      <a:pt x="1537" y="2048"/>
                    </a:lnTo>
                    <a:lnTo>
                      <a:pt x="2052" y="1844"/>
                    </a:lnTo>
                    <a:lnTo>
                      <a:pt x="2052" y="204"/>
                    </a:lnTo>
                    <a:lnTo>
                      <a:pt x="1537" y="0"/>
                    </a:lnTo>
                    <a:close/>
                    <a:moveTo>
                      <a:pt x="204" y="1332"/>
                    </a:moveTo>
                    <a:lnTo>
                      <a:pt x="204" y="716"/>
                    </a:lnTo>
                    <a:lnTo>
                      <a:pt x="512" y="1024"/>
                    </a:lnTo>
                    <a:lnTo>
                      <a:pt x="204" y="1332"/>
                    </a:lnTo>
                    <a:close/>
                    <a:moveTo>
                      <a:pt x="996" y="1024"/>
                    </a:moveTo>
                    <a:lnTo>
                      <a:pt x="1537" y="602"/>
                    </a:lnTo>
                    <a:lnTo>
                      <a:pt x="1537" y="1446"/>
                    </a:lnTo>
                    <a:lnTo>
                      <a:pt x="996" y="1024"/>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p>
            </p:txBody>
          </p:sp>
          <p:sp>
            <p:nvSpPr>
              <p:cNvPr id="166" name="TextBox 165"/>
              <p:cNvSpPr txBox="1"/>
              <p:nvPr/>
            </p:nvSpPr>
            <p:spPr>
              <a:xfrm>
                <a:off x="7343001" y="3017774"/>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2012</a:t>
                </a:r>
              </a:p>
            </p:txBody>
          </p:sp>
        </p:grpSp>
        <p:cxnSp>
          <p:nvCxnSpPr>
            <p:cNvPr id="182" name="Straight Connector 181"/>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3" name="Group 182"/>
          <p:cNvGrpSpPr/>
          <p:nvPr/>
        </p:nvGrpSpPr>
        <p:grpSpPr>
          <a:xfrm>
            <a:off x="6134853" y="2289184"/>
            <a:ext cx="1773179" cy="2310010"/>
            <a:chOff x="7387455" y="2227701"/>
            <a:chExt cx="1808735" cy="2356331"/>
          </a:xfrm>
        </p:grpSpPr>
        <p:grpSp>
          <p:nvGrpSpPr>
            <p:cNvPr id="184" name="Group 183"/>
            <p:cNvGrpSpPr/>
            <p:nvPr/>
          </p:nvGrpSpPr>
          <p:grpSpPr>
            <a:xfrm>
              <a:off x="7387455" y="2227701"/>
              <a:ext cx="1808735" cy="1516468"/>
              <a:chOff x="7343001" y="2239970"/>
              <a:chExt cx="1808735" cy="1516468"/>
            </a:xfrm>
          </p:grpSpPr>
          <p:sp>
            <p:nvSpPr>
              <p:cNvPr id="186" name="Freeform 5"/>
              <p:cNvSpPr>
                <a:spLocks noChangeAspect="1" noEditPoints="1"/>
              </p:cNvSpPr>
              <p:nvPr/>
            </p:nvSpPr>
            <p:spPr bwMode="auto">
              <a:xfrm>
                <a:off x="7900941" y="2239970"/>
                <a:ext cx="692857" cy="691506"/>
              </a:xfrm>
              <a:custGeom>
                <a:avLst/>
                <a:gdLst>
                  <a:gd name="T0" fmla="*/ 1537 w 2052"/>
                  <a:gd name="T1" fmla="*/ 0 h 2048"/>
                  <a:gd name="T2" fmla="*/ 724 w 2052"/>
                  <a:gd name="T3" fmla="*/ 813 h 2048"/>
                  <a:gd name="T4" fmla="*/ 204 w 2052"/>
                  <a:gd name="T5" fmla="*/ 410 h 2048"/>
                  <a:gd name="T6" fmla="*/ 0 w 2052"/>
                  <a:gd name="T7" fmla="*/ 512 h 2048"/>
                  <a:gd name="T8" fmla="*/ 0 w 2052"/>
                  <a:gd name="T9" fmla="*/ 1536 h 2048"/>
                  <a:gd name="T10" fmla="*/ 204 w 2052"/>
                  <a:gd name="T11" fmla="*/ 1638 h 2048"/>
                  <a:gd name="T12" fmla="*/ 724 w 2052"/>
                  <a:gd name="T13" fmla="*/ 1235 h 2048"/>
                  <a:gd name="T14" fmla="*/ 1537 w 2052"/>
                  <a:gd name="T15" fmla="*/ 2048 h 2048"/>
                  <a:gd name="T16" fmla="*/ 2052 w 2052"/>
                  <a:gd name="T17" fmla="*/ 1844 h 2048"/>
                  <a:gd name="T18" fmla="*/ 2052 w 2052"/>
                  <a:gd name="T19" fmla="*/ 204 h 2048"/>
                  <a:gd name="T20" fmla="*/ 1537 w 2052"/>
                  <a:gd name="T21" fmla="*/ 0 h 2048"/>
                  <a:gd name="T22" fmla="*/ 204 w 2052"/>
                  <a:gd name="T23" fmla="*/ 1332 h 2048"/>
                  <a:gd name="T24" fmla="*/ 204 w 2052"/>
                  <a:gd name="T25" fmla="*/ 716 h 2048"/>
                  <a:gd name="T26" fmla="*/ 512 w 2052"/>
                  <a:gd name="T27" fmla="*/ 1024 h 2048"/>
                  <a:gd name="T28" fmla="*/ 204 w 2052"/>
                  <a:gd name="T29" fmla="*/ 1332 h 2048"/>
                  <a:gd name="T30" fmla="*/ 996 w 2052"/>
                  <a:gd name="T31" fmla="*/ 1024 h 2048"/>
                  <a:gd name="T32" fmla="*/ 1537 w 2052"/>
                  <a:gd name="T33" fmla="*/ 602 h 2048"/>
                  <a:gd name="T34" fmla="*/ 1537 w 2052"/>
                  <a:gd name="T35" fmla="*/ 1446 h 2048"/>
                  <a:gd name="T36" fmla="*/ 996 w 2052"/>
                  <a:gd name="T37" fmla="*/ 102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2048">
                    <a:moveTo>
                      <a:pt x="1537" y="0"/>
                    </a:moveTo>
                    <a:lnTo>
                      <a:pt x="724" y="813"/>
                    </a:lnTo>
                    <a:lnTo>
                      <a:pt x="204" y="410"/>
                    </a:lnTo>
                    <a:lnTo>
                      <a:pt x="0" y="512"/>
                    </a:lnTo>
                    <a:lnTo>
                      <a:pt x="0" y="1536"/>
                    </a:lnTo>
                    <a:lnTo>
                      <a:pt x="204" y="1638"/>
                    </a:lnTo>
                    <a:lnTo>
                      <a:pt x="724" y="1235"/>
                    </a:lnTo>
                    <a:lnTo>
                      <a:pt x="1537" y="2048"/>
                    </a:lnTo>
                    <a:lnTo>
                      <a:pt x="2052" y="1844"/>
                    </a:lnTo>
                    <a:lnTo>
                      <a:pt x="2052" y="204"/>
                    </a:lnTo>
                    <a:lnTo>
                      <a:pt x="1537" y="0"/>
                    </a:lnTo>
                    <a:close/>
                    <a:moveTo>
                      <a:pt x="204" y="1332"/>
                    </a:moveTo>
                    <a:lnTo>
                      <a:pt x="204" y="716"/>
                    </a:lnTo>
                    <a:lnTo>
                      <a:pt x="512" y="1024"/>
                    </a:lnTo>
                    <a:lnTo>
                      <a:pt x="204" y="1332"/>
                    </a:lnTo>
                    <a:close/>
                    <a:moveTo>
                      <a:pt x="996" y="1024"/>
                    </a:moveTo>
                    <a:lnTo>
                      <a:pt x="1537" y="602"/>
                    </a:lnTo>
                    <a:lnTo>
                      <a:pt x="1537" y="1446"/>
                    </a:lnTo>
                    <a:lnTo>
                      <a:pt x="996" y="1024"/>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p>
            </p:txBody>
          </p:sp>
          <p:sp>
            <p:nvSpPr>
              <p:cNvPr id="187" name="TextBox 186"/>
              <p:cNvSpPr txBox="1"/>
              <p:nvPr/>
            </p:nvSpPr>
            <p:spPr>
              <a:xfrm>
                <a:off x="7343001" y="3017774"/>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2013</a:t>
                </a:r>
              </a:p>
            </p:txBody>
          </p:sp>
        </p:grpSp>
        <p:cxnSp>
          <p:nvCxnSpPr>
            <p:cNvPr id="185" name="Straight Connector 184"/>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44845" y="2508311"/>
            <a:ext cx="1773179" cy="2090883"/>
            <a:chOff x="1010024" y="2451222"/>
            <a:chExt cx="1808735" cy="2132810"/>
          </a:xfrm>
        </p:grpSpPr>
        <p:grpSp>
          <p:nvGrpSpPr>
            <p:cNvPr id="43" name="Group 42"/>
            <p:cNvGrpSpPr/>
            <p:nvPr/>
          </p:nvGrpSpPr>
          <p:grpSpPr>
            <a:xfrm>
              <a:off x="1010024" y="2451222"/>
              <a:ext cx="1808735" cy="1261725"/>
              <a:chOff x="1010024" y="2641681"/>
              <a:chExt cx="1808735" cy="1261725"/>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1835" y="2641681"/>
                <a:ext cx="785112" cy="460498"/>
              </a:xfrm>
              <a:prstGeom prst="rect">
                <a:avLst/>
              </a:prstGeom>
            </p:spPr>
          </p:pic>
          <p:sp>
            <p:nvSpPr>
              <p:cNvPr id="46" name="TextBox 45"/>
              <p:cNvSpPr txBox="1"/>
              <p:nvPr/>
            </p:nvSpPr>
            <p:spPr>
              <a:xfrm>
                <a:off x="1010024" y="3164742"/>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2005</a:t>
                </a:r>
              </a:p>
            </p:txBody>
          </p:sp>
        </p:grpSp>
        <p:cxnSp>
          <p:nvCxnSpPr>
            <p:cNvPr id="44" name="Straight Connector 43"/>
            <p:cNvCxnSpPr/>
            <p:nvPr/>
          </p:nvCxnSpPr>
          <p:spPr>
            <a:xfrm flipV="1">
              <a:off x="1914391"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10176942" y="2289184"/>
            <a:ext cx="1773179" cy="2310010"/>
            <a:chOff x="7387455" y="2227701"/>
            <a:chExt cx="1808735" cy="2356331"/>
          </a:xfrm>
        </p:grpSpPr>
        <p:grpSp>
          <p:nvGrpSpPr>
            <p:cNvPr id="48" name="Group 47"/>
            <p:cNvGrpSpPr/>
            <p:nvPr/>
          </p:nvGrpSpPr>
          <p:grpSpPr>
            <a:xfrm>
              <a:off x="7387455" y="2227701"/>
              <a:ext cx="1808735" cy="1516468"/>
              <a:chOff x="7343001" y="2239970"/>
              <a:chExt cx="1808735" cy="1516468"/>
            </a:xfrm>
          </p:grpSpPr>
          <p:sp>
            <p:nvSpPr>
              <p:cNvPr id="50" name="Freeform 5"/>
              <p:cNvSpPr>
                <a:spLocks noChangeAspect="1" noEditPoints="1"/>
              </p:cNvSpPr>
              <p:nvPr/>
            </p:nvSpPr>
            <p:spPr bwMode="auto">
              <a:xfrm>
                <a:off x="7900941" y="2239970"/>
                <a:ext cx="692857" cy="691506"/>
              </a:xfrm>
              <a:custGeom>
                <a:avLst/>
                <a:gdLst>
                  <a:gd name="T0" fmla="*/ 1537 w 2052"/>
                  <a:gd name="T1" fmla="*/ 0 h 2048"/>
                  <a:gd name="T2" fmla="*/ 724 w 2052"/>
                  <a:gd name="T3" fmla="*/ 813 h 2048"/>
                  <a:gd name="T4" fmla="*/ 204 w 2052"/>
                  <a:gd name="T5" fmla="*/ 410 h 2048"/>
                  <a:gd name="T6" fmla="*/ 0 w 2052"/>
                  <a:gd name="T7" fmla="*/ 512 h 2048"/>
                  <a:gd name="T8" fmla="*/ 0 w 2052"/>
                  <a:gd name="T9" fmla="*/ 1536 h 2048"/>
                  <a:gd name="T10" fmla="*/ 204 w 2052"/>
                  <a:gd name="T11" fmla="*/ 1638 h 2048"/>
                  <a:gd name="T12" fmla="*/ 724 w 2052"/>
                  <a:gd name="T13" fmla="*/ 1235 h 2048"/>
                  <a:gd name="T14" fmla="*/ 1537 w 2052"/>
                  <a:gd name="T15" fmla="*/ 2048 h 2048"/>
                  <a:gd name="T16" fmla="*/ 2052 w 2052"/>
                  <a:gd name="T17" fmla="*/ 1844 h 2048"/>
                  <a:gd name="T18" fmla="*/ 2052 w 2052"/>
                  <a:gd name="T19" fmla="*/ 204 h 2048"/>
                  <a:gd name="T20" fmla="*/ 1537 w 2052"/>
                  <a:gd name="T21" fmla="*/ 0 h 2048"/>
                  <a:gd name="T22" fmla="*/ 204 w 2052"/>
                  <a:gd name="T23" fmla="*/ 1332 h 2048"/>
                  <a:gd name="T24" fmla="*/ 204 w 2052"/>
                  <a:gd name="T25" fmla="*/ 716 h 2048"/>
                  <a:gd name="T26" fmla="*/ 512 w 2052"/>
                  <a:gd name="T27" fmla="*/ 1024 h 2048"/>
                  <a:gd name="T28" fmla="*/ 204 w 2052"/>
                  <a:gd name="T29" fmla="*/ 1332 h 2048"/>
                  <a:gd name="T30" fmla="*/ 996 w 2052"/>
                  <a:gd name="T31" fmla="*/ 1024 h 2048"/>
                  <a:gd name="T32" fmla="*/ 1537 w 2052"/>
                  <a:gd name="T33" fmla="*/ 602 h 2048"/>
                  <a:gd name="T34" fmla="*/ 1537 w 2052"/>
                  <a:gd name="T35" fmla="*/ 1446 h 2048"/>
                  <a:gd name="T36" fmla="*/ 996 w 2052"/>
                  <a:gd name="T37" fmla="*/ 102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2048">
                    <a:moveTo>
                      <a:pt x="1537" y="0"/>
                    </a:moveTo>
                    <a:lnTo>
                      <a:pt x="724" y="813"/>
                    </a:lnTo>
                    <a:lnTo>
                      <a:pt x="204" y="410"/>
                    </a:lnTo>
                    <a:lnTo>
                      <a:pt x="0" y="512"/>
                    </a:lnTo>
                    <a:lnTo>
                      <a:pt x="0" y="1536"/>
                    </a:lnTo>
                    <a:lnTo>
                      <a:pt x="204" y="1638"/>
                    </a:lnTo>
                    <a:lnTo>
                      <a:pt x="724" y="1235"/>
                    </a:lnTo>
                    <a:lnTo>
                      <a:pt x="1537" y="2048"/>
                    </a:lnTo>
                    <a:lnTo>
                      <a:pt x="2052" y="1844"/>
                    </a:lnTo>
                    <a:lnTo>
                      <a:pt x="2052" y="204"/>
                    </a:lnTo>
                    <a:lnTo>
                      <a:pt x="1537" y="0"/>
                    </a:lnTo>
                    <a:close/>
                    <a:moveTo>
                      <a:pt x="204" y="1332"/>
                    </a:moveTo>
                    <a:lnTo>
                      <a:pt x="204" y="716"/>
                    </a:lnTo>
                    <a:lnTo>
                      <a:pt x="512" y="1024"/>
                    </a:lnTo>
                    <a:lnTo>
                      <a:pt x="204" y="1332"/>
                    </a:lnTo>
                    <a:close/>
                    <a:moveTo>
                      <a:pt x="996" y="1024"/>
                    </a:moveTo>
                    <a:lnTo>
                      <a:pt x="1537" y="602"/>
                    </a:lnTo>
                    <a:lnTo>
                      <a:pt x="1537" y="1446"/>
                    </a:lnTo>
                    <a:lnTo>
                      <a:pt x="996" y="1024"/>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p>
            </p:txBody>
          </p:sp>
          <p:sp>
            <p:nvSpPr>
              <p:cNvPr id="51" name="TextBox 50"/>
              <p:cNvSpPr txBox="1"/>
              <p:nvPr/>
            </p:nvSpPr>
            <p:spPr>
              <a:xfrm>
                <a:off x="7343001" y="3017774"/>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2015</a:t>
                </a:r>
              </a:p>
            </p:txBody>
          </p:sp>
        </p:grpSp>
        <p:cxnSp>
          <p:nvCxnSpPr>
            <p:cNvPr id="49" name="Straight Connector 48"/>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7460650" y="3051698"/>
            <a:ext cx="641355" cy="1547496"/>
            <a:chOff x="7387455" y="3005505"/>
            <a:chExt cx="1808735" cy="1578527"/>
          </a:xfrm>
        </p:grpSpPr>
        <p:sp>
          <p:nvSpPr>
            <p:cNvPr id="56" name="TextBox 55"/>
            <p:cNvSpPr txBox="1"/>
            <p:nvPr/>
          </p:nvSpPr>
          <p:spPr>
            <a:xfrm>
              <a:off x="7387455" y="3005505"/>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U1</a:t>
              </a:r>
            </a:p>
          </p:txBody>
        </p:sp>
        <p:cxnSp>
          <p:nvCxnSpPr>
            <p:cNvPr id="54" name="Straight Connector 53"/>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8085374" y="3051698"/>
            <a:ext cx="641355" cy="1547496"/>
            <a:chOff x="7387455" y="3005505"/>
            <a:chExt cx="1808735" cy="1578527"/>
          </a:xfrm>
        </p:grpSpPr>
        <p:sp>
          <p:nvSpPr>
            <p:cNvPr id="58" name="TextBox 57"/>
            <p:cNvSpPr txBox="1"/>
            <p:nvPr/>
          </p:nvSpPr>
          <p:spPr>
            <a:xfrm>
              <a:off x="7387455" y="3005505"/>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U2</a:t>
              </a:r>
            </a:p>
          </p:txBody>
        </p:sp>
        <p:cxnSp>
          <p:nvCxnSpPr>
            <p:cNvPr id="59" name="Straight Connector 58"/>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oup 59"/>
          <p:cNvGrpSpPr/>
          <p:nvPr/>
        </p:nvGrpSpPr>
        <p:grpSpPr>
          <a:xfrm>
            <a:off x="8710098" y="3051698"/>
            <a:ext cx="641355" cy="1547496"/>
            <a:chOff x="7387455" y="3005505"/>
            <a:chExt cx="1808735" cy="1578527"/>
          </a:xfrm>
        </p:grpSpPr>
        <p:sp>
          <p:nvSpPr>
            <p:cNvPr id="61" name="TextBox 60"/>
            <p:cNvSpPr txBox="1"/>
            <p:nvPr/>
          </p:nvSpPr>
          <p:spPr>
            <a:xfrm>
              <a:off x="7387455" y="3005505"/>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U3</a:t>
              </a:r>
            </a:p>
          </p:txBody>
        </p:sp>
        <p:cxnSp>
          <p:nvCxnSpPr>
            <p:cNvPr id="62" name="Straight Connector 61"/>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9334822" y="3051698"/>
            <a:ext cx="641355" cy="1547496"/>
            <a:chOff x="7387455" y="3005505"/>
            <a:chExt cx="1808735" cy="1578527"/>
          </a:xfrm>
        </p:grpSpPr>
        <p:sp>
          <p:nvSpPr>
            <p:cNvPr id="64" name="TextBox 63"/>
            <p:cNvSpPr txBox="1"/>
            <p:nvPr/>
          </p:nvSpPr>
          <p:spPr>
            <a:xfrm>
              <a:off x="7387455" y="3005505"/>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U4</a:t>
              </a:r>
            </a:p>
          </p:txBody>
        </p:sp>
        <p:cxnSp>
          <p:nvCxnSpPr>
            <p:cNvPr id="65" name="Straight Connector 64"/>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9959548" y="3051698"/>
            <a:ext cx="641355" cy="1547496"/>
            <a:chOff x="7387455" y="3005505"/>
            <a:chExt cx="1808735" cy="1578527"/>
          </a:xfrm>
        </p:grpSpPr>
        <p:sp>
          <p:nvSpPr>
            <p:cNvPr id="67" name="TextBox 66"/>
            <p:cNvSpPr txBox="1"/>
            <p:nvPr/>
          </p:nvSpPr>
          <p:spPr>
            <a:xfrm>
              <a:off x="7387455" y="3005505"/>
              <a:ext cx="1808735" cy="738664"/>
            </a:xfrm>
            <a:prstGeom prst="rect">
              <a:avLst/>
            </a:prstGeom>
            <a:noFill/>
          </p:spPr>
          <p:txBody>
            <a:bodyPr wrap="square" lIns="0" tIns="0" rIns="0" bIns="0" rtlCol="0">
              <a:spAutoFit/>
            </a:bodyPr>
            <a:lstStyle/>
            <a:p>
              <a:pPr algn="ctr"/>
              <a:r>
                <a:rPr lang="en-US" sz="2353" dirty="0">
                  <a:solidFill>
                    <a:schemeClr val="tx2">
                      <a:lumMod val="75000"/>
                    </a:schemeClr>
                  </a:solidFill>
                  <a:latin typeface="Segoe UI Light" panose="020B0502040204020203" pitchFamily="34" charset="0"/>
                  <a:cs typeface="Segoe UI Light" panose="020B0502040204020203" pitchFamily="34" charset="0"/>
                </a:rPr>
                <a:t>TFS</a:t>
              </a:r>
              <a:br>
                <a:rPr lang="en-US" sz="2353" dirty="0">
                  <a:solidFill>
                    <a:schemeClr val="tx2">
                      <a:lumMod val="75000"/>
                    </a:schemeClr>
                  </a:solidFill>
                  <a:latin typeface="Segoe UI Light" panose="020B0502040204020203" pitchFamily="34" charset="0"/>
                  <a:cs typeface="Segoe UI Light" panose="020B0502040204020203" pitchFamily="34" charset="0"/>
                </a:rPr>
              </a:br>
              <a:r>
                <a:rPr lang="en-US" sz="2353" dirty="0">
                  <a:solidFill>
                    <a:schemeClr val="tx2">
                      <a:lumMod val="75000"/>
                    </a:schemeClr>
                  </a:solidFill>
                  <a:latin typeface="Segoe UI Light" panose="020B0502040204020203" pitchFamily="34" charset="0"/>
                  <a:cs typeface="Segoe UI Light" panose="020B0502040204020203" pitchFamily="34" charset="0"/>
                </a:rPr>
                <a:t>U5</a:t>
              </a:r>
            </a:p>
          </p:txBody>
        </p:sp>
        <p:cxnSp>
          <p:nvCxnSpPr>
            <p:cNvPr id="68" name="Straight Connector 67"/>
            <p:cNvCxnSpPr/>
            <p:nvPr/>
          </p:nvCxnSpPr>
          <p:spPr>
            <a:xfrm flipV="1">
              <a:off x="8291822" y="3838073"/>
              <a:ext cx="0" cy="745959"/>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8" name="Rectangle 187"/>
          <p:cNvSpPr/>
          <p:nvPr/>
        </p:nvSpPr>
        <p:spPr bwMode="auto">
          <a:xfrm>
            <a:off x="1" y="4553404"/>
            <a:ext cx="12192000" cy="448212"/>
          </a:xfrm>
          <a:prstGeom prst="rect">
            <a:avLst/>
          </a:prstGeom>
          <a:solidFill>
            <a:schemeClr val="accent2"/>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613" tIns="60932" rIns="121865" bIns="60932" numCol="1" rtlCol="0" anchor="ctr" anchorCtr="0" compatLnSpc="1">
            <a:prstTxWarp prst="textNoShape">
              <a:avLst/>
            </a:prstTxWarp>
          </a:bodyPr>
          <a:lstStyle/>
          <a:p>
            <a:pPr defTabSz="1218260" fontAlgn="base">
              <a:spcBef>
                <a:spcPct val="0"/>
              </a:spcBef>
              <a:spcAft>
                <a:spcPct val="0"/>
              </a:spcAft>
            </a:pPr>
            <a:r>
              <a:rPr lang="en-US" sz="176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rPr>
              <a:t>Visual Studio</a:t>
            </a:r>
          </a:p>
        </p:txBody>
      </p:sp>
    </p:spTree>
    <p:extLst>
      <p:ext uri="{BB962C8B-B14F-4D97-AF65-F5344CB8AC3E}">
        <p14:creationId xmlns:p14="http://schemas.microsoft.com/office/powerpoint/2010/main" val="90492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Our roles</a:t>
            </a:r>
          </a:p>
        </p:txBody>
      </p:sp>
      <p:sp>
        <p:nvSpPr>
          <p:cNvPr id="7" name="Text Placeholder 2"/>
          <p:cNvSpPr txBox="1">
            <a:spLocks/>
          </p:cNvSpPr>
          <p:nvPr/>
        </p:nvSpPr>
        <p:spPr>
          <a:xfrm>
            <a:off x="1513429" y="1575714"/>
            <a:ext cx="10152542" cy="945778"/>
          </a:xfrm>
          <a:prstGeom prst="rect">
            <a:avLst/>
          </a:prstGeom>
        </p:spPr>
        <p:txBody>
          <a:bodyPr>
            <a:noAutofit/>
          </a:bodyPr>
          <a:lstStyle>
            <a:lvl1pPr marL="306115" indent="-306115" algn="l" defTabSz="408153" rtl="0" eaLnBrk="1" latinLnBrk="0" hangingPunct="1">
              <a:spcBef>
                <a:spcPct val="20000"/>
              </a:spcBef>
              <a:buFont typeface="Arial"/>
              <a:buChar char="•"/>
              <a:defRPr sz="2900" kern="1200">
                <a:solidFill>
                  <a:schemeClr val="tx1"/>
                </a:solidFill>
                <a:latin typeface="+mn-lt"/>
                <a:ea typeface="+mn-ea"/>
                <a:cs typeface="+mn-cs"/>
              </a:defRPr>
            </a:lvl1pPr>
            <a:lvl2pPr marL="663249" indent="-255096" algn="l" defTabSz="408153" rtl="0" eaLnBrk="1" latinLnBrk="0" hangingPunct="1">
              <a:spcBef>
                <a:spcPct val="20000"/>
              </a:spcBef>
              <a:buFont typeface="Arial"/>
              <a:buChar char="–"/>
              <a:defRPr sz="2500" kern="1200">
                <a:solidFill>
                  <a:schemeClr val="tx1"/>
                </a:solidFill>
                <a:latin typeface="+mn-lt"/>
                <a:ea typeface="+mn-ea"/>
                <a:cs typeface="+mn-cs"/>
              </a:defRPr>
            </a:lvl2pPr>
            <a:lvl3pPr marL="1020383" indent="-204076" algn="l" defTabSz="408153" rtl="0" eaLnBrk="1" latinLnBrk="0" hangingPunct="1">
              <a:spcBef>
                <a:spcPct val="20000"/>
              </a:spcBef>
              <a:buFont typeface="Arial"/>
              <a:buChar char="•"/>
              <a:defRPr sz="2100" kern="1200">
                <a:solidFill>
                  <a:schemeClr val="tx1"/>
                </a:solidFill>
                <a:latin typeface="+mn-lt"/>
                <a:ea typeface="+mn-ea"/>
                <a:cs typeface="+mn-cs"/>
              </a:defRPr>
            </a:lvl3pPr>
            <a:lvl4pPr marL="1428536" indent="-204076" algn="l" defTabSz="408153" rtl="0" eaLnBrk="1" latinLnBrk="0" hangingPunct="1">
              <a:spcBef>
                <a:spcPct val="20000"/>
              </a:spcBef>
              <a:buFont typeface="Arial"/>
              <a:buChar char="–"/>
              <a:defRPr sz="1800" kern="1200">
                <a:solidFill>
                  <a:schemeClr val="tx1"/>
                </a:solidFill>
                <a:latin typeface="+mn-lt"/>
                <a:ea typeface="+mn-ea"/>
                <a:cs typeface="+mn-cs"/>
              </a:defRPr>
            </a:lvl4pPr>
            <a:lvl5pPr marL="1836689" indent="-204076" algn="l" defTabSz="408153" rtl="0" eaLnBrk="1" latinLnBrk="0" hangingPunct="1">
              <a:spcBef>
                <a:spcPct val="20000"/>
              </a:spcBef>
              <a:buFont typeface="Arial"/>
              <a:buChar char="»"/>
              <a:defRPr sz="1800" kern="1200">
                <a:solidFill>
                  <a:schemeClr val="tx1"/>
                </a:solidFill>
                <a:latin typeface="+mn-lt"/>
                <a:ea typeface="+mn-ea"/>
                <a:cs typeface="+mn-cs"/>
              </a:defRPr>
            </a:lvl5pPr>
            <a:lvl6pPr marL="2244841" indent="-204076" algn="l" defTabSz="408153" rtl="0" eaLnBrk="1" latinLnBrk="0" hangingPunct="1">
              <a:spcBef>
                <a:spcPct val="20000"/>
              </a:spcBef>
              <a:buFont typeface="Arial"/>
              <a:buChar char="•"/>
              <a:defRPr sz="1800" kern="1200">
                <a:solidFill>
                  <a:schemeClr val="tx1"/>
                </a:solidFill>
                <a:latin typeface="+mn-lt"/>
                <a:ea typeface="+mn-ea"/>
                <a:cs typeface="+mn-cs"/>
              </a:defRPr>
            </a:lvl6pPr>
            <a:lvl7pPr marL="2652994" indent="-204076" algn="l" defTabSz="408153" rtl="0" eaLnBrk="1" latinLnBrk="0" hangingPunct="1">
              <a:spcBef>
                <a:spcPct val="20000"/>
              </a:spcBef>
              <a:buFont typeface="Arial"/>
              <a:buChar char="•"/>
              <a:defRPr sz="1800" kern="1200">
                <a:solidFill>
                  <a:schemeClr val="tx1"/>
                </a:solidFill>
                <a:latin typeface="+mn-lt"/>
                <a:ea typeface="+mn-ea"/>
                <a:cs typeface="+mn-cs"/>
              </a:defRPr>
            </a:lvl7pPr>
            <a:lvl8pPr marL="3061148" indent="-204076" algn="l" defTabSz="408153" rtl="0" eaLnBrk="1" latinLnBrk="0" hangingPunct="1">
              <a:spcBef>
                <a:spcPct val="20000"/>
              </a:spcBef>
              <a:buFont typeface="Arial"/>
              <a:buChar char="•"/>
              <a:defRPr sz="1800" kern="1200">
                <a:solidFill>
                  <a:schemeClr val="tx1"/>
                </a:solidFill>
                <a:latin typeface="+mn-lt"/>
                <a:ea typeface="+mn-ea"/>
                <a:cs typeface="+mn-cs"/>
              </a:defRPr>
            </a:lvl8pPr>
            <a:lvl9pPr marL="3469301" indent="-204076" algn="l" defTabSz="408153"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2665" b="1" dirty="0">
                <a:solidFill>
                  <a:srgbClr val="000000"/>
                </a:solidFill>
                <a:latin typeface="Segoe UI Light" panose="020B0502040204020203" pitchFamily="34" charset="0"/>
                <a:cs typeface="Segoe UI Light" panose="020B0502040204020203" pitchFamily="34" charset="0"/>
              </a:rPr>
              <a:t>Program Manager </a:t>
            </a:r>
            <a:r>
              <a:rPr lang="en-US" sz="2665" dirty="0">
                <a:solidFill>
                  <a:srgbClr val="000000"/>
                </a:solidFill>
                <a:latin typeface="Segoe UI Light" panose="020B0502040204020203" pitchFamily="34" charset="0"/>
                <a:cs typeface="Segoe UI Light" panose="020B0502040204020203" pitchFamily="34" charset="0"/>
              </a:rPr>
              <a:t>– </a:t>
            </a:r>
            <a:r>
              <a:rPr lang="en-US" sz="2665" dirty="0">
                <a:latin typeface="Segoe UI Light" panose="020B0502040204020203" pitchFamily="34" charset="0"/>
                <a:cs typeface="Segoe UI Light" panose="020B0502040204020203" pitchFamily="34" charset="0"/>
              </a:rPr>
              <a:t>Responsible to ensure </a:t>
            </a:r>
            <a:r>
              <a:rPr lang="en-US" sz="2665" dirty="0">
                <a:cs typeface="Segoe UI Light" panose="020B0502040204020203" pitchFamily="34" charset="0"/>
              </a:rPr>
              <a:t>we’re building </a:t>
            </a:r>
            <a:br>
              <a:rPr lang="en-US" sz="2665" dirty="0">
                <a:cs typeface="Segoe UI Light" panose="020B0502040204020203" pitchFamily="34" charset="0"/>
              </a:rPr>
            </a:br>
            <a:r>
              <a:rPr lang="en-US" sz="2665" dirty="0">
                <a:cs typeface="Segoe UI Light" panose="020B0502040204020203" pitchFamily="34" charset="0"/>
              </a:rPr>
              <a:t>the right thing.</a:t>
            </a:r>
          </a:p>
          <a:p>
            <a:pPr marL="0" indent="0">
              <a:buNone/>
            </a:pPr>
            <a:endParaRPr lang="en-US" sz="2665" dirty="0">
              <a:solidFill>
                <a:srgbClr val="000000"/>
              </a:solidFill>
              <a:latin typeface="Segoe UI Light" panose="020B0502040204020203" pitchFamily="34" charset="0"/>
              <a:cs typeface="Segoe UI Light" panose="020B0502040204020203" pitchFamily="34" charset="0"/>
            </a:endParaRPr>
          </a:p>
          <a:p>
            <a:pPr marL="0" indent="0">
              <a:buNone/>
            </a:pPr>
            <a:r>
              <a:rPr lang="en-US" sz="2665" b="1" dirty="0">
                <a:solidFill>
                  <a:srgbClr val="000000"/>
                </a:solidFill>
                <a:latin typeface="Segoe UI Light" panose="020B0502040204020203" pitchFamily="34" charset="0"/>
                <a:cs typeface="Segoe UI Light" panose="020B0502040204020203" pitchFamily="34" charset="0"/>
              </a:rPr>
              <a:t>Engineer </a:t>
            </a:r>
            <a:r>
              <a:rPr lang="en-US" sz="2665" dirty="0">
                <a:solidFill>
                  <a:srgbClr val="000000"/>
                </a:solidFill>
                <a:latin typeface="Segoe UI Light" panose="020B0502040204020203" pitchFamily="34" charset="0"/>
                <a:cs typeface="Segoe UI Light" panose="020B0502040204020203" pitchFamily="34" charset="0"/>
              </a:rPr>
              <a:t>– </a:t>
            </a:r>
            <a:r>
              <a:rPr lang="en-US" sz="2665" dirty="0">
                <a:latin typeface="Segoe UI Light" panose="020B0502040204020203" pitchFamily="34" charset="0"/>
                <a:cs typeface="Segoe UI Light" panose="020B0502040204020203" pitchFamily="34" charset="0"/>
              </a:rPr>
              <a:t>Responsible to ensure we’re building products that are </a:t>
            </a:r>
            <a:r>
              <a:rPr lang="en-US" sz="2665" dirty="0">
                <a:cs typeface="Segoe UI Light" panose="020B0502040204020203" pitchFamily="34" charset="0"/>
              </a:rPr>
              <a:t>fast, reliable, and well engineered </a:t>
            </a:r>
            <a:r>
              <a:rPr lang="en-US" sz="2665" dirty="0">
                <a:latin typeface="Segoe UI Light" panose="020B0502040204020203" pitchFamily="34" charset="0"/>
                <a:cs typeface="Segoe UI Light" panose="020B0502040204020203" pitchFamily="34" charset="0"/>
              </a:rPr>
              <a:t>AND </a:t>
            </a:r>
            <a:r>
              <a:rPr lang="en-US" sz="2665" dirty="0">
                <a:cs typeface="Segoe UI Light" panose="020B0502040204020203" pitchFamily="34" charset="0"/>
              </a:rPr>
              <a:t>high quality </a:t>
            </a:r>
            <a:r>
              <a:rPr lang="en-US" sz="2665" dirty="0">
                <a:latin typeface="Segoe UI Light" panose="020B0502040204020203" pitchFamily="34" charset="0"/>
                <a:cs typeface="Segoe UI Light" panose="020B0502040204020203" pitchFamily="34" charset="0"/>
              </a:rPr>
              <a:t>and </a:t>
            </a:r>
            <a:r>
              <a:rPr lang="en-US" sz="2665" dirty="0">
                <a:cs typeface="Segoe UI Light" panose="020B0502040204020203" pitchFamily="34" charset="0"/>
              </a:rPr>
              <a:t>meets customers needs</a:t>
            </a:r>
            <a:r>
              <a:rPr lang="en-US" sz="2665" dirty="0">
                <a:solidFill>
                  <a:srgbClr val="000000"/>
                </a:solidFill>
                <a:latin typeface="Segoe UI Light" panose="020B0502040204020203" pitchFamily="34" charset="0"/>
                <a:cs typeface="Segoe UI Light" panose="020B0502040204020203" pitchFamily="34" charset="0"/>
              </a:rPr>
              <a:t>.</a:t>
            </a:r>
          </a:p>
          <a:p>
            <a:pPr marL="0" indent="0">
              <a:buNone/>
            </a:pPr>
            <a:endParaRPr lang="en-US" sz="2665" dirty="0">
              <a:solidFill>
                <a:srgbClr val="000000"/>
              </a:solidFill>
              <a:latin typeface="Segoe UI Light" panose="020B0502040204020203" pitchFamily="34" charset="0"/>
              <a:cs typeface="Segoe UI Light" panose="020B0502040204020203" pitchFamily="34" charset="0"/>
            </a:endParaRPr>
          </a:p>
          <a:p>
            <a:endParaRPr lang="en-US" sz="2665" dirty="0">
              <a:solidFill>
                <a:srgbClr val="000000"/>
              </a:solidFill>
              <a:latin typeface="Segoe UI Light" panose="020B0502040204020203" pitchFamily="34" charset="0"/>
              <a:cs typeface="Segoe UI Light" panose="020B0502040204020203" pitchFamily="34" charset="0"/>
            </a:endParaRPr>
          </a:p>
        </p:txBody>
      </p:sp>
      <p:sp>
        <p:nvSpPr>
          <p:cNvPr id="8" name="Rectangle 7"/>
          <p:cNvSpPr/>
          <p:nvPr/>
        </p:nvSpPr>
        <p:spPr bwMode="auto">
          <a:xfrm>
            <a:off x="619306" y="1707619"/>
            <a:ext cx="639650" cy="63965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622028" y="3119534"/>
            <a:ext cx="639650" cy="63965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66513656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teams</a:t>
            </a:r>
          </a:p>
        </p:txBody>
      </p:sp>
      <p:grpSp>
        <p:nvGrpSpPr>
          <p:cNvPr id="9" name="Group 8"/>
          <p:cNvGrpSpPr/>
          <p:nvPr/>
        </p:nvGrpSpPr>
        <p:grpSpPr>
          <a:xfrm>
            <a:off x="535290" y="2447402"/>
            <a:ext cx="2442492" cy="3559790"/>
            <a:chOff x="578548" y="2108081"/>
            <a:chExt cx="2491787" cy="3631635"/>
          </a:xfrm>
          <a:solidFill>
            <a:schemeClr val="accent3">
              <a:lumMod val="40000"/>
              <a:lumOff val="60000"/>
            </a:schemeClr>
          </a:solidFill>
        </p:grpSpPr>
        <p:sp>
          <p:nvSpPr>
            <p:cNvPr id="14" name="Rectangle 13"/>
            <p:cNvSpPr/>
            <p:nvPr/>
          </p:nvSpPr>
          <p:spPr bwMode="auto">
            <a:xfrm>
              <a:off x="2334996" y="3021795"/>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68" name="Rectangle 67"/>
            <p:cNvSpPr/>
            <p:nvPr/>
          </p:nvSpPr>
          <p:spPr bwMode="auto">
            <a:xfrm>
              <a:off x="865035" y="3016264"/>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83" name="Rectangle 82"/>
            <p:cNvSpPr/>
            <p:nvPr/>
          </p:nvSpPr>
          <p:spPr bwMode="auto">
            <a:xfrm>
              <a:off x="1507181" y="2108081"/>
              <a:ext cx="652559" cy="65255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6" name="Rectangle 95"/>
            <p:cNvSpPr/>
            <p:nvPr/>
          </p:nvSpPr>
          <p:spPr bwMode="auto">
            <a:xfrm>
              <a:off x="2045118" y="358654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7" name="Rectangle 96"/>
            <p:cNvSpPr/>
            <p:nvPr/>
          </p:nvSpPr>
          <p:spPr bwMode="auto">
            <a:xfrm>
              <a:off x="2604221" y="358654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8" name="Rectangle 97"/>
            <p:cNvSpPr/>
            <p:nvPr/>
          </p:nvSpPr>
          <p:spPr bwMode="auto">
            <a:xfrm>
              <a:off x="2047437" y="4169773"/>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9" name="Rectangle 98"/>
            <p:cNvSpPr/>
            <p:nvPr/>
          </p:nvSpPr>
          <p:spPr bwMode="auto">
            <a:xfrm>
              <a:off x="2604221" y="4169773"/>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0" name="Rectangle 99"/>
            <p:cNvSpPr/>
            <p:nvPr/>
          </p:nvSpPr>
          <p:spPr bwMode="auto">
            <a:xfrm>
              <a:off x="2043146" y="472168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1" name="Rectangle 100"/>
            <p:cNvSpPr/>
            <p:nvPr/>
          </p:nvSpPr>
          <p:spPr bwMode="auto">
            <a:xfrm>
              <a:off x="2602248" y="472168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24" name="Rectangle 123"/>
            <p:cNvSpPr/>
            <p:nvPr/>
          </p:nvSpPr>
          <p:spPr bwMode="auto">
            <a:xfrm>
              <a:off x="580518" y="3586547"/>
              <a:ext cx="466114" cy="466114"/>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25" name="Rectangle 124"/>
            <p:cNvSpPr/>
            <p:nvPr/>
          </p:nvSpPr>
          <p:spPr bwMode="auto">
            <a:xfrm>
              <a:off x="1139621" y="358654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26" name="Rectangle 125"/>
            <p:cNvSpPr/>
            <p:nvPr/>
          </p:nvSpPr>
          <p:spPr bwMode="auto">
            <a:xfrm>
              <a:off x="582838" y="4169773"/>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27" name="Rectangle 126"/>
            <p:cNvSpPr/>
            <p:nvPr/>
          </p:nvSpPr>
          <p:spPr bwMode="auto">
            <a:xfrm>
              <a:off x="1139621" y="4169773"/>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28" name="Rectangle 127"/>
            <p:cNvSpPr/>
            <p:nvPr/>
          </p:nvSpPr>
          <p:spPr bwMode="auto">
            <a:xfrm>
              <a:off x="578548" y="472168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29" name="Rectangle 128"/>
            <p:cNvSpPr/>
            <p:nvPr/>
          </p:nvSpPr>
          <p:spPr bwMode="auto">
            <a:xfrm>
              <a:off x="1137650" y="4721687"/>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33" name="Rectangle 132"/>
            <p:cNvSpPr/>
            <p:nvPr/>
          </p:nvSpPr>
          <p:spPr bwMode="auto">
            <a:xfrm>
              <a:off x="2602248" y="5273602"/>
              <a:ext cx="466114" cy="46611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grpSp>
      <p:sp>
        <p:nvSpPr>
          <p:cNvPr id="67" name="Rectangle 66"/>
          <p:cNvSpPr/>
          <p:nvPr/>
        </p:nvSpPr>
        <p:spPr>
          <a:xfrm>
            <a:off x="269989" y="1742725"/>
            <a:ext cx="3125863" cy="452532"/>
          </a:xfrm>
          <a:prstGeom prst="rect">
            <a:avLst/>
          </a:prstGeom>
        </p:spPr>
        <p:txBody>
          <a:bodyPr wrap="none">
            <a:spAutoFit/>
          </a:bodyPr>
          <a:lstStyle/>
          <a:p>
            <a:r>
              <a:rPr lang="en-US" sz="2353" b="1" dirty="0">
                <a:solidFill>
                  <a:srgbClr val="000000">
                    <a:lumMod val="85000"/>
                    <a:lumOff val="15000"/>
                  </a:srgbClr>
                </a:solidFill>
                <a:latin typeface="Segoe UI Light"/>
              </a:rPr>
              <a:t>Program Management </a:t>
            </a:r>
          </a:p>
        </p:txBody>
      </p:sp>
      <p:grpSp>
        <p:nvGrpSpPr>
          <p:cNvPr id="8" name="Group 7"/>
          <p:cNvGrpSpPr/>
          <p:nvPr/>
        </p:nvGrpSpPr>
        <p:grpSpPr>
          <a:xfrm>
            <a:off x="3537922" y="3337616"/>
            <a:ext cx="3793053" cy="3226994"/>
            <a:chOff x="3641782" y="3016264"/>
            <a:chExt cx="3869606" cy="3292122"/>
          </a:xfrm>
          <a:solidFill>
            <a:schemeClr val="accent2">
              <a:lumMod val="20000"/>
              <a:lumOff val="80000"/>
            </a:schemeClr>
          </a:solidFill>
        </p:grpSpPr>
        <p:grpSp>
          <p:nvGrpSpPr>
            <p:cNvPr id="4" name="Group 3"/>
            <p:cNvGrpSpPr/>
            <p:nvPr/>
          </p:nvGrpSpPr>
          <p:grpSpPr>
            <a:xfrm>
              <a:off x="3641782" y="3586547"/>
              <a:ext cx="3869606" cy="2721839"/>
              <a:chOff x="3509310" y="3531326"/>
              <a:chExt cx="3794076" cy="2668712"/>
            </a:xfrm>
            <a:grpFill/>
          </p:grpSpPr>
          <p:sp>
            <p:nvSpPr>
              <p:cNvPr id="5" name="Rectangle 4"/>
              <p:cNvSpPr/>
              <p:nvPr/>
            </p:nvSpPr>
            <p:spPr bwMode="auto">
              <a:xfrm>
                <a:off x="5112053" y="353465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24" name="Rectangle 23"/>
              <p:cNvSpPr/>
              <p:nvPr/>
            </p:nvSpPr>
            <p:spPr bwMode="auto">
              <a:xfrm>
                <a:off x="3778295" y="3547347"/>
                <a:ext cx="457016" cy="4570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41" name="Rectangle 40"/>
              <p:cNvSpPr/>
              <p:nvPr/>
            </p:nvSpPr>
            <p:spPr bwMode="auto">
              <a:xfrm>
                <a:off x="6575750" y="35313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82" name="Rectangle 81"/>
              <p:cNvSpPr/>
              <p:nvPr/>
            </p:nvSpPr>
            <p:spPr bwMode="auto">
              <a:xfrm>
                <a:off x="4862170"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86" name="Rectangle 85"/>
              <p:cNvSpPr/>
              <p:nvPr/>
            </p:nvSpPr>
            <p:spPr bwMode="auto">
              <a:xfrm>
                <a:off x="5410359"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2" name="Rectangle 91"/>
              <p:cNvSpPr/>
              <p:nvPr/>
            </p:nvSpPr>
            <p:spPr bwMode="auto">
              <a:xfrm>
                <a:off x="4864442"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3" name="Rectangle 92"/>
              <p:cNvSpPr/>
              <p:nvPr/>
            </p:nvSpPr>
            <p:spPr bwMode="auto">
              <a:xfrm>
                <a:off x="5410359"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4" name="Rectangle 93"/>
              <p:cNvSpPr/>
              <p:nvPr/>
            </p:nvSpPr>
            <p:spPr bwMode="auto">
              <a:xfrm>
                <a:off x="4860236" y="5201368"/>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95" name="Rectangle 94"/>
              <p:cNvSpPr/>
              <p:nvPr/>
            </p:nvSpPr>
            <p:spPr bwMode="auto">
              <a:xfrm>
                <a:off x="5408426" y="5201368"/>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2" name="Rectangle 101"/>
              <p:cNvSpPr/>
              <p:nvPr/>
            </p:nvSpPr>
            <p:spPr bwMode="auto">
              <a:xfrm>
                <a:off x="3511243" y="4101075"/>
                <a:ext cx="457016" cy="4570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3" name="Rectangle 102"/>
              <p:cNvSpPr/>
              <p:nvPr/>
            </p:nvSpPr>
            <p:spPr bwMode="auto">
              <a:xfrm>
                <a:off x="4059433" y="4101075"/>
                <a:ext cx="457016" cy="4570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4" name="Rectangle 103"/>
              <p:cNvSpPr/>
              <p:nvPr/>
            </p:nvSpPr>
            <p:spPr bwMode="auto">
              <a:xfrm>
                <a:off x="3513516" y="4672917"/>
                <a:ext cx="457016" cy="4570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5" name="Rectangle 104"/>
              <p:cNvSpPr/>
              <p:nvPr/>
            </p:nvSpPr>
            <p:spPr bwMode="auto">
              <a:xfrm>
                <a:off x="4059433" y="4672917"/>
                <a:ext cx="457016" cy="4570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06" name="Rectangle 105"/>
              <p:cNvSpPr/>
              <p:nvPr/>
            </p:nvSpPr>
            <p:spPr bwMode="auto">
              <a:xfrm>
                <a:off x="3509310" y="5214059"/>
                <a:ext cx="457016" cy="45701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11" name="Rectangle 110"/>
              <p:cNvSpPr/>
              <p:nvPr/>
            </p:nvSpPr>
            <p:spPr bwMode="auto">
              <a:xfrm>
                <a:off x="6298180"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12" name="Rectangle 111"/>
              <p:cNvSpPr/>
              <p:nvPr/>
            </p:nvSpPr>
            <p:spPr bwMode="auto">
              <a:xfrm>
                <a:off x="6846370"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13" name="Rectangle 112"/>
              <p:cNvSpPr/>
              <p:nvPr/>
            </p:nvSpPr>
            <p:spPr bwMode="auto">
              <a:xfrm>
                <a:off x="6300454"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14" name="Rectangle 113"/>
              <p:cNvSpPr/>
              <p:nvPr/>
            </p:nvSpPr>
            <p:spPr bwMode="auto">
              <a:xfrm>
                <a:off x="6846370"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15" name="Rectangle 114"/>
              <p:cNvSpPr/>
              <p:nvPr/>
            </p:nvSpPr>
            <p:spPr bwMode="auto">
              <a:xfrm>
                <a:off x="6844439" y="5201368"/>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61" name="Rectangle 60"/>
              <p:cNvSpPr/>
              <p:nvPr/>
            </p:nvSpPr>
            <p:spPr bwMode="auto">
              <a:xfrm>
                <a:off x="5418608" y="5743022"/>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grpSp>
        <p:sp>
          <p:nvSpPr>
            <p:cNvPr id="65" name="Rectangle 64"/>
            <p:cNvSpPr/>
            <p:nvPr/>
          </p:nvSpPr>
          <p:spPr bwMode="auto">
            <a:xfrm>
              <a:off x="4516981" y="3016264"/>
              <a:ext cx="466114" cy="466114"/>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66" name="Rectangle 65"/>
            <p:cNvSpPr/>
            <p:nvPr/>
          </p:nvSpPr>
          <p:spPr bwMode="auto">
            <a:xfrm>
              <a:off x="5984370" y="3016264"/>
              <a:ext cx="466114" cy="466114"/>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grpSp>
      <p:grpSp>
        <p:nvGrpSpPr>
          <p:cNvPr id="7" name="Group 6"/>
          <p:cNvGrpSpPr/>
          <p:nvPr/>
        </p:nvGrpSpPr>
        <p:grpSpPr>
          <a:xfrm>
            <a:off x="7888794" y="3337618"/>
            <a:ext cx="3791121" cy="2157177"/>
            <a:chOff x="8080463" y="2940180"/>
            <a:chExt cx="3867635" cy="2200714"/>
          </a:xfrm>
          <a:solidFill>
            <a:schemeClr val="accent6">
              <a:lumMod val="40000"/>
              <a:lumOff val="60000"/>
            </a:schemeClr>
          </a:solidFill>
        </p:grpSpPr>
        <p:grpSp>
          <p:nvGrpSpPr>
            <p:cNvPr id="76" name="Group 75"/>
            <p:cNvGrpSpPr/>
            <p:nvPr/>
          </p:nvGrpSpPr>
          <p:grpSpPr>
            <a:xfrm>
              <a:off x="8080463" y="3510463"/>
              <a:ext cx="3867635" cy="1630431"/>
              <a:chOff x="3511243" y="3531326"/>
              <a:chExt cx="3792143" cy="1598607"/>
            </a:xfrm>
            <a:grpFill/>
          </p:grpSpPr>
          <p:sp>
            <p:nvSpPr>
              <p:cNvPr id="77" name="Rectangle 76"/>
              <p:cNvSpPr/>
              <p:nvPr/>
            </p:nvSpPr>
            <p:spPr bwMode="auto">
              <a:xfrm>
                <a:off x="5112053" y="353465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78" name="Rectangle 77"/>
              <p:cNvSpPr/>
              <p:nvPr/>
            </p:nvSpPr>
            <p:spPr bwMode="auto">
              <a:xfrm>
                <a:off x="3778295" y="3547347"/>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79" name="Rectangle 78"/>
              <p:cNvSpPr/>
              <p:nvPr/>
            </p:nvSpPr>
            <p:spPr bwMode="auto">
              <a:xfrm>
                <a:off x="6575750" y="35313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80" name="Rectangle 79"/>
              <p:cNvSpPr/>
              <p:nvPr/>
            </p:nvSpPr>
            <p:spPr bwMode="auto">
              <a:xfrm>
                <a:off x="4862170"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81" name="Rectangle 80"/>
              <p:cNvSpPr/>
              <p:nvPr/>
            </p:nvSpPr>
            <p:spPr bwMode="auto">
              <a:xfrm>
                <a:off x="5410359"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87" name="Rectangle 86"/>
              <p:cNvSpPr/>
              <p:nvPr/>
            </p:nvSpPr>
            <p:spPr bwMode="auto">
              <a:xfrm>
                <a:off x="4864442"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34" name="Rectangle 133"/>
              <p:cNvSpPr/>
              <p:nvPr/>
            </p:nvSpPr>
            <p:spPr bwMode="auto">
              <a:xfrm>
                <a:off x="3511243" y="4101075"/>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35" name="Rectangle 134"/>
              <p:cNvSpPr/>
              <p:nvPr/>
            </p:nvSpPr>
            <p:spPr bwMode="auto">
              <a:xfrm>
                <a:off x="4059433" y="4101075"/>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36" name="Rectangle 135"/>
              <p:cNvSpPr/>
              <p:nvPr/>
            </p:nvSpPr>
            <p:spPr bwMode="auto">
              <a:xfrm>
                <a:off x="3513516" y="4672917"/>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37" name="Rectangle 136"/>
              <p:cNvSpPr/>
              <p:nvPr/>
            </p:nvSpPr>
            <p:spPr bwMode="auto">
              <a:xfrm>
                <a:off x="4059433" y="4672917"/>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39" name="Rectangle 138"/>
              <p:cNvSpPr/>
              <p:nvPr/>
            </p:nvSpPr>
            <p:spPr bwMode="auto">
              <a:xfrm>
                <a:off x="6298180"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40" name="Rectangle 139"/>
              <p:cNvSpPr/>
              <p:nvPr/>
            </p:nvSpPr>
            <p:spPr bwMode="auto">
              <a:xfrm>
                <a:off x="6846370" y="4088384"/>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41" name="Rectangle 140"/>
              <p:cNvSpPr/>
              <p:nvPr/>
            </p:nvSpPr>
            <p:spPr bwMode="auto">
              <a:xfrm>
                <a:off x="6300454"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42" name="Rectangle 141"/>
              <p:cNvSpPr/>
              <p:nvPr/>
            </p:nvSpPr>
            <p:spPr bwMode="auto">
              <a:xfrm>
                <a:off x="6846370" y="4660226"/>
                <a:ext cx="457016" cy="457016"/>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grpSp>
        <p:sp>
          <p:nvSpPr>
            <p:cNvPr id="145" name="Rectangle 144"/>
            <p:cNvSpPr/>
            <p:nvPr/>
          </p:nvSpPr>
          <p:spPr bwMode="auto">
            <a:xfrm>
              <a:off x="8953690" y="2940180"/>
              <a:ext cx="466114" cy="466114"/>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
          <p:nvSpPr>
            <p:cNvPr id="146" name="Rectangle 145"/>
            <p:cNvSpPr/>
            <p:nvPr/>
          </p:nvSpPr>
          <p:spPr bwMode="auto">
            <a:xfrm>
              <a:off x="10421079" y="2940180"/>
              <a:ext cx="466114" cy="466114"/>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grpSp>
      <p:sp>
        <p:nvSpPr>
          <p:cNvPr id="85" name="Rectangle 84"/>
          <p:cNvSpPr/>
          <p:nvPr/>
        </p:nvSpPr>
        <p:spPr>
          <a:xfrm>
            <a:off x="386475" y="3747350"/>
            <a:ext cx="728051" cy="756211"/>
          </a:xfrm>
          <a:prstGeom prst="rect">
            <a:avLst/>
          </a:pr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89" name="Rectangle 88"/>
          <p:cNvSpPr/>
          <p:nvPr/>
        </p:nvSpPr>
        <p:spPr>
          <a:xfrm>
            <a:off x="3281109" y="3747350"/>
            <a:ext cx="1447090" cy="2461914"/>
          </a:xfrm>
          <a:prstGeom prst="rect">
            <a:avLst/>
          </a:pr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71" name="Rectangle 70"/>
          <p:cNvSpPr/>
          <p:nvPr/>
        </p:nvSpPr>
        <p:spPr>
          <a:xfrm>
            <a:off x="6603536" y="1742727"/>
            <a:ext cx="1683382" cy="452590"/>
          </a:xfrm>
          <a:prstGeom prst="rect">
            <a:avLst/>
          </a:prstGeom>
        </p:spPr>
        <p:txBody>
          <a:bodyPr wrap="none">
            <a:spAutoFit/>
          </a:bodyPr>
          <a:lstStyle/>
          <a:p>
            <a:r>
              <a:rPr lang="en-US" sz="2353" b="1" dirty="0">
                <a:solidFill>
                  <a:srgbClr val="000000">
                    <a:lumMod val="85000"/>
                    <a:lumOff val="15000"/>
                  </a:srgbClr>
                </a:solidFill>
                <a:latin typeface="Segoe UI Light"/>
              </a:rPr>
              <a:t>Engineering</a:t>
            </a:r>
          </a:p>
        </p:txBody>
      </p:sp>
      <p:sp>
        <p:nvSpPr>
          <p:cNvPr id="69" name="Rectangle 68"/>
          <p:cNvSpPr/>
          <p:nvPr/>
        </p:nvSpPr>
        <p:spPr bwMode="auto">
          <a:xfrm>
            <a:off x="7247479" y="2447400"/>
            <a:ext cx="639650" cy="639650"/>
          </a:xfrm>
          <a:prstGeom prst="rect">
            <a:avLst/>
          </a:prstGeom>
          <a:solidFill>
            <a:srgbClr val="B3D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379" tIns="91379" rIns="91379" bIns="91379" numCol="1" spcCol="0" rtlCol="0" fromWordArt="0" anchor="ctr" anchorCtr="0" forceAA="0" compatLnSpc="1">
            <a:prstTxWarp prst="textNoShape">
              <a:avLst/>
            </a:prstTxWarp>
            <a:noAutofit/>
          </a:bodyPr>
          <a:lstStyle/>
          <a:p>
            <a:pPr algn="ctr" defTabSz="913493" fontAlgn="base">
              <a:spcBef>
                <a:spcPct val="0"/>
              </a:spcBef>
              <a:spcAft>
                <a:spcPct val="0"/>
              </a:spcAft>
            </a:pPr>
            <a:endParaRPr lang="en-US" sz="1600" spc="-51" dirty="0">
              <a:solidFill>
                <a:srgbClr val="000000"/>
              </a:solidFill>
              <a:ea typeface="Segoe UI" pitchFamily="34" charset="0"/>
              <a:cs typeface="Segoe UI" pitchFamily="34" charset="0"/>
            </a:endParaRPr>
          </a:p>
        </p:txBody>
      </p:sp>
    </p:spTree>
    <p:extLst>
      <p:ext uri="{BB962C8B-B14F-4D97-AF65-F5344CB8AC3E}">
        <p14:creationId xmlns:p14="http://schemas.microsoft.com/office/powerpoint/2010/main" val="41548646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400"/>
                                  </p:stCondLst>
                                  <p:childTnLst>
                                    <p:set>
                                      <p:cBhvr>
                                        <p:cTn id="9"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69984" y="1189786"/>
            <a:ext cx="5650108" cy="4465549"/>
          </a:xfrm>
        </p:spPr>
        <p:txBody>
          <a:bodyPr/>
          <a:lstStyle/>
          <a:p>
            <a:r>
              <a:rPr lang="en-US" sz="3137" dirty="0"/>
              <a:t>Cross discipline</a:t>
            </a:r>
          </a:p>
          <a:p>
            <a:r>
              <a:rPr lang="en-US" sz="3137" dirty="0"/>
              <a:t>10-12 people</a:t>
            </a:r>
          </a:p>
          <a:p>
            <a:r>
              <a:rPr lang="en-US" sz="3137" dirty="0"/>
              <a:t>Self managing</a:t>
            </a:r>
          </a:p>
          <a:p>
            <a:r>
              <a:rPr lang="en-US" sz="3137" dirty="0"/>
              <a:t>Autonomous backlog</a:t>
            </a:r>
          </a:p>
          <a:p>
            <a:r>
              <a:rPr lang="en-US" sz="3137" dirty="0"/>
              <a:t>Intact for 12-18 months</a:t>
            </a:r>
          </a:p>
          <a:p>
            <a:r>
              <a:rPr lang="en-US" sz="3137" dirty="0"/>
              <a:t>Physical team rooms</a:t>
            </a:r>
          </a:p>
          <a:p>
            <a:endParaRPr lang="en-US" sz="3137" dirty="0"/>
          </a:p>
          <a:p>
            <a:endParaRPr lang="en-US" dirty="0"/>
          </a:p>
        </p:txBody>
      </p:sp>
      <p:sp>
        <p:nvSpPr>
          <p:cNvPr id="6" name="Title 5"/>
          <p:cNvSpPr>
            <a:spLocks noGrp="1"/>
          </p:cNvSpPr>
          <p:nvPr>
            <p:ph type="title"/>
          </p:nvPr>
        </p:nvSpPr>
        <p:spPr/>
        <p:txBody>
          <a:bodyPr/>
          <a:lstStyle/>
          <a:p>
            <a:r>
              <a:rPr lang="en-US" dirty="0"/>
              <a:t>Teams</a:t>
            </a:r>
          </a:p>
        </p:txBody>
      </p:sp>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28752" b="9900"/>
          <a:stretch/>
        </p:blipFill>
        <p:spPr>
          <a:xfrm>
            <a:off x="5017289" y="590323"/>
            <a:ext cx="6496438" cy="4628416"/>
          </a:xfrm>
          <a:prstGeom prst="rect">
            <a:avLst/>
          </a:prstGeom>
        </p:spPr>
      </p:pic>
    </p:spTree>
    <p:extLst>
      <p:ext uri="{BB962C8B-B14F-4D97-AF65-F5344CB8AC3E}">
        <p14:creationId xmlns:p14="http://schemas.microsoft.com/office/powerpoint/2010/main" val="3768560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3 week sprints</a:t>
            </a:r>
          </a:p>
        </p:txBody>
      </p:sp>
      <p:sp>
        <p:nvSpPr>
          <p:cNvPr id="6" name="Rectangle 5"/>
          <p:cNvSpPr/>
          <p:nvPr/>
        </p:nvSpPr>
        <p:spPr bwMode="auto">
          <a:xfrm>
            <a:off x="522203"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 name="Rectangle 6"/>
          <p:cNvSpPr/>
          <p:nvPr/>
        </p:nvSpPr>
        <p:spPr bwMode="auto">
          <a:xfrm>
            <a:off x="1126117"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26" name="Rectangle 25"/>
          <p:cNvSpPr/>
          <p:nvPr/>
        </p:nvSpPr>
        <p:spPr bwMode="auto">
          <a:xfrm>
            <a:off x="1126116" y="3373653"/>
            <a:ext cx="603912" cy="268287"/>
          </a:xfrm>
          <a:prstGeom prst="rect">
            <a:avLst/>
          </a:prstGeom>
          <a:solidFill>
            <a:schemeClr val="accent4">
              <a:lumMod val="40000"/>
              <a:lumOff val="6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27" name="Rectangle 26"/>
          <p:cNvSpPr/>
          <p:nvPr/>
        </p:nvSpPr>
        <p:spPr bwMode="auto">
          <a:xfrm>
            <a:off x="1730029" y="3373450"/>
            <a:ext cx="214741" cy="268491"/>
          </a:xfrm>
          <a:prstGeom prst="rect">
            <a:avLst/>
          </a:prstGeom>
          <a:solidFill>
            <a:schemeClr val="accent4">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29" name="Rectangle 28"/>
          <p:cNvSpPr/>
          <p:nvPr/>
        </p:nvSpPr>
        <p:spPr bwMode="auto">
          <a:xfrm>
            <a:off x="1730029"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0" name="Rectangle 29"/>
          <p:cNvSpPr/>
          <p:nvPr/>
        </p:nvSpPr>
        <p:spPr bwMode="auto">
          <a:xfrm>
            <a:off x="2333943"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2" name="Rectangle 31"/>
          <p:cNvSpPr/>
          <p:nvPr/>
        </p:nvSpPr>
        <p:spPr bwMode="auto">
          <a:xfrm>
            <a:off x="2333941"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3" name="Rectangle 32"/>
          <p:cNvSpPr/>
          <p:nvPr/>
        </p:nvSpPr>
        <p:spPr bwMode="auto">
          <a:xfrm>
            <a:off x="2937855"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5" name="Rectangle 34"/>
          <p:cNvSpPr/>
          <p:nvPr/>
        </p:nvSpPr>
        <p:spPr bwMode="auto">
          <a:xfrm>
            <a:off x="2937854"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6" name="Rectangle 35"/>
          <p:cNvSpPr/>
          <p:nvPr/>
        </p:nvSpPr>
        <p:spPr bwMode="auto">
          <a:xfrm>
            <a:off x="3541767"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8" name="Rectangle 37"/>
          <p:cNvSpPr/>
          <p:nvPr/>
        </p:nvSpPr>
        <p:spPr bwMode="auto">
          <a:xfrm>
            <a:off x="3541767"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39" name="Rectangle 38"/>
          <p:cNvSpPr/>
          <p:nvPr/>
        </p:nvSpPr>
        <p:spPr bwMode="auto">
          <a:xfrm>
            <a:off x="4145680"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44" name="Rectangle 43"/>
          <p:cNvSpPr/>
          <p:nvPr/>
        </p:nvSpPr>
        <p:spPr bwMode="auto">
          <a:xfrm>
            <a:off x="4145679"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45" name="Rectangle 44"/>
          <p:cNvSpPr/>
          <p:nvPr/>
        </p:nvSpPr>
        <p:spPr bwMode="auto">
          <a:xfrm>
            <a:off x="4749593"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47" name="Rectangle 46"/>
          <p:cNvSpPr/>
          <p:nvPr/>
        </p:nvSpPr>
        <p:spPr bwMode="auto">
          <a:xfrm>
            <a:off x="4749592"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48" name="Rectangle 47"/>
          <p:cNvSpPr/>
          <p:nvPr/>
        </p:nvSpPr>
        <p:spPr bwMode="auto">
          <a:xfrm>
            <a:off x="5353506"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0" name="Rectangle 49"/>
          <p:cNvSpPr/>
          <p:nvPr/>
        </p:nvSpPr>
        <p:spPr bwMode="auto">
          <a:xfrm>
            <a:off x="5353505"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1" name="Rectangle 50"/>
          <p:cNvSpPr/>
          <p:nvPr/>
        </p:nvSpPr>
        <p:spPr bwMode="auto">
          <a:xfrm>
            <a:off x="5957418"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3" name="Rectangle 52"/>
          <p:cNvSpPr/>
          <p:nvPr/>
        </p:nvSpPr>
        <p:spPr bwMode="auto">
          <a:xfrm>
            <a:off x="5957417"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4" name="Rectangle 53"/>
          <p:cNvSpPr/>
          <p:nvPr/>
        </p:nvSpPr>
        <p:spPr bwMode="auto">
          <a:xfrm>
            <a:off x="6561331"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6" name="Rectangle 55"/>
          <p:cNvSpPr/>
          <p:nvPr/>
        </p:nvSpPr>
        <p:spPr bwMode="auto">
          <a:xfrm>
            <a:off x="6561330"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7" name="Rectangle 56"/>
          <p:cNvSpPr/>
          <p:nvPr/>
        </p:nvSpPr>
        <p:spPr bwMode="auto">
          <a:xfrm>
            <a:off x="7165244"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59" name="Rectangle 58"/>
          <p:cNvSpPr/>
          <p:nvPr/>
        </p:nvSpPr>
        <p:spPr bwMode="auto">
          <a:xfrm>
            <a:off x="7165243"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0" name="Rectangle 59"/>
          <p:cNvSpPr/>
          <p:nvPr/>
        </p:nvSpPr>
        <p:spPr bwMode="auto">
          <a:xfrm>
            <a:off x="7769156"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2" name="Rectangle 61"/>
          <p:cNvSpPr/>
          <p:nvPr/>
        </p:nvSpPr>
        <p:spPr bwMode="auto">
          <a:xfrm>
            <a:off x="7769155"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3" name="Rectangle 62"/>
          <p:cNvSpPr/>
          <p:nvPr/>
        </p:nvSpPr>
        <p:spPr bwMode="auto">
          <a:xfrm>
            <a:off x="8373069"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5" name="Rectangle 64"/>
          <p:cNvSpPr/>
          <p:nvPr/>
        </p:nvSpPr>
        <p:spPr bwMode="auto">
          <a:xfrm>
            <a:off x="8373068"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6" name="Rectangle 65"/>
          <p:cNvSpPr/>
          <p:nvPr/>
        </p:nvSpPr>
        <p:spPr bwMode="auto">
          <a:xfrm>
            <a:off x="8976982"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8" name="Rectangle 67"/>
          <p:cNvSpPr/>
          <p:nvPr/>
        </p:nvSpPr>
        <p:spPr bwMode="auto">
          <a:xfrm>
            <a:off x="8976980"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69" name="Rectangle 68"/>
          <p:cNvSpPr/>
          <p:nvPr/>
        </p:nvSpPr>
        <p:spPr bwMode="auto">
          <a:xfrm>
            <a:off x="9580894"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1" name="Rectangle 70"/>
          <p:cNvSpPr/>
          <p:nvPr/>
        </p:nvSpPr>
        <p:spPr bwMode="auto">
          <a:xfrm>
            <a:off x="9580893"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2" name="Rectangle 71"/>
          <p:cNvSpPr/>
          <p:nvPr/>
        </p:nvSpPr>
        <p:spPr bwMode="auto">
          <a:xfrm>
            <a:off x="10184806"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4" name="Rectangle 73"/>
          <p:cNvSpPr/>
          <p:nvPr/>
        </p:nvSpPr>
        <p:spPr bwMode="auto">
          <a:xfrm>
            <a:off x="10184806" y="3724756"/>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5" name="Rectangle 74"/>
          <p:cNvSpPr/>
          <p:nvPr/>
        </p:nvSpPr>
        <p:spPr bwMode="auto">
          <a:xfrm>
            <a:off x="10788720" y="3724552"/>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7" name="Rectangle 76"/>
          <p:cNvSpPr/>
          <p:nvPr/>
        </p:nvSpPr>
        <p:spPr bwMode="auto">
          <a:xfrm>
            <a:off x="10788718" y="337365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78" name="Rectangle 77"/>
          <p:cNvSpPr/>
          <p:nvPr/>
        </p:nvSpPr>
        <p:spPr bwMode="auto">
          <a:xfrm>
            <a:off x="11392632" y="3373450"/>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83" name="Left Brace 82"/>
          <p:cNvSpPr/>
          <p:nvPr/>
        </p:nvSpPr>
        <p:spPr>
          <a:xfrm rot="5400000">
            <a:off x="1341582" y="2869978"/>
            <a:ext cx="172984" cy="603912"/>
          </a:xfrm>
          <a:prstGeom prst="leftBrace">
            <a:avLst>
              <a:gd name="adj1" fmla="val 72244"/>
              <a:gd name="adj2" fmla="val 50702"/>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65" dirty="0"/>
          </a:p>
        </p:txBody>
      </p:sp>
      <p:sp>
        <p:nvSpPr>
          <p:cNvPr id="88" name="TextBox 87"/>
          <p:cNvSpPr txBox="1"/>
          <p:nvPr/>
        </p:nvSpPr>
        <p:spPr>
          <a:xfrm>
            <a:off x="117043" y="2745277"/>
            <a:ext cx="2622059" cy="271519"/>
          </a:xfrm>
          <a:prstGeom prst="rect">
            <a:avLst/>
          </a:prstGeom>
          <a:noFill/>
        </p:spPr>
        <p:txBody>
          <a:bodyPr wrap="square" lIns="0" tIns="0" rIns="0" bIns="0" rtlCol="0">
            <a:spAutoFit/>
          </a:bodyPr>
          <a:lstStyle/>
          <a:p>
            <a:pPr algn="ctr"/>
            <a:r>
              <a:rPr lang="en-US" sz="1765" dirty="0">
                <a:solidFill>
                  <a:schemeClr val="tx1">
                    <a:lumMod val="75000"/>
                    <a:lumOff val="25000"/>
                  </a:schemeClr>
                </a:solidFill>
                <a:latin typeface="Segoe UI Light" panose="020B0502040204020203" pitchFamily="34" charset="0"/>
                <a:cs typeface="Segoe UI Light" panose="020B0502040204020203" pitchFamily="34" charset="0"/>
              </a:rPr>
              <a:t>3 weeks</a:t>
            </a:r>
          </a:p>
        </p:txBody>
      </p:sp>
      <p:sp>
        <p:nvSpPr>
          <p:cNvPr id="4" name="Rectangle 3"/>
          <p:cNvSpPr/>
          <p:nvPr/>
        </p:nvSpPr>
        <p:spPr bwMode="auto">
          <a:xfrm>
            <a:off x="745218" y="2620335"/>
            <a:ext cx="1494041" cy="1210189"/>
          </a:xfrm>
          <a:prstGeom prst="rect">
            <a:avLst/>
          </a:prstGeom>
          <a:noFill/>
          <a:ln w="38100">
            <a:solidFill>
              <a:schemeClr val="tx2"/>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42238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week sprints</a:t>
            </a:r>
          </a:p>
        </p:txBody>
      </p:sp>
      <p:sp>
        <p:nvSpPr>
          <p:cNvPr id="33" name="Rectangle 32"/>
          <p:cNvSpPr/>
          <p:nvPr/>
        </p:nvSpPr>
        <p:spPr bwMode="auto">
          <a:xfrm>
            <a:off x="2706900" y="2887536"/>
            <a:ext cx="4833754" cy="9857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tx1">
                  <a:lumMod val="65000"/>
                  <a:lumOff val="35000"/>
                </a:schemeClr>
              </a:solidFill>
              <a:latin typeface="Segoe UI Light" panose="020B0502040204020203" pitchFamily="34" charset="0"/>
              <a:ea typeface="Segoe UI" pitchFamily="34" charset="0"/>
              <a:cs typeface="Segoe UI Light" panose="020B0502040204020203" pitchFamily="34" charset="0"/>
            </a:endParaRPr>
          </a:p>
        </p:txBody>
      </p:sp>
      <p:sp>
        <p:nvSpPr>
          <p:cNvPr id="34" name="Rectangle 33"/>
          <p:cNvSpPr/>
          <p:nvPr/>
        </p:nvSpPr>
        <p:spPr bwMode="auto">
          <a:xfrm>
            <a:off x="7540654" y="2887536"/>
            <a:ext cx="1697489" cy="98573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bg1"/>
              </a:solidFill>
              <a:latin typeface="Segoe UI Light" panose="020B0502040204020203" pitchFamily="34" charset="0"/>
              <a:ea typeface="Segoe UI" pitchFamily="34" charset="0"/>
              <a:cs typeface="Segoe UI Light" panose="020B0502040204020203" pitchFamily="34" charset="0"/>
            </a:endParaRPr>
          </a:p>
        </p:txBody>
      </p:sp>
      <p:cxnSp>
        <p:nvCxnSpPr>
          <p:cNvPr id="4" name="Straight Connector 3"/>
          <p:cNvCxnSpPr/>
          <p:nvPr/>
        </p:nvCxnSpPr>
        <p:spPr>
          <a:xfrm>
            <a:off x="4344329" y="2887536"/>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011538" y="3213217"/>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1</a:t>
            </a:r>
          </a:p>
        </p:txBody>
      </p:sp>
      <p:cxnSp>
        <p:nvCxnSpPr>
          <p:cNvPr id="35" name="Straight Connector 34"/>
          <p:cNvCxnSpPr/>
          <p:nvPr/>
        </p:nvCxnSpPr>
        <p:spPr>
          <a:xfrm>
            <a:off x="5941298" y="2887536"/>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4585504" y="3213217"/>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2</a:t>
            </a:r>
          </a:p>
        </p:txBody>
      </p:sp>
      <p:cxnSp>
        <p:nvCxnSpPr>
          <p:cNvPr id="36" name="Straight Connector 35"/>
          <p:cNvCxnSpPr/>
          <p:nvPr/>
        </p:nvCxnSpPr>
        <p:spPr>
          <a:xfrm>
            <a:off x="7540651" y="2887536"/>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182472" y="3213217"/>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3</a:t>
            </a:r>
          </a:p>
        </p:txBody>
      </p:sp>
      <p:sp>
        <p:nvSpPr>
          <p:cNvPr id="64" name="Rectangle 63"/>
          <p:cNvSpPr/>
          <p:nvPr/>
        </p:nvSpPr>
        <p:spPr bwMode="auto">
          <a:xfrm>
            <a:off x="7540653" y="4473588"/>
            <a:ext cx="4833754" cy="9857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tx1">
                  <a:lumMod val="65000"/>
                  <a:lumOff val="35000"/>
                </a:schemeClr>
              </a:solidFill>
              <a:latin typeface="Segoe UI Light" panose="020B0502040204020203" pitchFamily="34" charset="0"/>
              <a:ea typeface="Segoe UI" pitchFamily="34" charset="0"/>
              <a:cs typeface="Segoe UI Light" panose="020B0502040204020203" pitchFamily="34" charset="0"/>
            </a:endParaRPr>
          </a:p>
        </p:txBody>
      </p:sp>
      <p:sp>
        <p:nvSpPr>
          <p:cNvPr id="65" name="Rectangle 64"/>
          <p:cNvSpPr/>
          <p:nvPr/>
        </p:nvSpPr>
        <p:spPr bwMode="auto">
          <a:xfrm>
            <a:off x="12375184" y="4473588"/>
            <a:ext cx="1697489" cy="98573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bg1"/>
              </a:solidFill>
              <a:latin typeface="Segoe UI Light" panose="020B0502040204020203" pitchFamily="34" charset="0"/>
              <a:ea typeface="Segoe UI" pitchFamily="34" charset="0"/>
              <a:cs typeface="Segoe UI Light" panose="020B0502040204020203" pitchFamily="34" charset="0"/>
            </a:endParaRPr>
          </a:p>
        </p:txBody>
      </p:sp>
      <p:cxnSp>
        <p:nvCxnSpPr>
          <p:cNvPr id="59" name="Straight Connector 58"/>
          <p:cNvCxnSpPr/>
          <p:nvPr/>
        </p:nvCxnSpPr>
        <p:spPr>
          <a:xfrm>
            <a:off x="9178082" y="447358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7845291" y="479926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1</a:t>
            </a:r>
          </a:p>
        </p:txBody>
      </p:sp>
      <p:cxnSp>
        <p:nvCxnSpPr>
          <p:cNvPr id="57" name="Straight Connector 56"/>
          <p:cNvCxnSpPr/>
          <p:nvPr/>
        </p:nvCxnSpPr>
        <p:spPr>
          <a:xfrm>
            <a:off x="10775051" y="447358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9419257" y="479926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2</a:t>
            </a:r>
          </a:p>
        </p:txBody>
      </p:sp>
      <p:cxnSp>
        <p:nvCxnSpPr>
          <p:cNvPr id="55" name="Straight Connector 54"/>
          <p:cNvCxnSpPr/>
          <p:nvPr/>
        </p:nvCxnSpPr>
        <p:spPr>
          <a:xfrm>
            <a:off x="12375182" y="447358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11016226" y="479926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3</a:t>
            </a:r>
          </a:p>
        </p:txBody>
      </p:sp>
      <p:sp>
        <p:nvSpPr>
          <p:cNvPr id="77" name="Rectangle 76"/>
          <p:cNvSpPr/>
          <p:nvPr/>
        </p:nvSpPr>
        <p:spPr bwMode="auto">
          <a:xfrm>
            <a:off x="-2186914" y="4468778"/>
            <a:ext cx="4833754" cy="9857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tx1">
                  <a:lumMod val="65000"/>
                  <a:lumOff val="35000"/>
                </a:schemeClr>
              </a:solidFill>
              <a:latin typeface="Segoe UI Light" panose="020B0502040204020203" pitchFamily="34" charset="0"/>
              <a:ea typeface="Segoe UI" pitchFamily="34" charset="0"/>
              <a:cs typeface="Segoe UI Light" panose="020B0502040204020203" pitchFamily="34" charset="0"/>
            </a:endParaRPr>
          </a:p>
        </p:txBody>
      </p:sp>
      <p:sp>
        <p:nvSpPr>
          <p:cNvPr id="78" name="Rectangle 77"/>
          <p:cNvSpPr/>
          <p:nvPr/>
        </p:nvSpPr>
        <p:spPr bwMode="auto">
          <a:xfrm>
            <a:off x="2646841" y="4468778"/>
            <a:ext cx="1697489" cy="98573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bg1"/>
              </a:solidFill>
              <a:latin typeface="Segoe UI Light" panose="020B0502040204020203" pitchFamily="34" charset="0"/>
              <a:ea typeface="Segoe UI" pitchFamily="34" charset="0"/>
              <a:cs typeface="Segoe UI Light" panose="020B0502040204020203" pitchFamily="34" charset="0"/>
            </a:endParaRPr>
          </a:p>
        </p:txBody>
      </p:sp>
      <p:cxnSp>
        <p:nvCxnSpPr>
          <p:cNvPr id="75" name="Straight Connector 74"/>
          <p:cNvCxnSpPr/>
          <p:nvPr/>
        </p:nvCxnSpPr>
        <p:spPr>
          <a:xfrm>
            <a:off x="-550262" y="446877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1883054" y="479445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1</a:t>
            </a:r>
          </a:p>
        </p:txBody>
      </p:sp>
      <p:cxnSp>
        <p:nvCxnSpPr>
          <p:cNvPr id="73" name="Straight Connector 72"/>
          <p:cNvCxnSpPr/>
          <p:nvPr/>
        </p:nvCxnSpPr>
        <p:spPr>
          <a:xfrm>
            <a:off x="1047485" y="446877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308310" y="479445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2</a:t>
            </a:r>
          </a:p>
        </p:txBody>
      </p:sp>
      <p:cxnSp>
        <p:nvCxnSpPr>
          <p:cNvPr id="71" name="Straight Connector 70"/>
          <p:cNvCxnSpPr/>
          <p:nvPr/>
        </p:nvCxnSpPr>
        <p:spPr>
          <a:xfrm>
            <a:off x="2646838" y="446877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288660" y="479445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3</a:t>
            </a:r>
          </a:p>
        </p:txBody>
      </p:sp>
      <p:sp>
        <p:nvSpPr>
          <p:cNvPr id="79" name="TextBox 78"/>
          <p:cNvSpPr txBox="1"/>
          <p:nvPr/>
        </p:nvSpPr>
        <p:spPr>
          <a:xfrm>
            <a:off x="4942887" y="3995122"/>
            <a:ext cx="1772702" cy="362026"/>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Sprint 69</a:t>
            </a:r>
          </a:p>
        </p:txBody>
      </p:sp>
      <p:sp>
        <p:nvSpPr>
          <p:cNvPr id="80" name="TextBox 79"/>
          <p:cNvSpPr txBox="1"/>
          <p:nvPr/>
        </p:nvSpPr>
        <p:spPr>
          <a:xfrm>
            <a:off x="-128426" y="3975406"/>
            <a:ext cx="1772702" cy="362026"/>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Sprint 68</a:t>
            </a:r>
          </a:p>
        </p:txBody>
      </p:sp>
      <p:sp>
        <p:nvSpPr>
          <p:cNvPr id="81" name="TextBox 80"/>
          <p:cNvSpPr txBox="1"/>
          <p:nvPr/>
        </p:nvSpPr>
        <p:spPr>
          <a:xfrm>
            <a:off x="9599139" y="3992416"/>
            <a:ext cx="1772702" cy="362026"/>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Sprint 70</a:t>
            </a:r>
          </a:p>
        </p:txBody>
      </p:sp>
      <p:cxnSp>
        <p:nvCxnSpPr>
          <p:cNvPr id="92" name="Straight Connector 91"/>
          <p:cNvCxnSpPr>
            <a:stCxn id="93" idx="2"/>
          </p:cNvCxnSpPr>
          <p:nvPr/>
        </p:nvCxnSpPr>
        <p:spPr>
          <a:xfrm flipH="1">
            <a:off x="9172759" y="1437210"/>
            <a:ext cx="3712" cy="1331173"/>
          </a:xfrm>
          <a:prstGeom prst="line">
            <a:avLst/>
          </a:prstGeom>
          <a:solidFill>
            <a:schemeClr val="accent2"/>
          </a:solidFill>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bwMode="auto">
          <a:xfrm>
            <a:off x="8297398" y="905182"/>
            <a:ext cx="1758144" cy="532028"/>
          </a:xfrm>
          <a:prstGeom prst="rect">
            <a:avLst/>
          </a:prstGeom>
          <a:solidFill>
            <a:schemeClr val="accent2">
              <a:lumMod val="75000"/>
            </a:schemeClr>
          </a:solidFill>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855" tIns="60927" rIns="121855" bIns="60927" numCol="1" spcCol="0" rtlCol="0" fromWordArt="0" anchor="ctr" anchorCtr="0" forceAA="0" compatLnSpc="1">
            <a:prstTxWarp prst="textNoShape">
              <a:avLst/>
            </a:prstTxWarp>
            <a:noAutofit/>
          </a:bodyPr>
          <a:lstStyle/>
          <a:p>
            <a:pPr algn="ctr"/>
            <a:r>
              <a:rPr lang="en-US" sz="1600" dirty="0">
                <a:solidFill>
                  <a:schemeClr val="bg1"/>
                </a:solidFill>
                <a:latin typeface="Segoe UI Light" panose="020B0502040204020203" pitchFamily="34" charset="0"/>
                <a:cs typeface="Segoe UI Light" panose="020B0502040204020203" pitchFamily="34" charset="0"/>
              </a:rPr>
              <a:t>Deployment</a:t>
            </a:r>
          </a:p>
        </p:txBody>
      </p:sp>
      <p:cxnSp>
        <p:nvCxnSpPr>
          <p:cNvPr id="98" name="Straight Connector 97"/>
          <p:cNvCxnSpPr>
            <a:stCxn id="99" idx="2"/>
          </p:cNvCxnSpPr>
          <p:nvPr/>
        </p:nvCxnSpPr>
        <p:spPr>
          <a:xfrm flipH="1">
            <a:off x="2797080" y="2333521"/>
            <a:ext cx="1796" cy="432160"/>
          </a:xfrm>
          <a:prstGeom prst="line">
            <a:avLst/>
          </a:prstGeom>
          <a:solidFill>
            <a:schemeClr val="accent2"/>
          </a:solidFill>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99" name="Rectangle 98"/>
          <p:cNvSpPr/>
          <p:nvPr/>
        </p:nvSpPr>
        <p:spPr bwMode="auto">
          <a:xfrm>
            <a:off x="1919804" y="1801493"/>
            <a:ext cx="1758144" cy="532028"/>
          </a:xfrm>
          <a:prstGeom prst="rect">
            <a:avLst/>
          </a:prstGeom>
          <a:solidFill>
            <a:schemeClr val="accent2">
              <a:lumMod val="75000"/>
            </a:schemeClr>
          </a:solidFill>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855" tIns="60927" rIns="121855" bIns="60927" numCol="1" spcCol="0" rtlCol="0" fromWordArt="0" anchor="ctr" anchorCtr="0" forceAA="0" compatLnSpc="1">
            <a:prstTxWarp prst="textNoShape">
              <a:avLst/>
            </a:prstTxWarp>
            <a:noAutofit/>
          </a:bodyPr>
          <a:lstStyle/>
          <a:p>
            <a:pPr algn="ctr"/>
            <a:r>
              <a:rPr lang="en-US" sz="1600" dirty="0">
                <a:solidFill>
                  <a:schemeClr val="bg1"/>
                </a:solidFill>
                <a:latin typeface="Segoe UI Light" panose="020B0502040204020203" pitchFamily="34" charset="0"/>
                <a:cs typeface="Segoe UI Light" panose="020B0502040204020203" pitchFamily="34" charset="0"/>
              </a:rPr>
              <a:t>Sprint Planning</a:t>
            </a:r>
          </a:p>
        </p:txBody>
      </p:sp>
      <p:cxnSp>
        <p:nvCxnSpPr>
          <p:cNvPr id="101" name="Straight Connector 100"/>
          <p:cNvCxnSpPr>
            <a:stCxn id="102" idx="2"/>
          </p:cNvCxnSpPr>
          <p:nvPr/>
        </p:nvCxnSpPr>
        <p:spPr>
          <a:xfrm flipH="1">
            <a:off x="7497539" y="2312707"/>
            <a:ext cx="1796" cy="432160"/>
          </a:xfrm>
          <a:prstGeom prst="line">
            <a:avLst/>
          </a:prstGeom>
          <a:solidFill>
            <a:schemeClr val="accent2"/>
          </a:solidFill>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bwMode="auto">
          <a:xfrm>
            <a:off x="6620263" y="1780679"/>
            <a:ext cx="1758144" cy="532028"/>
          </a:xfrm>
          <a:prstGeom prst="rect">
            <a:avLst/>
          </a:prstGeom>
          <a:solidFill>
            <a:schemeClr val="accent2">
              <a:lumMod val="75000"/>
            </a:schemeClr>
          </a:solidFill>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855" tIns="60927" rIns="121855" bIns="60927" numCol="1" spcCol="0" rtlCol="0" fromWordArt="0" anchor="ctr" anchorCtr="0" forceAA="0" compatLnSpc="1">
            <a:prstTxWarp prst="textNoShape">
              <a:avLst/>
            </a:prstTxWarp>
            <a:noAutofit/>
          </a:bodyPr>
          <a:lstStyle/>
          <a:p>
            <a:pPr algn="ctr"/>
            <a:r>
              <a:rPr lang="en-US" sz="1600" dirty="0">
                <a:solidFill>
                  <a:schemeClr val="bg1"/>
                </a:solidFill>
                <a:latin typeface="Segoe UI Light" panose="020B0502040204020203" pitchFamily="34" charset="0"/>
                <a:cs typeface="Segoe UI Light" panose="020B0502040204020203" pitchFamily="34" charset="0"/>
              </a:rPr>
              <a:t>Done!</a:t>
            </a:r>
          </a:p>
        </p:txBody>
      </p:sp>
    </p:spTree>
    <p:extLst>
      <p:ext uri="{BB962C8B-B14F-4D97-AF65-F5344CB8AC3E}">
        <p14:creationId xmlns:p14="http://schemas.microsoft.com/office/powerpoint/2010/main" val="426534109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p:cNvGrpSpPr/>
          <p:nvPr/>
        </p:nvGrpSpPr>
        <p:grpSpPr>
          <a:xfrm>
            <a:off x="6097164" y="1583062"/>
            <a:ext cx="2994545" cy="1143908"/>
            <a:chOff x="6219424" y="1614068"/>
            <a:chExt cx="3054982" cy="1166995"/>
          </a:xfrm>
        </p:grpSpPr>
        <p:grpSp>
          <p:nvGrpSpPr>
            <p:cNvPr id="85" name="Group 84"/>
            <p:cNvGrpSpPr/>
            <p:nvPr/>
          </p:nvGrpSpPr>
          <p:grpSpPr>
            <a:xfrm>
              <a:off x="7105023" y="2098892"/>
              <a:ext cx="1174038" cy="682171"/>
              <a:chOff x="2699462" y="1727200"/>
              <a:chExt cx="1350024" cy="682171"/>
            </a:xfrm>
          </p:grpSpPr>
          <p:sp>
            <p:nvSpPr>
              <p:cNvPr id="87" name="Rectangle 86"/>
              <p:cNvSpPr/>
              <p:nvPr/>
            </p:nvSpPr>
            <p:spPr bwMode="auto">
              <a:xfrm>
                <a:off x="2699463" y="1727200"/>
                <a:ext cx="1350023" cy="682171"/>
              </a:xfrm>
              <a:prstGeom prst="rect">
                <a:avLst/>
              </a:prstGeom>
              <a:solidFill>
                <a:schemeClr val="tx2">
                  <a:lumMod val="20000"/>
                  <a:lumOff val="8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8" name="Isosceles Triangle 87"/>
              <p:cNvSpPr/>
              <p:nvPr/>
            </p:nvSpPr>
            <p:spPr bwMode="auto">
              <a:xfrm rot="10800000">
                <a:off x="2699462" y="1727200"/>
                <a:ext cx="1350023" cy="494845"/>
              </a:xfrm>
              <a:prstGeom prst="triangle">
                <a:avLst/>
              </a:prstGeom>
              <a:solidFill>
                <a:schemeClr val="tx2">
                  <a:lumMod val="40000"/>
                  <a:lumOff val="6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86" name="TextBox 85"/>
            <p:cNvSpPr txBox="1"/>
            <p:nvPr/>
          </p:nvSpPr>
          <p:spPr>
            <a:xfrm>
              <a:off x="6219424" y="1614068"/>
              <a:ext cx="3054982" cy="369332"/>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What we accomplished</a:t>
              </a:r>
            </a:p>
          </p:txBody>
        </p:sp>
      </p:grpSp>
      <p:sp>
        <p:nvSpPr>
          <p:cNvPr id="2" name="Title 1"/>
          <p:cNvSpPr>
            <a:spLocks noGrp="1"/>
          </p:cNvSpPr>
          <p:nvPr>
            <p:ph type="title"/>
          </p:nvPr>
        </p:nvSpPr>
        <p:spPr/>
        <p:txBody>
          <a:bodyPr/>
          <a:lstStyle/>
          <a:p>
            <a:r>
              <a:rPr lang="en-US" dirty="0"/>
              <a:t>3 week sprints</a:t>
            </a:r>
          </a:p>
        </p:txBody>
      </p:sp>
      <p:sp>
        <p:nvSpPr>
          <p:cNvPr id="33" name="Rectangle 32"/>
          <p:cNvSpPr/>
          <p:nvPr/>
        </p:nvSpPr>
        <p:spPr bwMode="auto">
          <a:xfrm>
            <a:off x="2706900" y="2887536"/>
            <a:ext cx="4833754" cy="9857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tx1">
                  <a:lumMod val="65000"/>
                  <a:lumOff val="35000"/>
                </a:schemeClr>
              </a:solidFill>
              <a:latin typeface="Segoe UI Light" panose="020B0502040204020203" pitchFamily="34" charset="0"/>
              <a:ea typeface="Segoe UI" pitchFamily="34" charset="0"/>
              <a:cs typeface="Segoe UI Light" panose="020B0502040204020203" pitchFamily="34" charset="0"/>
            </a:endParaRPr>
          </a:p>
        </p:txBody>
      </p:sp>
      <p:sp>
        <p:nvSpPr>
          <p:cNvPr id="34" name="Rectangle 33"/>
          <p:cNvSpPr/>
          <p:nvPr/>
        </p:nvSpPr>
        <p:spPr bwMode="auto">
          <a:xfrm>
            <a:off x="7540654" y="2887536"/>
            <a:ext cx="1697489" cy="98573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bg1"/>
              </a:solidFill>
              <a:latin typeface="Segoe UI Light" panose="020B0502040204020203" pitchFamily="34" charset="0"/>
              <a:ea typeface="Segoe UI" pitchFamily="34" charset="0"/>
              <a:cs typeface="Segoe UI Light" panose="020B0502040204020203" pitchFamily="34" charset="0"/>
            </a:endParaRPr>
          </a:p>
        </p:txBody>
      </p:sp>
      <p:cxnSp>
        <p:nvCxnSpPr>
          <p:cNvPr id="4" name="Straight Connector 3"/>
          <p:cNvCxnSpPr/>
          <p:nvPr/>
        </p:nvCxnSpPr>
        <p:spPr>
          <a:xfrm>
            <a:off x="4344329" y="2887536"/>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011538" y="3213217"/>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1</a:t>
            </a:r>
          </a:p>
        </p:txBody>
      </p:sp>
      <p:cxnSp>
        <p:nvCxnSpPr>
          <p:cNvPr id="35" name="Straight Connector 34"/>
          <p:cNvCxnSpPr/>
          <p:nvPr/>
        </p:nvCxnSpPr>
        <p:spPr>
          <a:xfrm>
            <a:off x="5941298" y="2887536"/>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4585504" y="3213217"/>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2</a:t>
            </a:r>
          </a:p>
        </p:txBody>
      </p:sp>
      <p:cxnSp>
        <p:nvCxnSpPr>
          <p:cNvPr id="36" name="Straight Connector 35"/>
          <p:cNvCxnSpPr/>
          <p:nvPr/>
        </p:nvCxnSpPr>
        <p:spPr>
          <a:xfrm>
            <a:off x="7540651" y="2887536"/>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182472" y="3213217"/>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3</a:t>
            </a:r>
          </a:p>
        </p:txBody>
      </p:sp>
      <p:sp>
        <p:nvSpPr>
          <p:cNvPr id="64" name="Rectangle 63"/>
          <p:cNvSpPr/>
          <p:nvPr/>
        </p:nvSpPr>
        <p:spPr bwMode="auto">
          <a:xfrm>
            <a:off x="7540653" y="4473588"/>
            <a:ext cx="4833754" cy="9857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tx1">
                  <a:lumMod val="65000"/>
                  <a:lumOff val="35000"/>
                </a:schemeClr>
              </a:solidFill>
              <a:latin typeface="Segoe UI Light" panose="020B0502040204020203" pitchFamily="34" charset="0"/>
              <a:ea typeface="Segoe UI" pitchFamily="34" charset="0"/>
              <a:cs typeface="Segoe UI Light" panose="020B0502040204020203" pitchFamily="34" charset="0"/>
            </a:endParaRPr>
          </a:p>
        </p:txBody>
      </p:sp>
      <p:sp>
        <p:nvSpPr>
          <p:cNvPr id="65" name="Rectangle 64"/>
          <p:cNvSpPr/>
          <p:nvPr/>
        </p:nvSpPr>
        <p:spPr bwMode="auto">
          <a:xfrm>
            <a:off x="12375184" y="4473588"/>
            <a:ext cx="1697489" cy="98573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bg1"/>
              </a:solidFill>
              <a:latin typeface="Segoe UI Light" panose="020B0502040204020203" pitchFamily="34" charset="0"/>
              <a:ea typeface="Segoe UI" pitchFamily="34" charset="0"/>
              <a:cs typeface="Segoe UI Light" panose="020B0502040204020203" pitchFamily="34" charset="0"/>
            </a:endParaRPr>
          </a:p>
        </p:txBody>
      </p:sp>
      <p:cxnSp>
        <p:nvCxnSpPr>
          <p:cNvPr id="59" name="Straight Connector 58"/>
          <p:cNvCxnSpPr/>
          <p:nvPr/>
        </p:nvCxnSpPr>
        <p:spPr>
          <a:xfrm>
            <a:off x="9178082" y="447358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7845291" y="479926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1</a:t>
            </a:r>
          </a:p>
        </p:txBody>
      </p:sp>
      <p:cxnSp>
        <p:nvCxnSpPr>
          <p:cNvPr id="57" name="Straight Connector 56"/>
          <p:cNvCxnSpPr/>
          <p:nvPr/>
        </p:nvCxnSpPr>
        <p:spPr>
          <a:xfrm>
            <a:off x="10775051" y="447358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9419257" y="479926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2</a:t>
            </a:r>
          </a:p>
        </p:txBody>
      </p:sp>
      <p:cxnSp>
        <p:nvCxnSpPr>
          <p:cNvPr id="55" name="Straight Connector 54"/>
          <p:cNvCxnSpPr/>
          <p:nvPr/>
        </p:nvCxnSpPr>
        <p:spPr>
          <a:xfrm>
            <a:off x="12375182" y="447358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11016226" y="479926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3</a:t>
            </a:r>
          </a:p>
        </p:txBody>
      </p:sp>
      <p:sp>
        <p:nvSpPr>
          <p:cNvPr id="77" name="Rectangle 76"/>
          <p:cNvSpPr/>
          <p:nvPr/>
        </p:nvSpPr>
        <p:spPr bwMode="auto">
          <a:xfrm>
            <a:off x="-2186914" y="4468778"/>
            <a:ext cx="4833754" cy="9857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tx1">
                  <a:lumMod val="65000"/>
                  <a:lumOff val="35000"/>
                </a:schemeClr>
              </a:solidFill>
              <a:latin typeface="Segoe UI Light" panose="020B0502040204020203" pitchFamily="34" charset="0"/>
              <a:ea typeface="Segoe UI" pitchFamily="34" charset="0"/>
              <a:cs typeface="Segoe UI Light" panose="020B0502040204020203" pitchFamily="34" charset="0"/>
            </a:endParaRPr>
          </a:p>
        </p:txBody>
      </p:sp>
      <p:sp>
        <p:nvSpPr>
          <p:cNvPr id="78" name="Rectangle 77"/>
          <p:cNvSpPr/>
          <p:nvPr/>
        </p:nvSpPr>
        <p:spPr bwMode="auto">
          <a:xfrm>
            <a:off x="2646841" y="4468778"/>
            <a:ext cx="1697489" cy="98573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18138" fontAlgn="base">
              <a:spcBef>
                <a:spcPct val="0"/>
              </a:spcBef>
              <a:spcAft>
                <a:spcPct val="0"/>
              </a:spcAft>
            </a:pPr>
            <a:endParaRPr lang="en-US" sz="1866" spc="-67" dirty="0">
              <a:solidFill>
                <a:schemeClr val="bg1"/>
              </a:solidFill>
              <a:latin typeface="Segoe UI Light" panose="020B0502040204020203" pitchFamily="34" charset="0"/>
              <a:ea typeface="Segoe UI" pitchFamily="34" charset="0"/>
              <a:cs typeface="Segoe UI Light" panose="020B0502040204020203" pitchFamily="34" charset="0"/>
            </a:endParaRPr>
          </a:p>
        </p:txBody>
      </p:sp>
      <p:cxnSp>
        <p:nvCxnSpPr>
          <p:cNvPr id="75" name="Straight Connector 74"/>
          <p:cNvCxnSpPr/>
          <p:nvPr/>
        </p:nvCxnSpPr>
        <p:spPr>
          <a:xfrm>
            <a:off x="-550262" y="446877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1883054" y="479445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1</a:t>
            </a:r>
          </a:p>
        </p:txBody>
      </p:sp>
      <p:cxnSp>
        <p:nvCxnSpPr>
          <p:cNvPr id="73" name="Straight Connector 72"/>
          <p:cNvCxnSpPr/>
          <p:nvPr/>
        </p:nvCxnSpPr>
        <p:spPr>
          <a:xfrm>
            <a:off x="1047485" y="446877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308310" y="479445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2</a:t>
            </a:r>
          </a:p>
        </p:txBody>
      </p:sp>
      <p:cxnSp>
        <p:nvCxnSpPr>
          <p:cNvPr id="71" name="Straight Connector 70"/>
          <p:cNvCxnSpPr/>
          <p:nvPr/>
        </p:nvCxnSpPr>
        <p:spPr>
          <a:xfrm>
            <a:off x="2646838" y="4468778"/>
            <a:ext cx="0" cy="985730"/>
          </a:xfrm>
          <a:prstGeom prst="line">
            <a:avLst/>
          </a:prstGeom>
          <a:solidFill>
            <a:schemeClr val="accent1">
              <a:lumMod val="40000"/>
              <a:lumOff val="60000"/>
            </a:schemeClr>
          </a:solid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288660" y="4794459"/>
            <a:ext cx="1066235" cy="330025"/>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866" dirty="0">
                <a:solidFill>
                  <a:schemeClr val="tx1">
                    <a:lumMod val="65000"/>
                    <a:lumOff val="35000"/>
                  </a:schemeClr>
                </a:solidFill>
                <a:latin typeface="Segoe UI Light" panose="020B0502040204020203" pitchFamily="34" charset="0"/>
                <a:cs typeface="Segoe UI Light" panose="020B0502040204020203" pitchFamily="34" charset="0"/>
              </a:rPr>
              <a:t>Week 3</a:t>
            </a:r>
          </a:p>
        </p:txBody>
      </p:sp>
      <p:sp>
        <p:nvSpPr>
          <p:cNvPr id="79" name="TextBox 78"/>
          <p:cNvSpPr txBox="1"/>
          <p:nvPr/>
        </p:nvSpPr>
        <p:spPr>
          <a:xfrm>
            <a:off x="4942887" y="3995122"/>
            <a:ext cx="1772702" cy="362026"/>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Sprint 86</a:t>
            </a:r>
          </a:p>
        </p:txBody>
      </p:sp>
      <p:sp>
        <p:nvSpPr>
          <p:cNvPr id="80" name="TextBox 79"/>
          <p:cNvSpPr txBox="1"/>
          <p:nvPr/>
        </p:nvSpPr>
        <p:spPr>
          <a:xfrm>
            <a:off x="-128426" y="3975406"/>
            <a:ext cx="1772702" cy="362026"/>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Sprint 85</a:t>
            </a:r>
          </a:p>
        </p:txBody>
      </p:sp>
      <p:sp>
        <p:nvSpPr>
          <p:cNvPr id="81" name="TextBox 80"/>
          <p:cNvSpPr txBox="1"/>
          <p:nvPr/>
        </p:nvSpPr>
        <p:spPr>
          <a:xfrm>
            <a:off x="9599139" y="3992416"/>
            <a:ext cx="1772702" cy="362026"/>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Sprint 87</a:t>
            </a:r>
          </a:p>
        </p:txBody>
      </p:sp>
      <p:grpSp>
        <p:nvGrpSpPr>
          <p:cNvPr id="60" name="Group 59"/>
          <p:cNvGrpSpPr/>
          <p:nvPr/>
        </p:nvGrpSpPr>
        <p:grpSpPr>
          <a:xfrm>
            <a:off x="1644275" y="1583062"/>
            <a:ext cx="2231874" cy="1147445"/>
            <a:chOff x="1774674" y="1614068"/>
            <a:chExt cx="2276919" cy="1170603"/>
          </a:xfrm>
        </p:grpSpPr>
        <p:grpSp>
          <p:nvGrpSpPr>
            <p:cNvPr id="61" name="Group 60"/>
            <p:cNvGrpSpPr/>
            <p:nvPr/>
          </p:nvGrpSpPr>
          <p:grpSpPr>
            <a:xfrm>
              <a:off x="2326116" y="2102500"/>
              <a:ext cx="1174038" cy="682171"/>
              <a:chOff x="2699462" y="1727200"/>
              <a:chExt cx="1350024" cy="682171"/>
            </a:xfrm>
          </p:grpSpPr>
          <p:sp>
            <p:nvSpPr>
              <p:cNvPr id="82" name="Rectangle 81"/>
              <p:cNvSpPr/>
              <p:nvPr/>
            </p:nvSpPr>
            <p:spPr bwMode="auto">
              <a:xfrm>
                <a:off x="2699463" y="1727200"/>
                <a:ext cx="1350023" cy="682171"/>
              </a:xfrm>
              <a:prstGeom prst="rect">
                <a:avLst/>
              </a:prstGeom>
              <a:solidFill>
                <a:schemeClr val="bg2">
                  <a:lumMod val="85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3" name="Isosceles Triangle 82"/>
              <p:cNvSpPr/>
              <p:nvPr/>
            </p:nvSpPr>
            <p:spPr bwMode="auto">
              <a:xfrm rot="10800000">
                <a:off x="2699462" y="1727200"/>
                <a:ext cx="1350023" cy="494845"/>
              </a:xfrm>
              <a:prstGeom prst="triangle">
                <a:avLst/>
              </a:prstGeom>
              <a:solidFill>
                <a:schemeClr val="tx2">
                  <a:lumMod val="40000"/>
                  <a:lumOff val="6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62" name="TextBox 61"/>
            <p:cNvSpPr txBox="1"/>
            <p:nvPr/>
          </p:nvSpPr>
          <p:spPr>
            <a:xfrm>
              <a:off x="1774674" y="1614068"/>
              <a:ext cx="2276919" cy="369332"/>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The sprint plan</a:t>
              </a:r>
            </a:p>
          </p:txBody>
        </p:sp>
      </p:grpSp>
      <p:sp>
        <p:nvSpPr>
          <p:cNvPr id="89" name="Freeform 114"/>
          <p:cNvSpPr>
            <a:spLocks noEditPoints="1"/>
          </p:cNvSpPr>
          <p:nvPr>
            <p:custDataLst>
              <p:custData r:id="rId1"/>
            </p:custDataLst>
          </p:nvPr>
        </p:nvSpPr>
        <p:spPr bwMode="black">
          <a:xfrm>
            <a:off x="8309664" y="2105655"/>
            <a:ext cx="601862" cy="477308"/>
          </a:xfrm>
          <a:custGeom>
            <a:avLst/>
            <a:gdLst>
              <a:gd name="T0" fmla="*/ 22 w 75"/>
              <a:gd name="T1" fmla="*/ 22 h 59"/>
              <a:gd name="T2" fmla="*/ 33 w 75"/>
              <a:gd name="T3" fmla="*/ 11 h 59"/>
              <a:gd name="T4" fmla="*/ 22 w 75"/>
              <a:gd name="T5" fmla="*/ 0 h 59"/>
              <a:gd name="T6" fmla="*/ 11 w 75"/>
              <a:gd name="T7" fmla="*/ 11 h 59"/>
              <a:gd name="T8" fmla="*/ 22 w 75"/>
              <a:gd name="T9" fmla="*/ 22 h 59"/>
              <a:gd name="T10" fmla="*/ 45 w 75"/>
              <a:gd name="T11" fmla="*/ 22 h 59"/>
              <a:gd name="T12" fmla="*/ 56 w 75"/>
              <a:gd name="T13" fmla="*/ 11 h 59"/>
              <a:gd name="T14" fmla="*/ 45 w 75"/>
              <a:gd name="T15" fmla="*/ 0 h 59"/>
              <a:gd name="T16" fmla="*/ 34 w 75"/>
              <a:gd name="T17" fmla="*/ 11 h 59"/>
              <a:gd name="T18" fmla="*/ 45 w 75"/>
              <a:gd name="T19" fmla="*/ 22 h 59"/>
              <a:gd name="T20" fmla="*/ 3 w 75"/>
              <a:gd name="T21" fmla="*/ 25 h 59"/>
              <a:gd name="T22" fmla="*/ 0 w 75"/>
              <a:gd name="T23" fmla="*/ 27 h 59"/>
              <a:gd name="T24" fmla="*/ 0 w 75"/>
              <a:gd name="T25" fmla="*/ 38 h 59"/>
              <a:gd name="T26" fmla="*/ 3 w 75"/>
              <a:gd name="T27" fmla="*/ 41 h 59"/>
              <a:gd name="T28" fmla="*/ 5 w 75"/>
              <a:gd name="T29" fmla="*/ 38 h 59"/>
              <a:gd name="T30" fmla="*/ 5 w 75"/>
              <a:gd name="T31" fmla="*/ 27 h 59"/>
              <a:gd name="T32" fmla="*/ 3 w 75"/>
              <a:gd name="T33" fmla="*/ 25 h 59"/>
              <a:gd name="T34" fmla="*/ 75 w 75"/>
              <a:gd name="T35" fmla="*/ 23 h 59"/>
              <a:gd name="T36" fmla="*/ 75 w 75"/>
              <a:gd name="T37" fmla="*/ 56 h 59"/>
              <a:gd name="T38" fmla="*/ 73 w 75"/>
              <a:gd name="T39" fmla="*/ 57 h 59"/>
              <a:gd name="T40" fmla="*/ 65 w 75"/>
              <a:gd name="T41" fmla="*/ 51 h 59"/>
              <a:gd name="T42" fmla="*/ 64 w 75"/>
              <a:gd name="T43" fmla="*/ 49 h 59"/>
              <a:gd name="T44" fmla="*/ 60 w 75"/>
              <a:gd name="T45" fmla="*/ 49 h 59"/>
              <a:gd name="T46" fmla="*/ 60 w 75"/>
              <a:gd name="T47" fmla="*/ 56 h 59"/>
              <a:gd name="T48" fmla="*/ 57 w 75"/>
              <a:gd name="T49" fmla="*/ 59 h 59"/>
              <a:gd name="T50" fmla="*/ 11 w 75"/>
              <a:gd name="T51" fmla="*/ 59 h 59"/>
              <a:gd name="T52" fmla="*/ 8 w 75"/>
              <a:gd name="T53" fmla="*/ 55 h 59"/>
              <a:gd name="T54" fmla="*/ 8 w 75"/>
              <a:gd name="T55" fmla="*/ 27 h 59"/>
              <a:gd name="T56" fmla="*/ 11 w 75"/>
              <a:gd name="T57" fmla="*/ 23 h 59"/>
              <a:gd name="T58" fmla="*/ 57 w 75"/>
              <a:gd name="T59" fmla="*/ 23 h 59"/>
              <a:gd name="T60" fmla="*/ 60 w 75"/>
              <a:gd name="T61" fmla="*/ 27 h 59"/>
              <a:gd name="T62" fmla="*/ 60 w 75"/>
              <a:gd name="T63" fmla="*/ 30 h 59"/>
              <a:gd name="T64" fmla="*/ 64 w 75"/>
              <a:gd name="T65" fmla="*/ 30 h 59"/>
              <a:gd name="T66" fmla="*/ 65 w 75"/>
              <a:gd name="T67" fmla="*/ 29 h 59"/>
              <a:gd name="T68" fmla="*/ 73 w 75"/>
              <a:gd name="T69" fmla="*/ 22 h 59"/>
              <a:gd name="T70" fmla="*/ 75 w 75"/>
              <a:gd name="T71" fmla="*/ 2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 h="59">
                <a:moveTo>
                  <a:pt x="22" y="22"/>
                </a:moveTo>
                <a:cubicBezTo>
                  <a:pt x="28" y="22"/>
                  <a:pt x="33" y="17"/>
                  <a:pt x="33" y="11"/>
                </a:cubicBezTo>
                <a:cubicBezTo>
                  <a:pt x="33" y="5"/>
                  <a:pt x="28" y="0"/>
                  <a:pt x="22" y="0"/>
                </a:cubicBezTo>
                <a:cubicBezTo>
                  <a:pt x="16" y="0"/>
                  <a:pt x="11" y="5"/>
                  <a:pt x="11" y="11"/>
                </a:cubicBezTo>
                <a:cubicBezTo>
                  <a:pt x="11" y="17"/>
                  <a:pt x="16" y="22"/>
                  <a:pt x="22" y="22"/>
                </a:cubicBezTo>
                <a:moveTo>
                  <a:pt x="45" y="22"/>
                </a:moveTo>
                <a:cubicBezTo>
                  <a:pt x="51" y="22"/>
                  <a:pt x="56" y="17"/>
                  <a:pt x="56" y="11"/>
                </a:cubicBezTo>
                <a:cubicBezTo>
                  <a:pt x="56" y="5"/>
                  <a:pt x="51" y="0"/>
                  <a:pt x="45" y="0"/>
                </a:cubicBezTo>
                <a:cubicBezTo>
                  <a:pt x="39" y="0"/>
                  <a:pt x="34" y="5"/>
                  <a:pt x="34" y="11"/>
                </a:cubicBezTo>
                <a:cubicBezTo>
                  <a:pt x="34" y="17"/>
                  <a:pt x="39" y="22"/>
                  <a:pt x="45" y="22"/>
                </a:cubicBezTo>
                <a:moveTo>
                  <a:pt x="3" y="25"/>
                </a:moveTo>
                <a:cubicBezTo>
                  <a:pt x="1" y="25"/>
                  <a:pt x="0" y="26"/>
                  <a:pt x="0" y="27"/>
                </a:cubicBezTo>
                <a:cubicBezTo>
                  <a:pt x="0" y="38"/>
                  <a:pt x="0" y="38"/>
                  <a:pt x="0" y="38"/>
                </a:cubicBezTo>
                <a:cubicBezTo>
                  <a:pt x="0" y="39"/>
                  <a:pt x="1" y="41"/>
                  <a:pt x="3" y="41"/>
                </a:cubicBezTo>
                <a:cubicBezTo>
                  <a:pt x="4" y="41"/>
                  <a:pt x="5" y="39"/>
                  <a:pt x="5" y="38"/>
                </a:cubicBezTo>
                <a:cubicBezTo>
                  <a:pt x="5" y="27"/>
                  <a:pt x="5" y="27"/>
                  <a:pt x="5" y="27"/>
                </a:cubicBezTo>
                <a:cubicBezTo>
                  <a:pt x="5" y="26"/>
                  <a:pt x="4" y="25"/>
                  <a:pt x="3" y="25"/>
                </a:cubicBezTo>
                <a:moveTo>
                  <a:pt x="75" y="23"/>
                </a:moveTo>
                <a:cubicBezTo>
                  <a:pt x="75" y="56"/>
                  <a:pt x="75" y="56"/>
                  <a:pt x="75" y="56"/>
                </a:cubicBezTo>
                <a:cubicBezTo>
                  <a:pt x="75" y="58"/>
                  <a:pt x="74" y="58"/>
                  <a:pt x="73" y="57"/>
                </a:cubicBezTo>
                <a:cubicBezTo>
                  <a:pt x="65" y="51"/>
                  <a:pt x="65" y="51"/>
                  <a:pt x="65" y="51"/>
                </a:cubicBezTo>
                <a:cubicBezTo>
                  <a:pt x="64" y="50"/>
                  <a:pt x="64" y="50"/>
                  <a:pt x="64" y="49"/>
                </a:cubicBezTo>
                <a:cubicBezTo>
                  <a:pt x="60" y="49"/>
                  <a:pt x="60" y="49"/>
                  <a:pt x="60" y="49"/>
                </a:cubicBezTo>
                <a:cubicBezTo>
                  <a:pt x="60" y="56"/>
                  <a:pt x="60" y="56"/>
                  <a:pt x="60" y="56"/>
                </a:cubicBezTo>
                <a:cubicBezTo>
                  <a:pt x="60" y="58"/>
                  <a:pt x="59" y="59"/>
                  <a:pt x="57" y="59"/>
                </a:cubicBezTo>
                <a:cubicBezTo>
                  <a:pt x="11" y="59"/>
                  <a:pt x="11" y="59"/>
                  <a:pt x="11" y="59"/>
                </a:cubicBezTo>
                <a:cubicBezTo>
                  <a:pt x="9" y="59"/>
                  <a:pt x="8" y="57"/>
                  <a:pt x="8" y="55"/>
                </a:cubicBezTo>
                <a:cubicBezTo>
                  <a:pt x="8" y="27"/>
                  <a:pt x="8" y="27"/>
                  <a:pt x="8" y="27"/>
                </a:cubicBezTo>
                <a:cubicBezTo>
                  <a:pt x="8" y="25"/>
                  <a:pt x="9" y="23"/>
                  <a:pt x="11" y="23"/>
                </a:cubicBezTo>
                <a:cubicBezTo>
                  <a:pt x="57" y="23"/>
                  <a:pt x="57" y="23"/>
                  <a:pt x="57" y="23"/>
                </a:cubicBezTo>
                <a:cubicBezTo>
                  <a:pt x="59" y="23"/>
                  <a:pt x="60" y="25"/>
                  <a:pt x="60" y="27"/>
                </a:cubicBezTo>
                <a:cubicBezTo>
                  <a:pt x="60" y="30"/>
                  <a:pt x="60" y="30"/>
                  <a:pt x="60" y="30"/>
                </a:cubicBezTo>
                <a:cubicBezTo>
                  <a:pt x="64" y="30"/>
                  <a:pt x="64" y="30"/>
                  <a:pt x="64" y="30"/>
                </a:cubicBezTo>
                <a:cubicBezTo>
                  <a:pt x="64" y="30"/>
                  <a:pt x="64" y="29"/>
                  <a:pt x="65" y="29"/>
                </a:cubicBezTo>
                <a:cubicBezTo>
                  <a:pt x="73" y="22"/>
                  <a:pt x="73" y="22"/>
                  <a:pt x="73" y="22"/>
                </a:cubicBezTo>
                <a:cubicBezTo>
                  <a:pt x="74" y="21"/>
                  <a:pt x="75" y="21"/>
                  <a:pt x="75" y="23"/>
                </a:cubicBezTo>
              </a:path>
            </a:pathLst>
          </a:custGeom>
          <a:solidFill>
            <a:schemeClr val="tx1">
              <a:lumMod val="75000"/>
              <a:lumOff val="25000"/>
            </a:schemeClr>
          </a:solidFill>
          <a:ln>
            <a:noFill/>
          </a:ln>
          <a:extLst/>
        </p:spPr>
        <p:txBody>
          <a:bodyPr vert="horz" wrap="square" lIns="95646" tIns="47823" rIns="95646" bIns="47823" numCol="1" anchor="t" anchorCtr="0" compatLnSpc="1">
            <a:prstTxWarp prst="textNoShape">
              <a:avLst/>
            </a:prstTxWarp>
          </a:bodyPr>
          <a:lstStyle/>
          <a:p>
            <a:endParaRPr lang="en-US" sz="1765"/>
          </a:p>
        </p:txBody>
      </p:sp>
    </p:spTree>
    <p:extLst>
      <p:ext uri="{BB962C8B-B14F-4D97-AF65-F5344CB8AC3E}">
        <p14:creationId xmlns:p14="http://schemas.microsoft.com/office/powerpoint/2010/main" val="2803540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5952697" y="1390216"/>
            <a:ext cx="3778501" cy="5330088"/>
          </a:xfrm>
          <a:prstGeom prst="rect">
            <a:avLst/>
          </a:prstGeom>
        </p:spPr>
      </p:pic>
      <p:sp>
        <p:nvSpPr>
          <p:cNvPr id="2" name="Title 1"/>
          <p:cNvSpPr>
            <a:spLocks noGrp="1"/>
          </p:cNvSpPr>
          <p:nvPr>
            <p:ph type="title"/>
          </p:nvPr>
        </p:nvSpPr>
        <p:spPr/>
        <p:txBody>
          <a:bodyPr/>
          <a:lstStyle/>
          <a:p>
            <a:r>
              <a:rPr lang="en-US" dirty="0"/>
              <a:t>Sprint mails</a:t>
            </a:r>
          </a:p>
        </p:txBody>
      </p:sp>
      <p:pic>
        <p:nvPicPr>
          <p:cNvPr id="4" name="Picture 3"/>
          <p:cNvPicPr>
            <a:picLocks noChangeAspect="1"/>
          </p:cNvPicPr>
          <p:nvPr/>
        </p:nvPicPr>
        <p:blipFill>
          <a:blip r:embed="rId4"/>
          <a:stretch>
            <a:fillRect/>
          </a:stretch>
        </p:blipFill>
        <p:spPr>
          <a:xfrm>
            <a:off x="2061536" y="1390215"/>
            <a:ext cx="3778501" cy="4275232"/>
          </a:xfrm>
          <a:prstGeom prst="rect">
            <a:avLst/>
          </a:prstGeom>
        </p:spPr>
      </p:pic>
      <p:grpSp>
        <p:nvGrpSpPr>
          <p:cNvPr id="6" name="Group 5"/>
          <p:cNvGrpSpPr/>
          <p:nvPr/>
        </p:nvGrpSpPr>
        <p:grpSpPr>
          <a:xfrm>
            <a:off x="-253676" y="2381940"/>
            <a:ext cx="2231874" cy="1147445"/>
            <a:chOff x="1774674" y="1614068"/>
            <a:chExt cx="2276919" cy="1170603"/>
          </a:xfrm>
        </p:grpSpPr>
        <p:grpSp>
          <p:nvGrpSpPr>
            <p:cNvPr id="7" name="Group 6"/>
            <p:cNvGrpSpPr/>
            <p:nvPr/>
          </p:nvGrpSpPr>
          <p:grpSpPr>
            <a:xfrm>
              <a:off x="2326116" y="2102500"/>
              <a:ext cx="1174038" cy="682171"/>
              <a:chOff x="2699462" y="1727200"/>
              <a:chExt cx="1350024" cy="682171"/>
            </a:xfrm>
          </p:grpSpPr>
          <p:sp>
            <p:nvSpPr>
              <p:cNvPr id="9" name="Rectangle 8"/>
              <p:cNvSpPr/>
              <p:nvPr/>
            </p:nvSpPr>
            <p:spPr bwMode="auto">
              <a:xfrm>
                <a:off x="2699463" y="1727200"/>
                <a:ext cx="1350023" cy="682171"/>
              </a:xfrm>
              <a:prstGeom prst="rect">
                <a:avLst/>
              </a:prstGeom>
              <a:solidFill>
                <a:schemeClr val="tx2">
                  <a:lumMod val="20000"/>
                  <a:lumOff val="8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Isosceles Triangle 9"/>
              <p:cNvSpPr/>
              <p:nvPr/>
            </p:nvSpPr>
            <p:spPr bwMode="auto">
              <a:xfrm rot="10800000">
                <a:off x="2699462" y="1727200"/>
                <a:ext cx="1350023" cy="494845"/>
              </a:xfrm>
              <a:prstGeom prst="triangle">
                <a:avLst/>
              </a:prstGeom>
              <a:solidFill>
                <a:schemeClr val="tx2">
                  <a:lumMod val="40000"/>
                  <a:lumOff val="6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8" name="TextBox 7"/>
            <p:cNvSpPr txBox="1"/>
            <p:nvPr/>
          </p:nvSpPr>
          <p:spPr>
            <a:xfrm>
              <a:off x="1774674" y="1614068"/>
              <a:ext cx="2276919" cy="369332"/>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Plan</a:t>
              </a:r>
            </a:p>
          </p:txBody>
        </p:sp>
      </p:grpSp>
      <p:grpSp>
        <p:nvGrpSpPr>
          <p:cNvPr id="11" name="Group 10"/>
          <p:cNvGrpSpPr/>
          <p:nvPr/>
        </p:nvGrpSpPr>
        <p:grpSpPr>
          <a:xfrm>
            <a:off x="9525833" y="2383921"/>
            <a:ext cx="2994545" cy="1143908"/>
            <a:chOff x="6219424" y="1614068"/>
            <a:chExt cx="3054982" cy="1166995"/>
          </a:xfrm>
        </p:grpSpPr>
        <p:grpSp>
          <p:nvGrpSpPr>
            <p:cNvPr id="12" name="Group 11"/>
            <p:cNvGrpSpPr/>
            <p:nvPr/>
          </p:nvGrpSpPr>
          <p:grpSpPr>
            <a:xfrm>
              <a:off x="7105023" y="2098892"/>
              <a:ext cx="1174038" cy="682171"/>
              <a:chOff x="2699462" y="1727200"/>
              <a:chExt cx="1350024" cy="682171"/>
            </a:xfrm>
          </p:grpSpPr>
          <p:sp>
            <p:nvSpPr>
              <p:cNvPr id="16" name="Rectangle 15"/>
              <p:cNvSpPr/>
              <p:nvPr/>
            </p:nvSpPr>
            <p:spPr bwMode="auto">
              <a:xfrm>
                <a:off x="2699463" y="1727200"/>
                <a:ext cx="1350023" cy="682171"/>
              </a:xfrm>
              <a:prstGeom prst="rect">
                <a:avLst/>
              </a:prstGeom>
              <a:solidFill>
                <a:schemeClr val="tx2">
                  <a:lumMod val="20000"/>
                  <a:lumOff val="8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Isosceles Triangle 16"/>
              <p:cNvSpPr/>
              <p:nvPr/>
            </p:nvSpPr>
            <p:spPr bwMode="auto">
              <a:xfrm rot="10800000">
                <a:off x="2699462" y="1727200"/>
                <a:ext cx="1350023" cy="494845"/>
              </a:xfrm>
              <a:prstGeom prst="triangle">
                <a:avLst/>
              </a:prstGeom>
              <a:solidFill>
                <a:schemeClr val="tx2">
                  <a:lumMod val="40000"/>
                  <a:lumOff val="60000"/>
                </a:schemeClr>
              </a:solidFill>
              <a:ln w="57150">
                <a:solidFill>
                  <a:schemeClr val="tx1">
                    <a:lumMod val="65000"/>
                    <a:lumOff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p:nvSpPr>
          <p:spPr>
            <a:xfrm>
              <a:off x="6219424" y="1614068"/>
              <a:ext cx="3054982" cy="369332"/>
            </a:xfrm>
            <a:prstGeom prst="rect">
              <a:avLst/>
            </a:prstGeom>
            <a:noFill/>
          </p:spPr>
          <p:txBody>
            <a:bodyPr wrap="square" lIns="0" tIns="0" rIns="0" bIns="0" rtlCol="0">
              <a:spAutoFit/>
            </a:bodyPr>
            <a:lstStyle/>
            <a:p>
              <a:pPr algn="ctr"/>
              <a:r>
                <a:rPr lang="en-US" sz="2353" dirty="0">
                  <a:solidFill>
                    <a:schemeClr val="tx1">
                      <a:lumMod val="75000"/>
                      <a:lumOff val="25000"/>
                    </a:schemeClr>
                  </a:solidFill>
                  <a:latin typeface="Segoe UI Light" panose="020B0502040204020203" pitchFamily="34" charset="0"/>
                  <a:cs typeface="Segoe UI Light" panose="020B0502040204020203" pitchFamily="34" charset="0"/>
                </a:rPr>
                <a:t>Accomplished</a:t>
              </a:r>
            </a:p>
          </p:txBody>
        </p:sp>
      </p:grpSp>
      <p:grpSp>
        <p:nvGrpSpPr>
          <p:cNvPr id="47" name="Group 46"/>
          <p:cNvGrpSpPr/>
          <p:nvPr/>
        </p:nvGrpSpPr>
        <p:grpSpPr>
          <a:xfrm>
            <a:off x="1545197" y="3193493"/>
            <a:ext cx="4102593" cy="1804252"/>
            <a:chOff x="1575386" y="3257031"/>
            <a:chExt cx="4184859" cy="1840431"/>
          </a:xfrm>
        </p:grpSpPr>
        <p:cxnSp>
          <p:nvCxnSpPr>
            <p:cNvPr id="5" name="Straight Connector 4"/>
            <p:cNvCxnSpPr/>
            <p:nvPr/>
          </p:nvCxnSpPr>
          <p:spPr>
            <a:xfrm>
              <a:off x="1575386" y="3257031"/>
              <a:ext cx="456636" cy="253212"/>
            </a:xfrm>
            <a:prstGeom prst="line">
              <a:avLst/>
            </a:prstGeom>
            <a:ln w="38100">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bwMode="auto">
            <a:xfrm>
              <a:off x="2102079" y="3410771"/>
              <a:ext cx="3658166" cy="1686691"/>
            </a:xfrm>
            <a:prstGeom prst="rect">
              <a:avLst/>
            </a:prstGeom>
            <a:noFill/>
            <a:ln w="38100">
              <a:solidFill>
                <a:schemeClr val="tx2"/>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grpSp>
        <p:nvGrpSpPr>
          <p:cNvPr id="43" name="Group 42"/>
          <p:cNvGrpSpPr/>
          <p:nvPr/>
        </p:nvGrpSpPr>
        <p:grpSpPr>
          <a:xfrm>
            <a:off x="2061536" y="1390215"/>
            <a:ext cx="3778502" cy="4275232"/>
            <a:chOff x="2102079" y="1417594"/>
            <a:chExt cx="3854269" cy="4360959"/>
          </a:xfrm>
        </p:grpSpPr>
        <p:sp>
          <p:nvSpPr>
            <p:cNvPr id="24" name="Rectangle 23"/>
            <p:cNvSpPr/>
            <p:nvPr/>
          </p:nvSpPr>
          <p:spPr bwMode="auto">
            <a:xfrm>
              <a:off x="2102079" y="1417594"/>
              <a:ext cx="3854269" cy="1993177"/>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sp>
          <p:nvSpPr>
            <p:cNvPr id="25" name="Rectangle 24"/>
            <p:cNvSpPr/>
            <p:nvPr/>
          </p:nvSpPr>
          <p:spPr bwMode="auto">
            <a:xfrm>
              <a:off x="2102079" y="5097462"/>
              <a:ext cx="3854269" cy="681091"/>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sp>
          <p:nvSpPr>
            <p:cNvPr id="26" name="Rectangle 25"/>
            <p:cNvSpPr/>
            <p:nvPr/>
          </p:nvSpPr>
          <p:spPr bwMode="auto">
            <a:xfrm>
              <a:off x="5760244" y="3410770"/>
              <a:ext cx="196103" cy="1686691"/>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sp>
        <p:nvSpPr>
          <p:cNvPr id="27" name="Freeform 114"/>
          <p:cNvSpPr>
            <a:spLocks noEditPoints="1"/>
          </p:cNvSpPr>
          <p:nvPr>
            <p:custDataLst>
              <p:custData r:id="rId1"/>
            </p:custDataLst>
          </p:nvPr>
        </p:nvSpPr>
        <p:spPr bwMode="black">
          <a:xfrm>
            <a:off x="10668387" y="3739654"/>
            <a:ext cx="601862" cy="477308"/>
          </a:xfrm>
          <a:custGeom>
            <a:avLst/>
            <a:gdLst>
              <a:gd name="T0" fmla="*/ 22 w 75"/>
              <a:gd name="T1" fmla="*/ 22 h 59"/>
              <a:gd name="T2" fmla="*/ 33 w 75"/>
              <a:gd name="T3" fmla="*/ 11 h 59"/>
              <a:gd name="T4" fmla="*/ 22 w 75"/>
              <a:gd name="T5" fmla="*/ 0 h 59"/>
              <a:gd name="T6" fmla="*/ 11 w 75"/>
              <a:gd name="T7" fmla="*/ 11 h 59"/>
              <a:gd name="T8" fmla="*/ 22 w 75"/>
              <a:gd name="T9" fmla="*/ 22 h 59"/>
              <a:gd name="T10" fmla="*/ 45 w 75"/>
              <a:gd name="T11" fmla="*/ 22 h 59"/>
              <a:gd name="T12" fmla="*/ 56 w 75"/>
              <a:gd name="T13" fmla="*/ 11 h 59"/>
              <a:gd name="T14" fmla="*/ 45 w 75"/>
              <a:gd name="T15" fmla="*/ 0 h 59"/>
              <a:gd name="T16" fmla="*/ 34 w 75"/>
              <a:gd name="T17" fmla="*/ 11 h 59"/>
              <a:gd name="T18" fmla="*/ 45 w 75"/>
              <a:gd name="T19" fmla="*/ 22 h 59"/>
              <a:gd name="T20" fmla="*/ 3 w 75"/>
              <a:gd name="T21" fmla="*/ 25 h 59"/>
              <a:gd name="T22" fmla="*/ 0 w 75"/>
              <a:gd name="T23" fmla="*/ 27 h 59"/>
              <a:gd name="T24" fmla="*/ 0 w 75"/>
              <a:gd name="T25" fmla="*/ 38 h 59"/>
              <a:gd name="T26" fmla="*/ 3 w 75"/>
              <a:gd name="T27" fmla="*/ 41 h 59"/>
              <a:gd name="T28" fmla="*/ 5 w 75"/>
              <a:gd name="T29" fmla="*/ 38 h 59"/>
              <a:gd name="T30" fmla="*/ 5 w 75"/>
              <a:gd name="T31" fmla="*/ 27 h 59"/>
              <a:gd name="T32" fmla="*/ 3 w 75"/>
              <a:gd name="T33" fmla="*/ 25 h 59"/>
              <a:gd name="T34" fmla="*/ 75 w 75"/>
              <a:gd name="T35" fmla="*/ 23 h 59"/>
              <a:gd name="T36" fmla="*/ 75 w 75"/>
              <a:gd name="T37" fmla="*/ 56 h 59"/>
              <a:gd name="T38" fmla="*/ 73 w 75"/>
              <a:gd name="T39" fmla="*/ 57 h 59"/>
              <a:gd name="T40" fmla="*/ 65 w 75"/>
              <a:gd name="T41" fmla="*/ 51 h 59"/>
              <a:gd name="T42" fmla="*/ 64 w 75"/>
              <a:gd name="T43" fmla="*/ 49 h 59"/>
              <a:gd name="T44" fmla="*/ 60 w 75"/>
              <a:gd name="T45" fmla="*/ 49 h 59"/>
              <a:gd name="T46" fmla="*/ 60 w 75"/>
              <a:gd name="T47" fmla="*/ 56 h 59"/>
              <a:gd name="T48" fmla="*/ 57 w 75"/>
              <a:gd name="T49" fmla="*/ 59 h 59"/>
              <a:gd name="T50" fmla="*/ 11 w 75"/>
              <a:gd name="T51" fmla="*/ 59 h 59"/>
              <a:gd name="T52" fmla="*/ 8 w 75"/>
              <a:gd name="T53" fmla="*/ 55 h 59"/>
              <a:gd name="T54" fmla="*/ 8 w 75"/>
              <a:gd name="T55" fmla="*/ 27 h 59"/>
              <a:gd name="T56" fmla="*/ 11 w 75"/>
              <a:gd name="T57" fmla="*/ 23 h 59"/>
              <a:gd name="T58" fmla="*/ 57 w 75"/>
              <a:gd name="T59" fmla="*/ 23 h 59"/>
              <a:gd name="T60" fmla="*/ 60 w 75"/>
              <a:gd name="T61" fmla="*/ 27 h 59"/>
              <a:gd name="T62" fmla="*/ 60 w 75"/>
              <a:gd name="T63" fmla="*/ 30 h 59"/>
              <a:gd name="T64" fmla="*/ 64 w 75"/>
              <a:gd name="T65" fmla="*/ 30 h 59"/>
              <a:gd name="T66" fmla="*/ 65 w 75"/>
              <a:gd name="T67" fmla="*/ 29 h 59"/>
              <a:gd name="T68" fmla="*/ 73 w 75"/>
              <a:gd name="T69" fmla="*/ 22 h 59"/>
              <a:gd name="T70" fmla="*/ 75 w 75"/>
              <a:gd name="T71" fmla="*/ 2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 h="59">
                <a:moveTo>
                  <a:pt x="22" y="22"/>
                </a:moveTo>
                <a:cubicBezTo>
                  <a:pt x="28" y="22"/>
                  <a:pt x="33" y="17"/>
                  <a:pt x="33" y="11"/>
                </a:cubicBezTo>
                <a:cubicBezTo>
                  <a:pt x="33" y="5"/>
                  <a:pt x="28" y="0"/>
                  <a:pt x="22" y="0"/>
                </a:cubicBezTo>
                <a:cubicBezTo>
                  <a:pt x="16" y="0"/>
                  <a:pt x="11" y="5"/>
                  <a:pt x="11" y="11"/>
                </a:cubicBezTo>
                <a:cubicBezTo>
                  <a:pt x="11" y="17"/>
                  <a:pt x="16" y="22"/>
                  <a:pt x="22" y="22"/>
                </a:cubicBezTo>
                <a:moveTo>
                  <a:pt x="45" y="22"/>
                </a:moveTo>
                <a:cubicBezTo>
                  <a:pt x="51" y="22"/>
                  <a:pt x="56" y="17"/>
                  <a:pt x="56" y="11"/>
                </a:cubicBezTo>
                <a:cubicBezTo>
                  <a:pt x="56" y="5"/>
                  <a:pt x="51" y="0"/>
                  <a:pt x="45" y="0"/>
                </a:cubicBezTo>
                <a:cubicBezTo>
                  <a:pt x="39" y="0"/>
                  <a:pt x="34" y="5"/>
                  <a:pt x="34" y="11"/>
                </a:cubicBezTo>
                <a:cubicBezTo>
                  <a:pt x="34" y="17"/>
                  <a:pt x="39" y="22"/>
                  <a:pt x="45" y="22"/>
                </a:cubicBezTo>
                <a:moveTo>
                  <a:pt x="3" y="25"/>
                </a:moveTo>
                <a:cubicBezTo>
                  <a:pt x="1" y="25"/>
                  <a:pt x="0" y="26"/>
                  <a:pt x="0" y="27"/>
                </a:cubicBezTo>
                <a:cubicBezTo>
                  <a:pt x="0" y="38"/>
                  <a:pt x="0" y="38"/>
                  <a:pt x="0" y="38"/>
                </a:cubicBezTo>
                <a:cubicBezTo>
                  <a:pt x="0" y="39"/>
                  <a:pt x="1" y="41"/>
                  <a:pt x="3" y="41"/>
                </a:cubicBezTo>
                <a:cubicBezTo>
                  <a:pt x="4" y="41"/>
                  <a:pt x="5" y="39"/>
                  <a:pt x="5" y="38"/>
                </a:cubicBezTo>
                <a:cubicBezTo>
                  <a:pt x="5" y="27"/>
                  <a:pt x="5" y="27"/>
                  <a:pt x="5" y="27"/>
                </a:cubicBezTo>
                <a:cubicBezTo>
                  <a:pt x="5" y="26"/>
                  <a:pt x="4" y="25"/>
                  <a:pt x="3" y="25"/>
                </a:cubicBezTo>
                <a:moveTo>
                  <a:pt x="75" y="23"/>
                </a:moveTo>
                <a:cubicBezTo>
                  <a:pt x="75" y="56"/>
                  <a:pt x="75" y="56"/>
                  <a:pt x="75" y="56"/>
                </a:cubicBezTo>
                <a:cubicBezTo>
                  <a:pt x="75" y="58"/>
                  <a:pt x="74" y="58"/>
                  <a:pt x="73" y="57"/>
                </a:cubicBezTo>
                <a:cubicBezTo>
                  <a:pt x="65" y="51"/>
                  <a:pt x="65" y="51"/>
                  <a:pt x="65" y="51"/>
                </a:cubicBezTo>
                <a:cubicBezTo>
                  <a:pt x="64" y="50"/>
                  <a:pt x="64" y="50"/>
                  <a:pt x="64" y="49"/>
                </a:cubicBezTo>
                <a:cubicBezTo>
                  <a:pt x="60" y="49"/>
                  <a:pt x="60" y="49"/>
                  <a:pt x="60" y="49"/>
                </a:cubicBezTo>
                <a:cubicBezTo>
                  <a:pt x="60" y="56"/>
                  <a:pt x="60" y="56"/>
                  <a:pt x="60" y="56"/>
                </a:cubicBezTo>
                <a:cubicBezTo>
                  <a:pt x="60" y="58"/>
                  <a:pt x="59" y="59"/>
                  <a:pt x="57" y="59"/>
                </a:cubicBezTo>
                <a:cubicBezTo>
                  <a:pt x="11" y="59"/>
                  <a:pt x="11" y="59"/>
                  <a:pt x="11" y="59"/>
                </a:cubicBezTo>
                <a:cubicBezTo>
                  <a:pt x="9" y="59"/>
                  <a:pt x="8" y="57"/>
                  <a:pt x="8" y="55"/>
                </a:cubicBezTo>
                <a:cubicBezTo>
                  <a:pt x="8" y="27"/>
                  <a:pt x="8" y="27"/>
                  <a:pt x="8" y="27"/>
                </a:cubicBezTo>
                <a:cubicBezTo>
                  <a:pt x="8" y="25"/>
                  <a:pt x="9" y="23"/>
                  <a:pt x="11" y="23"/>
                </a:cubicBezTo>
                <a:cubicBezTo>
                  <a:pt x="57" y="23"/>
                  <a:pt x="57" y="23"/>
                  <a:pt x="57" y="23"/>
                </a:cubicBezTo>
                <a:cubicBezTo>
                  <a:pt x="59" y="23"/>
                  <a:pt x="60" y="25"/>
                  <a:pt x="60" y="27"/>
                </a:cubicBezTo>
                <a:cubicBezTo>
                  <a:pt x="60" y="30"/>
                  <a:pt x="60" y="30"/>
                  <a:pt x="60" y="30"/>
                </a:cubicBezTo>
                <a:cubicBezTo>
                  <a:pt x="64" y="30"/>
                  <a:pt x="64" y="30"/>
                  <a:pt x="64" y="30"/>
                </a:cubicBezTo>
                <a:cubicBezTo>
                  <a:pt x="64" y="30"/>
                  <a:pt x="64" y="29"/>
                  <a:pt x="65" y="29"/>
                </a:cubicBezTo>
                <a:cubicBezTo>
                  <a:pt x="73" y="22"/>
                  <a:pt x="73" y="22"/>
                  <a:pt x="73" y="22"/>
                </a:cubicBezTo>
                <a:cubicBezTo>
                  <a:pt x="74" y="21"/>
                  <a:pt x="75" y="21"/>
                  <a:pt x="75" y="23"/>
                </a:cubicBezTo>
              </a:path>
            </a:pathLst>
          </a:custGeom>
          <a:solidFill>
            <a:schemeClr val="tx1">
              <a:lumMod val="75000"/>
              <a:lumOff val="25000"/>
            </a:schemeClr>
          </a:solidFill>
          <a:ln>
            <a:noFill/>
          </a:ln>
          <a:extLst/>
        </p:spPr>
        <p:txBody>
          <a:bodyPr vert="horz" wrap="square" lIns="95646" tIns="47823" rIns="95646" bIns="47823" numCol="1" anchor="t" anchorCtr="0" compatLnSpc="1">
            <a:prstTxWarp prst="textNoShape">
              <a:avLst/>
            </a:prstTxWarp>
          </a:bodyPr>
          <a:lstStyle/>
          <a:p>
            <a:endParaRPr lang="en-US" sz="1765"/>
          </a:p>
        </p:txBody>
      </p:sp>
      <p:grpSp>
        <p:nvGrpSpPr>
          <p:cNvPr id="3" name="Group 2"/>
          <p:cNvGrpSpPr/>
          <p:nvPr/>
        </p:nvGrpSpPr>
        <p:grpSpPr>
          <a:xfrm>
            <a:off x="5944646" y="2614961"/>
            <a:ext cx="4531493" cy="3727420"/>
            <a:chOff x="6063053" y="2666898"/>
            <a:chExt cx="4622359" cy="3802163"/>
          </a:xfrm>
        </p:grpSpPr>
        <p:grpSp>
          <p:nvGrpSpPr>
            <p:cNvPr id="45" name="Group 44"/>
            <p:cNvGrpSpPr/>
            <p:nvPr/>
          </p:nvGrpSpPr>
          <p:grpSpPr>
            <a:xfrm>
              <a:off x="6063053" y="2666898"/>
              <a:ext cx="4334169" cy="843346"/>
              <a:chOff x="6063053" y="2666898"/>
              <a:chExt cx="4334169" cy="843346"/>
            </a:xfrm>
          </p:grpSpPr>
          <p:cxnSp>
            <p:nvCxnSpPr>
              <p:cNvPr id="28" name="Straight Connector 27"/>
              <p:cNvCxnSpPr/>
              <p:nvPr/>
            </p:nvCxnSpPr>
            <p:spPr>
              <a:xfrm>
                <a:off x="9716052" y="3106491"/>
                <a:ext cx="681170" cy="150540"/>
              </a:xfrm>
              <a:prstGeom prst="line">
                <a:avLst/>
              </a:prstGeom>
              <a:ln w="38100">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bwMode="auto">
              <a:xfrm>
                <a:off x="6063053" y="2666898"/>
                <a:ext cx="3658166" cy="843346"/>
              </a:xfrm>
              <a:prstGeom prst="rect">
                <a:avLst/>
              </a:prstGeom>
              <a:noFill/>
              <a:ln w="38100">
                <a:solidFill>
                  <a:schemeClr val="tx2"/>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grpSp>
          <p:nvGrpSpPr>
            <p:cNvPr id="46" name="Group 45"/>
            <p:cNvGrpSpPr/>
            <p:nvPr/>
          </p:nvGrpSpPr>
          <p:grpSpPr>
            <a:xfrm>
              <a:off x="6071266" y="3770546"/>
              <a:ext cx="4614146" cy="2698515"/>
              <a:chOff x="6071266" y="3770546"/>
              <a:chExt cx="4614146" cy="2698515"/>
            </a:xfrm>
          </p:grpSpPr>
          <p:sp>
            <p:nvSpPr>
              <p:cNvPr id="33" name="Rectangle 32"/>
              <p:cNvSpPr/>
              <p:nvPr/>
            </p:nvSpPr>
            <p:spPr bwMode="auto">
              <a:xfrm>
                <a:off x="6071266" y="3770546"/>
                <a:ext cx="3658166" cy="2698515"/>
              </a:xfrm>
              <a:prstGeom prst="rect">
                <a:avLst/>
              </a:prstGeom>
              <a:noFill/>
              <a:ln w="38100">
                <a:solidFill>
                  <a:schemeClr val="tx2"/>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cxnSp>
            <p:nvCxnSpPr>
              <p:cNvPr id="34" name="Straight Connector 33"/>
              <p:cNvCxnSpPr/>
              <p:nvPr/>
            </p:nvCxnSpPr>
            <p:spPr>
              <a:xfrm flipV="1">
                <a:off x="9735183" y="4130322"/>
                <a:ext cx="950229" cy="317224"/>
              </a:xfrm>
              <a:prstGeom prst="line">
                <a:avLst/>
              </a:prstGeom>
              <a:ln w="38100">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44" name="Group 43"/>
          <p:cNvGrpSpPr/>
          <p:nvPr/>
        </p:nvGrpSpPr>
        <p:grpSpPr>
          <a:xfrm>
            <a:off x="5944642" y="1390215"/>
            <a:ext cx="3786556" cy="5330087"/>
            <a:chOff x="6063051" y="1417595"/>
            <a:chExt cx="3862484" cy="5436966"/>
          </a:xfrm>
        </p:grpSpPr>
        <p:sp>
          <p:nvSpPr>
            <p:cNvPr id="39" name="Rectangle 38"/>
            <p:cNvSpPr/>
            <p:nvPr/>
          </p:nvSpPr>
          <p:spPr bwMode="auto">
            <a:xfrm>
              <a:off x="6063052" y="1417595"/>
              <a:ext cx="3862483" cy="1249304"/>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sp>
          <p:nvSpPr>
            <p:cNvPr id="40" name="Rectangle 39"/>
            <p:cNvSpPr/>
            <p:nvPr/>
          </p:nvSpPr>
          <p:spPr bwMode="auto">
            <a:xfrm>
              <a:off x="6063053" y="3520063"/>
              <a:ext cx="3672130" cy="250483"/>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sp>
          <p:nvSpPr>
            <p:cNvPr id="41" name="Rectangle 40"/>
            <p:cNvSpPr/>
            <p:nvPr/>
          </p:nvSpPr>
          <p:spPr bwMode="auto">
            <a:xfrm>
              <a:off x="6063051" y="6469060"/>
              <a:ext cx="3862483" cy="385501"/>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sp>
          <p:nvSpPr>
            <p:cNvPr id="42" name="Rectangle 41"/>
            <p:cNvSpPr/>
            <p:nvPr/>
          </p:nvSpPr>
          <p:spPr bwMode="auto">
            <a:xfrm>
              <a:off x="9735183" y="2659115"/>
              <a:ext cx="182139" cy="3809946"/>
            </a:xfrm>
            <a:prstGeom prst="rect">
              <a:avLst/>
            </a:prstGeom>
            <a:solidFill>
              <a:schemeClr val="bg2">
                <a:lumMod val="85000"/>
                <a:alpha val="39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spTree>
    <p:extLst>
      <p:ext uri="{BB962C8B-B14F-4D97-AF65-F5344CB8AC3E}">
        <p14:creationId xmlns:p14="http://schemas.microsoft.com/office/powerpoint/2010/main" val="816663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bwMode="auto">
          <a:xfrm>
            <a:off x="522204" y="4264376"/>
            <a:ext cx="10902978" cy="627417"/>
          </a:xfrm>
          <a:prstGeom prst="rect">
            <a:avLst/>
          </a:prstGeom>
          <a:solidFill>
            <a:schemeClr val="bg1">
              <a:lumMod val="8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algn="ctr" defTabSz="1217990" fontAlgn="base">
              <a:spcBef>
                <a:spcPct val="0"/>
              </a:spcBef>
              <a:spcAft>
                <a:spcPct val="0"/>
              </a:spcAft>
            </a:pPr>
            <a:endParaRPr lang="en-US" sz="2353"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grpSp>
        <p:nvGrpSpPr>
          <p:cNvPr id="56" name="Group 55"/>
          <p:cNvGrpSpPr/>
          <p:nvPr/>
        </p:nvGrpSpPr>
        <p:grpSpPr>
          <a:xfrm>
            <a:off x="2937056" y="5008773"/>
            <a:ext cx="1772702" cy="483260"/>
            <a:chOff x="2995538" y="5108918"/>
            <a:chExt cx="1808479" cy="493013"/>
          </a:xfrm>
        </p:grpSpPr>
        <p:sp>
          <p:nvSpPr>
            <p:cNvPr id="57" name="Left Brace 56"/>
            <p:cNvSpPr/>
            <p:nvPr/>
          </p:nvSpPr>
          <p:spPr>
            <a:xfrm rot="16200000">
              <a:off x="3811540" y="4379791"/>
              <a:ext cx="176476" cy="1634730"/>
            </a:xfrm>
            <a:prstGeom prst="leftBrace">
              <a:avLst>
                <a:gd name="adj1" fmla="val 72244"/>
                <a:gd name="adj2" fmla="val 50702"/>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65" dirty="0"/>
            </a:p>
          </p:txBody>
        </p:sp>
        <p:sp>
          <p:nvSpPr>
            <p:cNvPr id="58" name="TextBox 57"/>
            <p:cNvSpPr txBox="1"/>
            <p:nvPr/>
          </p:nvSpPr>
          <p:spPr>
            <a:xfrm>
              <a:off x="2995538" y="5324932"/>
              <a:ext cx="1808479" cy="276999"/>
            </a:xfrm>
            <a:prstGeom prst="rect">
              <a:avLst/>
            </a:prstGeom>
            <a:noFill/>
          </p:spPr>
          <p:txBody>
            <a:bodyPr wrap="square" lIns="0" tIns="0" rIns="0" bIns="0" rtlCol="0">
              <a:spAutoFit/>
            </a:bodyPr>
            <a:lstStyle/>
            <a:p>
              <a:pPr algn="ctr"/>
              <a:r>
                <a:rPr lang="en-US" sz="1765" dirty="0">
                  <a:solidFill>
                    <a:schemeClr val="tx1">
                      <a:lumMod val="75000"/>
                      <a:lumOff val="25000"/>
                    </a:schemeClr>
                  </a:solidFill>
                  <a:latin typeface="Segoe UI Light" panose="020B0502040204020203" pitchFamily="34" charset="0"/>
                  <a:cs typeface="Segoe UI Light" panose="020B0502040204020203" pitchFamily="34" charset="0"/>
                </a:rPr>
                <a:t>Code</a:t>
              </a:r>
            </a:p>
          </p:txBody>
        </p:sp>
      </p:grpSp>
      <p:grpSp>
        <p:nvGrpSpPr>
          <p:cNvPr id="62" name="Group 61"/>
          <p:cNvGrpSpPr/>
          <p:nvPr/>
        </p:nvGrpSpPr>
        <p:grpSpPr>
          <a:xfrm>
            <a:off x="4636122" y="5008773"/>
            <a:ext cx="2683706" cy="483260"/>
            <a:chOff x="2995538" y="5108918"/>
            <a:chExt cx="1808479" cy="493013"/>
          </a:xfrm>
        </p:grpSpPr>
        <p:sp>
          <p:nvSpPr>
            <p:cNvPr id="63" name="Left Brace 62"/>
            <p:cNvSpPr/>
            <p:nvPr/>
          </p:nvSpPr>
          <p:spPr>
            <a:xfrm rot="16200000">
              <a:off x="3811540" y="4379791"/>
              <a:ext cx="176476" cy="1634730"/>
            </a:xfrm>
            <a:prstGeom prst="leftBrace">
              <a:avLst>
                <a:gd name="adj1" fmla="val 72244"/>
                <a:gd name="adj2" fmla="val 50702"/>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65" dirty="0"/>
            </a:p>
          </p:txBody>
        </p:sp>
        <p:sp>
          <p:nvSpPr>
            <p:cNvPr id="64" name="TextBox 63"/>
            <p:cNvSpPr txBox="1"/>
            <p:nvPr/>
          </p:nvSpPr>
          <p:spPr>
            <a:xfrm>
              <a:off x="2995538" y="5324932"/>
              <a:ext cx="1808479" cy="276999"/>
            </a:xfrm>
            <a:prstGeom prst="rect">
              <a:avLst/>
            </a:prstGeom>
            <a:noFill/>
          </p:spPr>
          <p:txBody>
            <a:bodyPr wrap="square" lIns="0" tIns="0" rIns="0" bIns="0" rtlCol="0">
              <a:spAutoFit/>
            </a:bodyPr>
            <a:lstStyle/>
            <a:p>
              <a:pPr algn="ctr"/>
              <a:r>
                <a:rPr lang="en-US" sz="1765" dirty="0">
                  <a:solidFill>
                    <a:schemeClr val="tx1">
                      <a:lumMod val="75000"/>
                      <a:lumOff val="25000"/>
                    </a:schemeClr>
                  </a:solidFill>
                  <a:latin typeface="Segoe UI Light" panose="020B0502040204020203" pitchFamily="34" charset="0"/>
                  <a:cs typeface="Segoe UI Light" panose="020B0502040204020203" pitchFamily="34" charset="0"/>
                </a:rPr>
                <a:t>Test &amp; Stabilize</a:t>
              </a:r>
            </a:p>
          </p:txBody>
        </p:sp>
      </p:grpSp>
      <p:grpSp>
        <p:nvGrpSpPr>
          <p:cNvPr id="65" name="Group 64"/>
          <p:cNvGrpSpPr/>
          <p:nvPr/>
        </p:nvGrpSpPr>
        <p:grpSpPr>
          <a:xfrm>
            <a:off x="7244914" y="5008773"/>
            <a:ext cx="1717030" cy="483260"/>
            <a:chOff x="2995538" y="5108918"/>
            <a:chExt cx="1808479" cy="493013"/>
          </a:xfrm>
        </p:grpSpPr>
        <p:sp>
          <p:nvSpPr>
            <p:cNvPr id="66" name="Left Brace 65"/>
            <p:cNvSpPr/>
            <p:nvPr/>
          </p:nvSpPr>
          <p:spPr>
            <a:xfrm rot="16200000">
              <a:off x="3811540" y="4379791"/>
              <a:ext cx="176476" cy="1634730"/>
            </a:xfrm>
            <a:prstGeom prst="leftBrace">
              <a:avLst>
                <a:gd name="adj1" fmla="val 72244"/>
                <a:gd name="adj2" fmla="val 50702"/>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65" dirty="0"/>
            </a:p>
          </p:txBody>
        </p:sp>
        <p:sp>
          <p:nvSpPr>
            <p:cNvPr id="67" name="TextBox 66"/>
            <p:cNvSpPr txBox="1"/>
            <p:nvPr/>
          </p:nvSpPr>
          <p:spPr>
            <a:xfrm>
              <a:off x="2995538" y="5324932"/>
              <a:ext cx="1808479" cy="276999"/>
            </a:xfrm>
            <a:prstGeom prst="rect">
              <a:avLst/>
            </a:prstGeom>
            <a:noFill/>
          </p:spPr>
          <p:txBody>
            <a:bodyPr wrap="square" lIns="0" tIns="0" rIns="0" bIns="0" rtlCol="0">
              <a:spAutoFit/>
            </a:bodyPr>
            <a:lstStyle/>
            <a:p>
              <a:pPr algn="ctr"/>
              <a:r>
                <a:rPr lang="en-US" sz="1765" dirty="0">
                  <a:solidFill>
                    <a:schemeClr val="tx1">
                      <a:lumMod val="75000"/>
                      <a:lumOff val="25000"/>
                    </a:schemeClr>
                  </a:solidFill>
                  <a:latin typeface="Segoe UI Light" panose="020B0502040204020203" pitchFamily="34" charset="0"/>
                  <a:cs typeface="Segoe UI Light" panose="020B0502040204020203" pitchFamily="34" charset="0"/>
                </a:rPr>
                <a:t>Code</a:t>
              </a:r>
            </a:p>
          </p:txBody>
        </p:sp>
      </p:grpSp>
      <p:grpSp>
        <p:nvGrpSpPr>
          <p:cNvPr id="68" name="Group 67"/>
          <p:cNvGrpSpPr/>
          <p:nvPr/>
        </p:nvGrpSpPr>
        <p:grpSpPr>
          <a:xfrm>
            <a:off x="8904008" y="5008773"/>
            <a:ext cx="2599423" cy="483260"/>
            <a:chOff x="2995538" y="5108918"/>
            <a:chExt cx="1808479" cy="493013"/>
          </a:xfrm>
        </p:grpSpPr>
        <p:sp>
          <p:nvSpPr>
            <p:cNvPr id="69" name="Left Brace 68"/>
            <p:cNvSpPr/>
            <p:nvPr/>
          </p:nvSpPr>
          <p:spPr>
            <a:xfrm rot="16200000">
              <a:off x="3811540" y="4379791"/>
              <a:ext cx="176476" cy="1634730"/>
            </a:xfrm>
            <a:prstGeom prst="leftBrace">
              <a:avLst>
                <a:gd name="adj1" fmla="val 72244"/>
                <a:gd name="adj2" fmla="val 50702"/>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65" dirty="0"/>
            </a:p>
          </p:txBody>
        </p:sp>
        <p:sp>
          <p:nvSpPr>
            <p:cNvPr id="70" name="TextBox 69"/>
            <p:cNvSpPr txBox="1"/>
            <p:nvPr/>
          </p:nvSpPr>
          <p:spPr>
            <a:xfrm>
              <a:off x="2995538" y="5324932"/>
              <a:ext cx="1808479" cy="276999"/>
            </a:xfrm>
            <a:prstGeom prst="rect">
              <a:avLst/>
            </a:prstGeom>
            <a:noFill/>
          </p:spPr>
          <p:txBody>
            <a:bodyPr wrap="square" lIns="0" tIns="0" rIns="0" bIns="0" rtlCol="0">
              <a:spAutoFit/>
            </a:bodyPr>
            <a:lstStyle/>
            <a:p>
              <a:pPr algn="ctr"/>
              <a:r>
                <a:rPr lang="en-US" sz="1765" dirty="0">
                  <a:solidFill>
                    <a:schemeClr val="tx1">
                      <a:lumMod val="75000"/>
                      <a:lumOff val="25000"/>
                    </a:schemeClr>
                  </a:solidFill>
                  <a:latin typeface="Segoe UI Light" panose="020B0502040204020203" pitchFamily="34" charset="0"/>
                  <a:cs typeface="Segoe UI Light" panose="020B0502040204020203" pitchFamily="34" charset="0"/>
                </a:rPr>
                <a:t>Test &amp; Stabilize</a:t>
              </a:r>
            </a:p>
          </p:txBody>
        </p:sp>
      </p:grpSp>
      <p:sp>
        <p:nvSpPr>
          <p:cNvPr id="71" name="Flowchart: Process 70"/>
          <p:cNvSpPr/>
          <p:nvPr/>
        </p:nvSpPr>
        <p:spPr bwMode="auto">
          <a:xfrm>
            <a:off x="7313169" y="4264376"/>
            <a:ext cx="4126039" cy="627417"/>
          </a:xfrm>
          <a:prstGeom prst="flowChartProcess">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2" name="Flowchart: Process 71"/>
          <p:cNvSpPr/>
          <p:nvPr/>
        </p:nvSpPr>
        <p:spPr bwMode="auto">
          <a:xfrm>
            <a:off x="3083590" y="4272576"/>
            <a:ext cx="4229578" cy="619217"/>
          </a:xfrm>
          <a:prstGeom prst="flowChartProcess">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73" name="Group 72"/>
          <p:cNvGrpSpPr/>
          <p:nvPr/>
        </p:nvGrpSpPr>
        <p:grpSpPr>
          <a:xfrm>
            <a:off x="2993961" y="4266236"/>
            <a:ext cx="8476037" cy="633759"/>
            <a:chOff x="3053589" y="4336879"/>
            <a:chExt cx="8647103" cy="646550"/>
          </a:xfrm>
        </p:grpSpPr>
        <p:sp>
          <p:nvSpPr>
            <p:cNvPr id="74" name="Flowchart: Process 73"/>
            <p:cNvSpPr/>
            <p:nvPr/>
          </p:nvSpPr>
          <p:spPr bwMode="auto">
            <a:xfrm>
              <a:off x="3053589" y="4336998"/>
              <a:ext cx="91440" cy="640080"/>
            </a:xfrm>
            <a:prstGeom prst="flowChartProcess">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5" name="Flowchart: Process 74"/>
            <p:cNvSpPr/>
            <p:nvPr/>
          </p:nvSpPr>
          <p:spPr bwMode="auto">
            <a:xfrm>
              <a:off x="4735395" y="4336879"/>
              <a:ext cx="91440" cy="640080"/>
            </a:xfrm>
            <a:prstGeom prst="flowChartProcess">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6" name="Flowchart: Process 75"/>
            <p:cNvSpPr/>
            <p:nvPr/>
          </p:nvSpPr>
          <p:spPr bwMode="auto">
            <a:xfrm>
              <a:off x="7372000" y="4336998"/>
              <a:ext cx="91440" cy="640080"/>
            </a:xfrm>
            <a:prstGeom prst="flowChartProcess">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7" name="Flowchart: Process 76"/>
            <p:cNvSpPr/>
            <p:nvPr/>
          </p:nvSpPr>
          <p:spPr bwMode="auto">
            <a:xfrm>
              <a:off x="9119161" y="4343349"/>
              <a:ext cx="91440" cy="640080"/>
            </a:xfrm>
            <a:prstGeom prst="flowChartProcess">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8" name="Flowchart: Process 77"/>
            <p:cNvSpPr/>
            <p:nvPr/>
          </p:nvSpPr>
          <p:spPr bwMode="auto">
            <a:xfrm>
              <a:off x="11609252" y="4336998"/>
              <a:ext cx="91440" cy="640080"/>
            </a:xfrm>
            <a:prstGeom prst="flowChartProcess">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79" name="Down Arrow 78"/>
          <p:cNvSpPr/>
          <p:nvPr/>
        </p:nvSpPr>
        <p:spPr bwMode="auto">
          <a:xfrm>
            <a:off x="4532842" y="2571931"/>
            <a:ext cx="297931" cy="1523922"/>
          </a:xfrm>
          <a:prstGeom prst="downArrow">
            <a:avLst>
              <a:gd name="adj1" fmla="val 18658"/>
              <a:gd name="adj2" fmla="val 50000"/>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568" dirty="0">
              <a:solidFill>
                <a:schemeClr val="bg1"/>
              </a:solidFill>
              <a:latin typeface="+mj-lt"/>
            </a:endParaRPr>
          </a:p>
        </p:txBody>
      </p:sp>
      <p:sp>
        <p:nvSpPr>
          <p:cNvPr id="80" name="Rectangle 79"/>
          <p:cNvSpPr/>
          <p:nvPr/>
        </p:nvSpPr>
        <p:spPr bwMode="auto">
          <a:xfrm>
            <a:off x="4088831" y="1753363"/>
            <a:ext cx="1185952" cy="66879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568" dirty="0">
                <a:solidFill>
                  <a:schemeClr val="bg1"/>
                </a:solidFill>
                <a:latin typeface="+mj-lt"/>
              </a:rPr>
              <a:t>Code</a:t>
            </a:r>
          </a:p>
          <a:p>
            <a:pPr algn="ctr" defTabSz="914102" fontAlgn="base">
              <a:spcBef>
                <a:spcPct val="0"/>
              </a:spcBef>
              <a:spcAft>
                <a:spcPct val="0"/>
              </a:spcAft>
            </a:pPr>
            <a:r>
              <a:rPr lang="en-US" sz="1568" dirty="0">
                <a:solidFill>
                  <a:schemeClr val="bg1"/>
                </a:solidFill>
                <a:latin typeface="+mj-lt"/>
              </a:rPr>
              <a:t>Complete</a:t>
            </a:r>
          </a:p>
        </p:txBody>
      </p:sp>
      <p:sp>
        <p:nvSpPr>
          <p:cNvPr id="81" name="Flowchart: Process 80"/>
          <p:cNvSpPr/>
          <p:nvPr/>
        </p:nvSpPr>
        <p:spPr bwMode="auto">
          <a:xfrm>
            <a:off x="3080190" y="4265841"/>
            <a:ext cx="1555933" cy="625952"/>
          </a:xfrm>
          <a:prstGeom prst="flowChartProcess">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2" tIns="143409" rIns="179262" bIns="143409" numCol="1" spcCol="0" rtlCol="0" fromWordArt="0" anchor="t" anchorCtr="0" forceAA="0" compatLnSpc="1">
            <a:prstTxWarp prst="textNoShape">
              <a:avLst/>
            </a:prstTxWarp>
            <a:noAutofit/>
          </a:bodyPr>
          <a:lstStyle/>
          <a:p>
            <a:pPr algn="ctr" defTabSz="914011"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2"/>
          <p:cNvSpPr>
            <a:spLocks noGrp="1"/>
          </p:cNvSpPr>
          <p:nvPr>
            <p:ph type="title"/>
          </p:nvPr>
        </p:nvSpPr>
        <p:spPr/>
        <p:txBody>
          <a:bodyPr/>
          <a:lstStyle/>
          <a:p>
            <a:r>
              <a:rPr lang="en-US" dirty="0"/>
              <a:t>Quality before</a:t>
            </a:r>
          </a:p>
        </p:txBody>
      </p:sp>
      <p:sp>
        <p:nvSpPr>
          <p:cNvPr id="48" name="Freeform 47"/>
          <p:cNvSpPr/>
          <p:nvPr/>
        </p:nvSpPr>
        <p:spPr bwMode="auto">
          <a:xfrm>
            <a:off x="3022215" y="2197077"/>
            <a:ext cx="8324101" cy="1831220"/>
          </a:xfrm>
          <a:custGeom>
            <a:avLst/>
            <a:gdLst>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840361 w 8521244"/>
              <a:gd name="connsiteY5" fmla="*/ 1222663 h 1899584"/>
              <a:gd name="connsiteX6" fmla="*/ 6607277 w 8521244"/>
              <a:gd name="connsiteY6" fmla="*/ 647476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766619 w 8521244"/>
              <a:gd name="connsiteY5" fmla="*/ 1384895 h 1899584"/>
              <a:gd name="connsiteX6" fmla="*/ 6607277 w 8521244"/>
              <a:gd name="connsiteY6" fmla="*/ 647476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766619 w 8521244"/>
              <a:gd name="connsiteY5" fmla="*/ 1384895 h 1899584"/>
              <a:gd name="connsiteX6" fmla="*/ 6725264 w 8521244"/>
              <a:gd name="connsiteY6" fmla="*/ 662225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678129 w 8521244"/>
              <a:gd name="connsiteY5" fmla="*/ 1443889 h 1899584"/>
              <a:gd name="connsiteX6" fmla="*/ 6725264 w 8521244"/>
              <a:gd name="connsiteY6" fmla="*/ 662225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3240 h 1898716"/>
              <a:gd name="connsiteX1" fmla="*/ 1356852 w 8521244"/>
              <a:gd name="connsiteY1" fmla="*/ 1030066 h 1898716"/>
              <a:gd name="connsiteX2" fmla="*/ 2492477 w 8521244"/>
              <a:gd name="connsiteY2" fmla="*/ 130414 h 1898716"/>
              <a:gd name="connsiteX3" fmla="*/ 3421626 w 8521244"/>
              <a:gd name="connsiteY3" fmla="*/ 145162 h 1898716"/>
              <a:gd name="connsiteX4" fmla="*/ 4395019 w 8521244"/>
              <a:gd name="connsiteY4" fmla="*/ 1443021 h 1898716"/>
              <a:gd name="connsiteX5" fmla="*/ 5678129 w 8521244"/>
              <a:gd name="connsiteY5" fmla="*/ 1443021 h 1898716"/>
              <a:gd name="connsiteX6" fmla="*/ 6725264 w 8521244"/>
              <a:gd name="connsiteY6" fmla="*/ 661357 h 1898716"/>
              <a:gd name="connsiteX7" fmla="*/ 7624916 w 8521244"/>
              <a:gd name="connsiteY7" fmla="*/ 690853 h 1898716"/>
              <a:gd name="connsiteX8" fmla="*/ 8450826 w 8521244"/>
              <a:gd name="connsiteY8" fmla="*/ 1796982 h 1898716"/>
              <a:gd name="connsiteX9" fmla="*/ 8421329 w 8521244"/>
              <a:gd name="connsiteY9" fmla="*/ 1782233 h 1898716"/>
              <a:gd name="connsiteX0" fmla="*/ 0 w 8596067"/>
              <a:gd name="connsiteY0" fmla="*/ 1723240 h 1982016"/>
              <a:gd name="connsiteX1" fmla="*/ 1356852 w 8596067"/>
              <a:gd name="connsiteY1" fmla="*/ 1030066 h 1982016"/>
              <a:gd name="connsiteX2" fmla="*/ 2492477 w 8596067"/>
              <a:gd name="connsiteY2" fmla="*/ 130414 h 1982016"/>
              <a:gd name="connsiteX3" fmla="*/ 3421626 w 8596067"/>
              <a:gd name="connsiteY3" fmla="*/ 145162 h 1982016"/>
              <a:gd name="connsiteX4" fmla="*/ 4395019 w 8596067"/>
              <a:gd name="connsiteY4" fmla="*/ 1443021 h 1982016"/>
              <a:gd name="connsiteX5" fmla="*/ 5678129 w 8596067"/>
              <a:gd name="connsiteY5" fmla="*/ 1443021 h 1982016"/>
              <a:gd name="connsiteX6" fmla="*/ 6725264 w 8596067"/>
              <a:gd name="connsiteY6" fmla="*/ 661357 h 1982016"/>
              <a:gd name="connsiteX7" fmla="*/ 7624916 w 8596067"/>
              <a:gd name="connsiteY7" fmla="*/ 690853 h 1982016"/>
              <a:gd name="connsiteX8" fmla="*/ 8450826 w 8596067"/>
              <a:gd name="connsiteY8" fmla="*/ 1796982 h 1982016"/>
              <a:gd name="connsiteX9" fmla="*/ 8551504 w 8596067"/>
              <a:gd name="connsiteY9" fmla="*/ 1925108 h 1982016"/>
              <a:gd name="connsiteX0" fmla="*/ 0 w 8596067"/>
              <a:gd name="connsiteY0" fmla="*/ 1723240 h 1982016"/>
              <a:gd name="connsiteX1" fmla="*/ 1356852 w 8596067"/>
              <a:gd name="connsiteY1" fmla="*/ 1030066 h 1982016"/>
              <a:gd name="connsiteX2" fmla="*/ 2492477 w 8596067"/>
              <a:gd name="connsiteY2" fmla="*/ 130414 h 1982016"/>
              <a:gd name="connsiteX3" fmla="*/ 3421626 w 8596067"/>
              <a:gd name="connsiteY3" fmla="*/ 145162 h 1982016"/>
              <a:gd name="connsiteX4" fmla="*/ 4395019 w 8596067"/>
              <a:gd name="connsiteY4" fmla="*/ 1443021 h 1982016"/>
              <a:gd name="connsiteX5" fmla="*/ 5678129 w 8596067"/>
              <a:gd name="connsiteY5" fmla="*/ 1443021 h 1982016"/>
              <a:gd name="connsiteX6" fmla="*/ 6725264 w 8596067"/>
              <a:gd name="connsiteY6" fmla="*/ 661357 h 1982016"/>
              <a:gd name="connsiteX7" fmla="*/ 7624916 w 8596067"/>
              <a:gd name="connsiteY7" fmla="*/ 690853 h 1982016"/>
              <a:gd name="connsiteX8" fmla="*/ 8450826 w 8596067"/>
              <a:gd name="connsiteY8" fmla="*/ 1796982 h 1982016"/>
              <a:gd name="connsiteX9" fmla="*/ 8551504 w 8596067"/>
              <a:gd name="connsiteY9" fmla="*/ 1925108 h 1982016"/>
              <a:gd name="connsiteX0" fmla="*/ 0 w 8699977"/>
              <a:gd name="connsiteY0" fmla="*/ 1723240 h 1934052"/>
              <a:gd name="connsiteX1" fmla="*/ 1356852 w 8699977"/>
              <a:gd name="connsiteY1" fmla="*/ 1030066 h 1934052"/>
              <a:gd name="connsiteX2" fmla="*/ 2492477 w 8699977"/>
              <a:gd name="connsiteY2" fmla="*/ 130414 h 1934052"/>
              <a:gd name="connsiteX3" fmla="*/ 3421626 w 8699977"/>
              <a:gd name="connsiteY3" fmla="*/ 145162 h 1934052"/>
              <a:gd name="connsiteX4" fmla="*/ 4395019 w 8699977"/>
              <a:gd name="connsiteY4" fmla="*/ 1443021 h 1934052"/>
              <a:gd name="connsiteX5" fmla="*/ 5678129 w 8699977"/>
              <a:gd name="connsiteY5" fmla="*/ 1443021 h 1934052"/>
              <a:gd name="connsiteX6" fmla="*/ 6725264 w 8699977"/>
              <a:gd name="connsiteY6" fmla="*/ 661357 h 1934052"/>
              <a:gd name="connsiteX7" fmla="*/ 7624916 w 8699977"/>
              <a:gd name="connsiteY7" fmla="*/ 690853 h 1934052"/>
              <a:gd name="connsiteX8" fmla="*/ 8450826 w 8699977"/>
              <a:gd name="connsiteY8" fmla="*/ 1796982 h 1934052"/>
              <a:gd name="connsiteX9" fmla="*/ 8675329 w 8699977"/>
              <a:gd name="connsiteY9" fmla="*/ 1852083 h 1934052"/>
              <a:gd name="connsiteX0" fmla="*/ 0 w 8450826"/>
              <a:gd name="connsiteY0" fmla="*/ 1723240 h 1796982"/>
              <a:gd name="connsiteX1" fmla="*/ 1356852 w 8450826"/>
              <a:gd name="connsiteY1" fmla="*/ 1030066 h 1796982"/>
              <a:gd name="connsiteX2" fmla="*/ 2492477 w 8450826"/>
              <a:gd name="connsiteY2" fmla="*/ 130414 h 1796982"/>
              <a:gd name="connsiteX3" fmla="*/ 3421626 w 8450826"/>
              <a:gd name="connsiteY3" fmla="*/ 145162 h 1796982"/>
              <a:gd name="connsiteX4" fmla="*/ 4395019 w 8450826"/>
              <a:gd name="connsiteY4" fmla="*/ 1443021 h 1796982"/>
              <a:gd name="connsiteX5" fmla="*/ 5678129 w 8450826"/>
              <a:gd name="connsiteY5" fmla="*/ 1443021 h 1796982"/>
              <a:gd name="connsiteX6" fmla="*/ 6725264 w 8450826"/>
              <a:gd name="connsiteY6" fmla="*/ 661357 h 1796982"/>
              <a:gd name="connsiteX7" fmla="*/ 7624916 w 8450826"/>
              <a:gd name="connsiteY7" fmla="*/ 690853 h 1796982"/>
              <a:gd name="connsiteX8" fmla="*/ 8450826 w 8450826"/>
              <a:gd name="connsiteY8" fmla="*/ 1796982 h 17969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78129 w 8492101"/>
              <a:gd name="connsiteY5" fmla="*/ 1443021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78129 w 8492101"/>
              <a:gd name="connsiteY5" fmla="*/ 1443021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84479 w 8492101"/>
              <a:gd name="connsiteY5" fmla="*/ 1471596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84479 w 8492101"/>
              <a:gd name="connsiteY5" fmla="*/ 1471596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1381 h 1833223"/>
              <a:gd name="connsiteX1" fmla="*/ 1337802 w 8492101"/>
              <a:gd name="connsiteY1" fmla="*/ 996457 h 1833223"/>
              <a:gd name="connsiteX2" fmla="*/ 2492477 w 8492101"/>
              <a:gd name="connsiteY2" fmla="*/ 128555 h 1833223"/>
              <a:gd name="connsiteX3" fmla="*/ 3421626 w 8492101"/>
              <a:gd name="connsiteY3" fmla="*/ 143303 h 1833223"/>
              <a:gd name="connsiteX4" fmla="*/ 4395019 w 8492101"/>
              <a:gd name="connsiteY4" fmla="*/ 1441162 h 1833223"/>
              <a:gd name="connsiteX5" fmla="*/ 5684479 w 8492101"/>
              <a:gd name="connsiteY5" fmla="*/ 1469737 h 1833223"/>
              <a:gd name="connsiteX6" fmla="*/ 6725264 w 8492101"/>
              <a:gd name="connsiteY6" fmla="*/ 659498 h 1833223"/>
              <a:gd name="connsiteX7" fmla="*/ 7624916 w 8492101"/>
              <a:gd name="connsiteY7" fmla="*/ 688994 h 1833223"/>
              <a:gd name="connsiteX8" fmla="*/ 8492101 w 8492101"/>
              <a:gd name="connsiteY8" fmla="*/ 1833223 h 1833223"/>
              <a:gd name="connsiteX0" fmla="*/ 0 w 8492101"/>
              <a:gd name="connsiteY0" fmla="*/ 1721381 h 1833223"/>
              <a:gd name="connsiteX1" fmla="*/ 1337802 w 8492101"/>
              <a:gd name="connsiteY1" fmla="*/ 996457 h 1833223"/>
              <a:gd name="connsiteX2" fmla="*/ 2536927 w 8492101"/>
              <a:gd name="connsiteY2" fmla="*/ 128555 h 1833223"/>
              <a:gd name="connsiteX3" fmla="*/ 3421626 w 8492101"/>
              <a:gd name="connsiteY3" fmla="*/ 143303 h 1833223"/>
              <a:gd name="connsiteX4" fmla="*/ 4395019 w 8492101"/>
              <a:gd name="connsiteY4" fmla="*/ 1441162 h 1833223"/>
              <a:gd name="connsiteX5" fmla="*/ 5684479 w 8492101"/>
              <a:gd name="connsiteY5" fmla="*/ 1469737 h 1833223"/>
              <a:gd name="connsiteX6" fmla="*/ 6725264 w 8492101"/>
              <a:gd name="connsiteY6" fmla="*/ 659498 h 1833223"/>
              <a:gd name="connsiteX7" fmla="*/ 7624916 w 8492101"/>
              <a:gd name="connsiteY7" fmla="*/ 688994 h 1833223"/>
              <a:gd name="connsiteX8" fmla="*/ 8492101 w 8492101"/>
              <a:gd name="connsiteY8" fmla="*/ 1833223 h 1833223"/>
              <a:gd name="connsiteX0" fmla="*/ 0 w 8492101"/>
              <a:gd name="connsiteY0" fmla="*/ 1704505 h 1816347"/>
              <a:gd name="connsiteX1" fmla="*/ 1337802 w 8492101"/>
              <a:gd name="connsiteY1" fmla="*/ 979581 h 1816347"/>
              <a:gd name="connsiteX2" fmla="*/ 2536927 w 8492101"/>
              <a:gd name="connsiteY2" fmla="*/ 111679 h 1816347"/>
              <a:gd name="connsiteX3" fmla="*/ 3421626 w 8492101"/>
              <a:gd name="connsiteY3" fmla="*/ 126427 h 1816347"/>
              <a:gd name="connsiteX4" fmla="*/ 4395019 w 8492101"/>
              <a:gd name="connsiteY4" fmla="*/ 1424286 h 1816347"/>
              <a:gd name="connsiteX5" fmla="*/ 5684479 w 8492101"/>
              <a:gd name="connsiteY5" fmla="*/ 1452861 h 1816347"/>
              <a:gd name="connsiteX6" fmla="*/ 6725264 w 8492101"/>
              <a:gd name="connsiteY6" fmla="*/ 642622 h 1816347"/>
              <a:gd name="connsiteX7" fmla="*/ 7624916 w 8492101"/>
              <a:gd name="connsiteY7" fmla="*/ 672118 h 1816347"/>
              <a:gd name="connsiteX8" fmla="*/ 8492101 w 8492101"/>
              <a:gd name="connsiteY8" fmla="*/ 1816347 h 1816347"/>
              <a:gd name="connsiteX0" fmla="*/ 0 w 8492101"/>
              <a:gd name="connsiteY0" fmla="*/ 1685661 h 1797503"/>
              <a:gd name="connsiteX1" fmla="*/ 1337802 w 8492101"/>
              <a:gd name="connsiteY1" fmla="*/ 960737 h 1797503"/>
              <a:gd name="connsiteX2" fmla="*/ 2555977 w 8492101"/>
              <a:gd name="connsiteY2" fmla="*/ 137285 h 1797503"/>
              <a:gd name="connsiteX3" fmla="*/ 3421626 w 8492101"/>
              <a:gd name="connsiteY3" fmla="*/ 107583 h 1797503"/>
              <a:gd name="connsiteX4" fmla="*/ 4395019 w 8492101"/>
              <a:gd name="connsiteY4" fmla="*/ 1405442 h 1797503"/>
              <a:gd name="connsiteX5" fmla="*/ 5684479 w 8492101"/>
              <a:gd name="connsiteY5" fmla="*/ 1434017 h 1797503"/>
              <a:gd name="connsiteX6" fmla="*/ 6725264 w 8492101"/>
              <a:gd name="connsiteY6" fmla="*/ 623778 h 1797503"/>
              <a:gd name="connsiteX7" fmla="*/ 7624916 w 8492101"/>
              <a:gd name="connsiteY7" fmla="*/ 653274 h 1797503"/>
              <a:gd name="connsiteX8" fmla="*/ 8492101 w 8492101"/>
              <a:gd name="connsiteY8" fmla="*/ 1797503 h 1797503"/>
              <a:gd name="connsiteX0" fmla="*/ 0 w 8492101"/>
              <a:gd name="connsiteY0" fmla="*/ 1749040 h 1860882"/>
              <a:gd name="connsiteX1" fmla="*/ 1337802 w 8492101"/>
              <a:gd name="connsiteY1" fmla="*/ 1024116 h 1860882"/>
              <a:gd name="connsiteX2" fmla="*/ 2536927 w 8492101"/>
              <a:gd name="connsiteY2" fmla="*/ 73664 h 1860882"/>
              <a:gd name="connsiteX3" fmla="*/ 3421626 w 8492101"/>
              <a:gd name="connsiteY3" fmla="*/ 170962 h 1860882"/>
              <a:gd name="connsiteX4" fmla="*/ 4395019 w 8492101"/>
              <a:gd name="connsiteY4" fmla="*/ 1468821 h 1860882"/>
              <a:gd name="connsiteX5" fmla="*/ 5684479 w 8492101"/>
              <a:gd name="connsiteY5" fmla="*/ 1497396 h 1860882"/>
              <a:gd name="connsiteX6" fmla="*/ 6725264 w 8492101"/>
              <a:gd name="connsiteY6" fmla="*/ 687157 h 1860882"/>
              <a:gd name="connsiteX7" fmla="*/ 7624916 w 8492101"/>
              <a:gd name="connsiteY7" fmla="*/ 716653 h 1860882"/>
              <a:gd name="connsiteX8" fmla="*/ 8492101 w 8492101"/>
              <a:gd name="connsiteY8" fmla="*/ 1860882 h 1860882"/>
              <a:gd name="connsiteX0" fmla="*/ 0 w 8492101"/>
              <a:gd name="connsiteY0" fmla="*/ 1754201 h 1866043"/>
              <a:gd name="connsiteX1" fmla="*/ 1337802 w 8492101"/>
              <a:gd name="connsiteY1" fmla="*/ 1029277 h 1866043"/>
              <a:gd name="connsiteX2" fmla="*/ 2536927 w 8492101"/>
              <a:gd name="connsiteY2" fmla="*/ 78825 h 1866043"/>
              <a:gd name="connsiteX3" fmla="*/ 3421626 w 8492101"/>
              <a:gd name="connsiteY3" fmla="*/ 176123 h 1866043"/>
              <a:gd name="connsiteX4" fmla="*/ 4395019 w 8492101"/>
              <a:gd name="connsiteY4" fmla="*/ 1473982 h 1866043"/>
              <a:gd name="connsiteX5" fmla="*/ 5684479 w 8492101"/>
              <a:gd name="connsiteY5" fmla="*/ 1502557 h 1866043"/>
              <a:gd name="connsiteX6" fmla="*/ 6725264 w 8492101"/>
              <a:gd name="connsiteY6" fmla="*/ 692318 h 1866043"/>
              <a:gd name="connsiteX7" fmla="*/ 7624916 w 8492101"/>
              <a:gd name="connsiteY7" fmla="*/ 721814 h 1866043"/>
              <a:gd name="connsiteX8" fmla="*/ 8492101 w 8492101"/>
              <a:gd name="connsiteY8" fmla="*/ 1866043 h 1866043"/>
              <a:gd name="connsiteX0" fmla="*/ 0 w 8492101"/>
              <a:gd name="connsiteY0" fmla="*/ 1756336 h 1868178"/>
              <a:gd name="connsiteX1" fmla="*/ 1337802 w 8492101"/>
              <a:gd name="connsiteY1" fmla="*/ 1031412 h 1868178"/>
              <a:gd name="connsiteX2" fmla="*/ 2536927 w 8492101"/>
              <a:gd name="connsiteY2" fmla="*/ 80960 h 1868178"/>
              <a:gd name="connsiteX3" fmla="*/ 3421626 w 8492101"/>
              <a:gd name="connsiteY3" fmla="*/ 178258 h 1868178"/>
              <a:gd name="connsiteX4" fmla="*/ 4395019 w 8492101"/>
              <a:gd name="connsiteY4" fmla="*/ 1476117 h 1868178"/>
              <a:gd name="connsiteX5" fmla="*/ 5684479 w 8492101"/>
              <a:gd name="connsiteY5" fmla="*/ 1504692 h 1868178"/>
              <a:gd name="connsiteX6" fmla="*/ 6725264 w 8492101"/>
              <a:gd name="connsiteY6" fmla="*/ 694453 h 1868178"/>
              <a:gd name="connsiteX7" fmla="*/ 7624916 w 8492101"/>
              <a:gd name="connsiteY7" fmla="*/ 723949 h 1868178"/>
              <a:gd name="connsiteX8" fmla="*/ 8492101 w 8492101"/>
              <a:gd name="connsiteY8" fmla="*/ 1868178 h 186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2101" h="1868178">
                <a:moveTo>
                  <a:pt x="0" y="1756336"/>
                </a:moveTo>
                <a:cubicBezTo>
                  <a:pt x="492842" y="1549858"/>
                  <a:pt x="914981" y="1310641"/>
                  <a:pt x="1337802" y="1031412"/>
                </a:cubicBezTo>
                <a:cubicBezTo>
                  <a:pt x="1760623" y="752183"/>
                  <a:pt x="2259473" y="185052"/>
                  <a:pt x="2536927" y="80960"/>
                </a:cubicBezTo>
                <a:cubicBezTo>
                  <a:pt x="2814381" y="-23132"/>
                  <a:pt x="3143694" y="-60618"/>
                  <a:pt x="3421626" y="178258"/>
                </a:cubicBezTo>
                <a:cubicBezTo>
                  <a:pt x="3699558" y="417134"/>
                  <a:pt x="4017877" y="1255045"/>
                  <a:pt x="4395019" y="1476117"/>
                </a:cubicBezTo>
                <a:cubicBezTo>
                  <a:pt x="4772161" y="1697189"/>
                  <a:pt x="5311980" y="1657194"/>
                  <a:pt x="5684479" y="1504692"/>
                </a:cubicBezTo>
                <a:cubicBezTo>
                  <a:pt x="6056978" y="1352190"/>
                  <a:pt x="6401858" y="824577"/>
                  <a:pt x="6725264" y="694453"/>
                </a:cubicBezTo>
                <a:cubicBezTo>
                  <a:pt x="7048670" y="564329"/>
                  <a:pt x="7330443" y="528328"/>
                  <a:pt x="7624916" y="723949"/>
                </a:cubicBezTo>
                <a:cubicBezTo>
                  <a:pt x="7919389" y="919570"/>
                  <a:pt x="8317032" y="1674640"/>
                  <a:pt x="8492101" y="1868178"/>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275475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4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before</a:t>
            </a:r>
          </a:p>
        </p:txBody>
      </p:sp>
      <p:sp>
        <p:nvSpPr>
          <p:cNvPr id="3" name="Text Placeholder 2"/>
          <p:cNvSpPr>
            <a:spLocks noGrp="1"/>
          </p:cNvSpPr>
          <p:nvPr>
            <p:ph type="body" sz="quarter" idx="10"/>
          </p:nvPr>
        </p:nvSpPr>
        <p:spPr/>
        <p:txBody>
          <a:bodyPr/>
          <a:lstStyle/>
          <a:p>
            <a:pPr lvl="0"/>
            <a:r>
              <a:rPr lang="en-US" dirty="0"/>
              <a:t>Multi-year cycles</a:t>
            </a:r>
          </a:p>
          <a:p>
            <a:pPr lvl="0"/>
            <a:r>
              <a:rPr lang="en-US" dirty="0"/>
              <a:t>Milestones and stabilizations</a:t>
            </a:r>
          </a:p>
          <a:p>
            <a:pPr lvl="0"/>
            <a:r>
              <a:rPr lang="en-US" dirty="0"/>
              <a:t>Debt</a:t>
            </a:r>
          </a:p>
        </p:txBody>
      </p:sp>
      <p:pic>
        <p:nvPicPr>
          <p:cNvPr id="4" name="Picture 3"/>
          <p:cNvPicPr>
            <a:picLocks noChangeAspect="1"/>
          </p:cNvPicPr>
          <p:nvPr/>
        </p:nvPicPr>
        <p:blipFill>
          <a:blip r:embed="rId3"/>
          <a:stretch>
            <a:fillRect/>
          </a:stretch>
        </p:blipFill>
        <p:spPr>
          <a:xfrm>
            <a:off x="2609101" y="2947352"/>
            <a:ext cx="9038950" cy="2915790"/>
          </a:xfrm>
          <a:prstGeom prst="rect">
            <a:avLst/>
          </a:prstGeom>
        </p:spPr>
      </p:pic>
    </p:spTree>
    <p:extLst>
      <p:ext uri="{BB962C8B-B14F-4D97-AF65-F5344CB8AC3E}">
        <p14:creationId xmlns:p14="http://schemas.microsoft.com/office/powerpoint/2010/main" val="1506840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Quality after</a:t>
            </a:r>
          </a:p>
        </p:txBody>
      </p:sp>
      <p:sp>
        <p:nvSpPr>
          <p:cNvPr id="122" name="Freeform 121"/>
          <p:cNvSpPr/>
          <p:nvPr/>
        </p:nvSpPr>
        <p:spPr bwMode="auto">
          <a:xfrm>
            <a:off x="3022215" y="2197077"/>
            <a:ext cx="8324101" cy="1831220"/>
          </a:xfrm>
          <a:custGeom>
            <a:avLst/>
            <a:gdLst>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840361 w 8521244"/>
              <a:gd name="connsiteY5" fmla="*/ 1222663 h 1899584"/>
              <a:gd name="connsiteX6" fmla="*/ 6607277 w 8521244"/>
              <a:gd name="connsiteY6" fmla="*/ 647476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766619 w 8521244"/>
              <a:gd name="connsiteY5" fmla="*/ 1384895 h 1899584"/>
              <a:gd name="connsiteX6" fmla="*/ 6607277 w 8521244"/>
              <a:gd name="connsiteY6" fmla="*/ 647476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766619 w 8521244"/>
              <a:gd name="connsiteY5" fmla="*/ 1384895 h 1899584"/>
              <a:gd name="connsiteX6" fmla="*/ 6725264 w 8521244"/>
              <a:gd name="connsiteY6" fmla="*/ 662225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4108 h 1899584"/>
              <a:gd name="connsiteX1" fmla="*/ 1401097 w 8521244"/>
              <a:gd name="connsiteY1" fmla="*/ 1045682 h 1899584"/>
              <a:gd name="connsiteX2" fmla="*/ 2492477 w 8521244"/>
              <a:gd name="connsiteY2" fmla="*/ 131282 h 1899584"/>
              <a:gd name="connsiteX3" fmla="*/ 3421626 w 8521244"/>
              <a:gd name="connsiteY3" fmla="*/ 146030 h 1899584"/>
              <a:gd name="connsiteX4" fmla="*/ 4395019 w 8521244"/>
              <a:gd name="connsiteY4" fmla="*/ 1443889 h 1899584"/>
              <a:gd name="connsiteX5" fmla="*/ 5678129 w 8521244"/>
              <a:gd name="connsiteY5" fmla="*/ 1443889 h 1899584"/>
              <a:gd name="connsiteX6" fmla="*/ 6725264 w 8521244"/>
              <a:gd name="connsiteY6" fmla="*/ 662225 h 1899584"/>
              <a:gd name="connsiteX7" fmla="*/ 7624916 w 8521244"/>
              <a:gd name="connsiteY7" fmla="*/ 691721 h 1899584"/>
              <a:gd name="connsiteX8" fmla="*/ 8450826 w 8521244"/>
              <a:gd name="connsiteY8" fmla="*/ 1797850 h 1899584"/>
              <a:gd name="connsiteX9" fmla="*/ 8421329 w 8521244"/>
              <a:gd name="connsiteY9" fmla="*/ 1783101 h 1899584"/>
              <a:gd name="connsiteX0" fmla="*/ 0 w 8521244"/>
              <a:gd name="connsiteY0" fmla="*/ 1723240 h 1898716"/>
              <a:gd name="connsiteX1" fmla="*/ 1356852 w 8521244"/>
              <a:gd name="connsiteY1" fmla="*/ 1030066 h 1898716"/>
              <a:gd name="connsiteX2" fmla="*/ 2492477 w 8521244"/>
              <a:gd name="connsiteY2" fmla="*/ 130414 h 1898716"/>
              <a:gd name="connsiteX3" fmla="*/ 3421626 w 8521244"/>
              <a:gd name="connsiteY3" fmla="*/ 145162 h 1898716"/>
              <a:gd name="connsiteX4" fmla="*/ 4395019 w 8521244"/>
              <a:gd name="connsiteY4" fmla="*/ 1443021 h 1898716"/>
              <a:gd name="connsiteX5" fmla="*/ 5678129 w 8521244"/>
              <a:gd name="connsiteY5" fmla="*/ 1443021 h 1898716"/>
              <a:gd name="connsiteX6" fmla="*/ 6725264 w 8521244"/>
              <a:gd name="connsiteY6" fmla="*/ 661357 h 1898716"/>
              <a:gd name="connsiteX7" fmla="*/ 7624916 w 8521244"/>
              <a:gd name="connsiteY7" fmla="*/ 690853 h 1898716"/>
              <a:gd name="connsiteX8" fmla="*/ 8450826 w 8521244"/>
              <a:gd name="connsiteY8" fmla="*/ 1796982 h 1898716"/>
              <a:gd name="connsiteX9" fmla="*/ 8421329 w 8521244"/>
              <a:gd name="connsiteY9" fmla="*/ 1782233 h 1898716"/>
              <a:gd name="connsiteX0" fmla="*/ 0 w 8596067"/>
              <a:gd name="connsiteY0" fmla="*/ 1723240 h 1982016"/>
              <a:gd name="connsiteX1" fmla="*/ 1356852 w 8596067"/>
              <a:gd name="connsiteY1" fmla="*/ 1030066 h 1982016"/>
              <a:gd name="connsiteX2" fmla="*/ 2492477 w 8596067"/>
              <a:gd name="connsiteY2" fmla="*/ 130414 h 1982016"/>
              <a:gd name="connsiteX3" fmla="*/ 3421626 w 8596067"/>
              <a:gd name="connsiteY3" fmla="*/ 145162 h 1982016"/>
              <a:gd name="connsiteX4" fmla="*/ 4395019 w 8596067"/>
              <a:gd name="connsiteY4" fmla="*/ 1443021 h 1982016"/>
              <a:gd name="connsiteX5" fmla="*/ 5678129 w 8596067"/>
              <a:gd name="connsiteY5" fmla="*/ 1443021 h 1982016"/>
              <a:gd name="connsiteX6" fmla="*/ 6725264 w 8596067"/>
              <a:gd name="connsiteY6" fmla="*/ 661357 h 1982016"/>
              <a:gd name="connsiteX7" fmla="*/ 7624916 w 8596067"/>
              <a:gd name="connsiteY7" fmla="*/ 690853 h 1982016"/>
              <a:gd name="connsiteX8" fmla="*/ 8450826 w 8596067"/>
              <a:gd name="connsiteY8" fmla="*/ 1796982 h 1982016"/>
              <a:gd name="connsiteX9" fmla="*/ 8551504 w 8596067"/>
              <a:gd name="connsiteY9" fmla="*/ 1925108 h 1982016"/>
              <a:gd name="connsiteX0" fmla="*/ 0 w 8596067"/>
              <a:gd name="connsiteY0" fmla="*/ 1723240 h 1982016"/>
              <a:gd name="connsiteX1" fmla="*/ 1356852 w 8596067"/>
              <a:gd name="connsiteY1" fmla="*/ 1030066 h 1982016"/>
              <a:gd name="connsiteX2" fmla="*/ 2492477 w 8596067"/>
              <a:gd name="connsiteY2" fmla="*/ 130414 h 1982016"/>
              <a:gd name="connsiteX3" fmla="*/ 3421626 w 8596067"/>
              <a:gd name="connsiteY3" fmla="*/ 145162 h 1982016"/>
              <a:gd name="connsiteX4" fmla="*/ 4395019 w 8596067"/>
              <a:gd name="connsiteY4" fmla="*/ 1443021 h 1982016"/>
              <a:gd name="connsiteX5" fmla="*/ 5678129 w 8596067"/>
              <a:gd name="connsiteY5" fmla="*/ 1443021 h 1982016"/>
              <a:gd name="connsiteX6" fmla="*/ 6725264 w 8596067"/>
              <a:gd name="connsiteY6" fmla="*/ 661357 h 1982016"/>
              <a:gd name="connsiteX7" fmla="*/ 7624916 w 8596067"/>
              <a:gd name="connsiteY7" fmla="*/ 690853 h 1982016"/>
              <a:gd name="connsiteX8" fmla="*/ 8450826 w 8596067"/>
              <a:gd name="connsiteY8" fmla="*/ 1796982 h 1982016"/>
              <a:gd name="connsiteX9" fmla="*/ 8551504 w 8596067"/>
              <a:gd name="connsiteY9" fmla="*/ 1925108 h 1982016"/>
              <a:gd name="connsiteX0" fmla="*/ 0 w 8699977"/>
              <a:gd name="connsiteY0" fmla="*/ 1723240 h 1934052"/>
              <a:gd name="connsiteX1" fmla="*/ 1356852 w 8699977"/>
              <a:gd name="connsiteY1" fmla="*/ 1030066 h 1934052"/>
              <a:gd name="connsiteX2" fmla="*/ 2492477 w 8699977"/>
              <a:gd name="connsiteY2" fmla="*/ 130414 h 1934052"/>
              <a:gd name="connsiteX3" fmla="*/ 3421626 w 8699977"/>
              <a:gd name="connsiteY3" fmla="*/ 145162 h 1934052"/>
              <a:gd name="connsiteX4" fmla="*/ 4395019 w 8699977"/>
              <a:gd name="connsiteY4" fmla="*/ 1443021 h 1934052"/>
              <a:gd name="connsiteX5" fmla="*/ 5678129 w 8699977"/>
              <a:gd name="connsiteY5" fmla="*/ 1443021 h 1934052"/>
              <a:gd name="connsiteX6" fmla="*/ 6725264 w 8699977"/>
              <a:gd name="connsiteY6" fmla="*/ 661357 h 1934052"/>
              <a:gd name="connsiteX7" fmla="*/ 7624916 w 8699977"/>
              <a:gd name="connsiteY7" fmla="*/ 690853 h 1934052"/>
              <a:gd name="connsiteX8" fmla="*/ 8450826 w 8699977"/>
              <a:gd name="connsiteY8" fmla="*/ 1796982 h 1934052"/>
              <a:gd name="connsiteX9" fmla="*/ 8675329 w 8699977"/>
              <a:gd name="connsiteY9" fmla="*/ 1852083 h 1934052"/>
              <a:gd name="connsiteX0" fmla="*/ 0 w 8450826"/>
              <a:gd name="connsiteY0" fmla="*/ 1723240 h 1796982"/>
              <a:gd name="connsiteX1" fmla="*/ 1356852 w 8450826"/>
              <a:gd name="connsiteY1" fmla="*/ 1030066 h 1796982"/>
              <a:gd name="connsiteX2" fmla="*/ 2492477 w 8450826"/>
              <a:gd name="connsiteY2" fmla="*/ 130414 h 1796982"/>
              <a:gd name="connsiteX3" fmla="*/ 3421626 w 8450826"/>
              <a:gd name="connsiteY3" fmla="*/ 145162 h 1796982"/>
              <a:gd name="connsiteX4" fmla="*/ 4395019 w 8450826"/>
              <a:gd name="connsiteY4" fmla="*/ 1443021 h 1796982"/>
              <a:gd name="connsiteX5" fmla="*/ 5678129 w 8450826"/>
              <a:gd name="connsiteY5" fmla="*/ 1443021 h 1796982"/>
              <a:gd name="connsiteX6" fmla="*/ 6725264 w 8450826"/>
              <a:gd name="connsiteY6" fmla="*/ 661357 h 1796982"/>
              <a:gd name="connsiteX7" fmla="*/ 7624916 w 8450826"/>
              <a:gd name="connsiteY7" fmla="*/ 690853 h 1796982"/>
              <a:gd name="connsiteX8" fmla="*/ 8450826 w 8450826"/>
              <a:gd name="connsiteY8" fmla="*/ 1796982 h 17969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78129 w 8492101"/>
              <a:gd name="connsiteY5" fmla="*/ 1443021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78129 w 8492101"/>
              <a:gd name="connsiteY5" fmla="*/ 1443021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84479 w 8492101"/>
              <a:gd name="connsiteY5" fmla="*/ 1471596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3240 h 1835082"/>
              <a:gd name="connsiteX1" fmla="*/ 1356852 w 8492101"/>
              <a:gd name="connsiteY1" fmla="*/ 1030066 h 1835082"/>
              <a:gd name="connsiteX2" fmla="*/ 2492477 w 8492101"/>
              <a:gd name="connsiteY2" fmla="*/ 130414 h 1835082"/>
              <a:gd name="connsiteX3" fmla="*/ 3421626 w 8492101"/>
              <a:gd name="connsiteY3" fmla="*/ 145162 h 1835082"/>
              <a:gd name="connsiteX4" fmla="*/ 4395019 w 8492101"/>
              <a:gd name="connsiteY4" fmla="*/ 1443021 h 1835082"/>
              <a:gd name="connsiteX5" fmla="*/ 5684479 w 8492101"/>
              <a:gd name="connsiteY5" fmla="*/ 1471596 h 1835082"/>
              <a:gd name="connsiteX6" fmla="*/ 6725264 w 8492101"/>
              <a:gd name="connsiteY6" fmla="*/ 661357 h 1835082"/>
              <a:gd name="connsiteX7" fmla="*/ 7624916 w 8492101"/>
              <a:gd name="connsiteY7" fmla="*/ 690853 h 1835082"/>
              <a:gd name="connsiteX8" fmla="*/ 8492101 w 8492101"/>
              <a:gd name="connsiteY8" fmla="*/ 1835082 h 1835082"/>
              <a:gd name="connsiteX0" fmla="*/ 0 w 8492101"/>
              <a:gd name="connsiteY0" fmla="*/ 1721381 h 1833223"/>
              <a:gd name="connsiteX1" fmla="*/ 1337802 w 8492101"/>
              <a:gd name="connsiteY1" fmla="*/ 996457 h 1833223"/>
              <a:gd name="connsiteX2" fmla="*/ 2492477 w 8492101"/>
              <a:gd name="connsiteY2" fmla="*/ 128555 h 1833223"/>
              <a:gd name="connsiteX3" fmla="*/ 3421626 w 8492101"/>
              <a:gd name="connsiteY3" fmla="*/ 143303 h 1833223"/>
              <a:gd name="connsiteX4" fmla="*/ 4395019 w 8492101"/>
              <a:gd name="connsiteY4" fmla="*/ 1441162 h 1833223"/>
              <a:gd name="connsiteX5" fmla="*/ 5684479 w 8492101"/>
              <a:gd name="connsiteY5" fmla="*/ 1469737 h 1833223"/>
              <a:gd name="connsiteX6" fmla="*/ 6725264 w 8492101"/>
              <a:gd name="connsiteY6" fmla="*/ 659498 h 1833223"/>
              <a:gd name="connsiteX7" fmla="*/ 7624916 w 8492101"/>
              <a:gd name="connsiteY7" fmla="*/ 688994 h 1833223"/>
              <a:gd name="connsiteX8" fmla="*/ 8492101 w 8492101"/>
              <a:gd name="connsiteY8" fmla="*/ 1833223 h 1833223"/>
              <a:gd name="connsiteX0" fmla="*/ 0 w 8492101"/>
              <a:gd name="connsiteY0" fmla="*/ 1721381 h 1833223"/>
              <a:gd name="connsiteX1" fmla="*/ 1337802 w 8492101"/>
              <a:gd name="connsiteY1" fmla="*/ 996457 h 1833223"/>
              <a:gd name="connsiteX2" fmla="*/ 2536927 w 8492101"/>
              <a:gd name="connsiteY2" fmla="*/ 128555 h 1833223"/>
              <a:gd name="connsiteX3" fmla="*/ 3421626 w 8492101"/>
              <a:gd name="connsiteY3" fmla="*/ 143303 h 1833223"/>
              <a:gd name="connsiteX4" fmla="*/ 4395019 w 8492101"/>
              <a:gd name="connsiteY4" fmla="*/ 1441162 h 1833223"/>
              <a:gd name="connsiteX5" fmla="*/ 5684479 w 8492101"/>
              <a:gd name="connsiteY5" fmla="*/ 1469737 h 1833223"/>
              <a:gd name="connsiteX6" fmla="*/ 6725264 w 8492101"/>
              <a:gd name="connsiteY6" fmla="*/ 659498 h 1833223"/>
              <a:gd name="connsiteX7" fmla="*/ 7624916 w 8492101"/>
              <a:gd name="connsiteY7" fmla="*/ 688994 h 1833223"/>
              <a:gd name="connsiteX8" fmla="*/ 8492101 w 8492101"/>
              <a:gd name="connsiteY8" fmla="*/ 1833223 h 1833223"/>
              <a:gd name="connsiteX0" fmla="*/ 0 w 8492101"/>
              <a:gd name="connsiteY0" fmla="*/ 1704505 h 1816347"/>
              <a:gd name="connsiteX1" fmla="*/ 1337802 w 8492101"/>
              <a:gd name="connsiteY1" fmla="*/ 979581 h 1816347"/>
              <a:gd name="connsiteX2" fmla="*/ 2536927 w 8492101"/>
              <a:gd name="connsiteY2" fmla="*/ 111679 h 1816347"/>
              <a:gd name="connsiteX3" fmla="*/ 3421626 w 8492101"/>
              <a:gd name="connsiteY3" fmla="*/ 126427 h 1816347"/>
              <a:gd name="connsiteX4" fmla="*/ 4395019 w 8492101"/>
              <a:gd name="connsiteY4" fmla="*/ 1424286 h 1816347"/>
              <a:gd name="connsiteX5" fmla="*/ 5684479 w 8492101"/>
              <a:gd name="connsiteY5" fmla="*/ 1452861 h 1816347"/>
              <a:gd name="connsiteX6" fmla="*/ 6725264 w 8492101"/>
              <a:gd name="connsiteY6" fmla="*/ 642622 h 1816347"/>
              <a:gd name="connsiteX7" fmla="*/ 7624916 w 8492101"/>
              <a:gd name="connsiteY7" fmla="*/ 672118 h 1816347"/>
              <a:gd name="connsiteX8" fmla="*/ 8492101 w 8492101"/>
              <a:gd name="connsiteY8" fmla="*/ 1816347 h 1816347"/>
              <a:gd name="connsiteX0" fmla="*/ 0 w 8492101"/>
              <a:gd name="connsiteY0" fmla="*/ 1685661 h 1797503"/>
              <a:gd name="connsiteX1" fmla="*/ 1337802 w 8492101"/>
              <a:gd name="connsiteY1" fmla="*/ 960737 h 1797503"/>
              <a:gd name="connsiteX2" fmla="*/ 2555977 w 8492101"/>
              <a:gd name="connsiteY2" fmla="*/ 137285 h 1797503"/>
              <a:gd name="connsiteX3" fmla="*/ 3421626 w 8492101"/>
              <a:gd name="connsiteY3" fmla="*/ 107583 h 1797503"/>
              <a:gd name="connsiteX4" fmla="*/ 4395019 w 8492101"/>
              <a:gd name="connsiteY4" fmla="*/ 1405442 h 1797503"/>
              <a:gd name="connsiteX5" fmla="*/ 5684479 w 8492101"/>
              <a:gd name="connsiteY5" fmla="*/ 1434017 h 1797503"/>
              <a:gd name="connsiteX6" fmla="*/ 6725264 w 8492101"/>
              <a:gd name="connsiteY6" fmla="*/ 623778 h 1797503"/>
              <a:gd name="connsiteX7" fmla="*/ 7624916 w 8492101"/>
              <a:gd name="connsiteY7" fmla="*/ 653274 h 1797503"/>
              <a:gd name="connsiteX8" fmla="*/ 8492101 w 8492101"/>
              <a:gd name="connsiteY8" fmla="*/ 1797503 h 1797503"/>
              <a:gd name="connsiteX0" fmla="*/ 0 w 8492101"/>
              <a:gd name="connsiteY0" fmla="*/ 1749040 h 1860882"/>
              <a:gd name="connsiteX1" fmla="*/ 1337802 w 8492101"/>
              <a:gd name="connsiteY1" fmla="*/ 1024116 h 1860882"/>
              <a:gd name="connsiteX2" fmla="*/ 2536927 w 8492101"/>
              <a:gd name="connsiteY2" fmla="*/ 73664 h 1860882"/>
              <a:gd name="connsiteX3" fmla="*/ 3421626 w 8492101"/>
              <a:gd name="connsiteY3" fmla="*/ 170962 h 1860882"/>
              <a:gd name="connsiteX4" fmla="*/ 4395019 w 8492101"/>
              <a:gd name="connsiteY4" fmla="*/ 1468821 h 1860882"/>
              <a:gd name="connsiteX5" fmla="*/ 5684479 w 8492101"/>
              <a:gd name="connsiteY5" fmla="*/ 1497396 h 1860882"/>
              <a:gd name="connsiteX6" fmla="*/ 6725264 w 8492101"/>
              <a:gd name="connsiteY6" fmla="*/ 687157 h 1860882"/>
              <a:gd name="connsiteX7" fmla="*/ 7624916 w 8492101"/>
              <a:gd name="connsiteY7" fmla="*/ 716653 h 1860882"/>
              <a:gd name="connsiteX8" fmla="*/ 8492101 w 8492101"/>
              <a:gd name="connsiteY8" fmla="*/ 1860882 h 1860882"/>
              <a:gd name="connsiteX0" fmla="*/ 0 w 8492101"/>
              <a:gd name="connsiteY0" fmla="*/ 1754201 h 1866043"/>
              <a:gd name="connsiteX1" fmla="*/ 1337802 w 8492101"/>
              <a:gd name="connsiteY1" fmla="*/ 1029277 h 1866043"/>
              <a:gd name="connsiteX2" fmla="*/ 2536927 w 8492101"/>
              <a:gd name="connsiteY2" fmla="*/ 78825 h 1866043"/>
              <a:gd name="connsiteX3" fmla="*/ 3421626 w 8492101"/>
              <a:gd name="connsiteY3" fmla="*/ 176123 h 1866043"/>
              <a:gd name="connsiteX4" fmla="*/ 4395019 w 8492101"/>
              <a:gd name="connsiteY4" fmla="*/ 1473982 h 1866043"/>
              <a:gd name="connsiteX5" fmla="*/ 5684479 w 8492101"/>
              <a:gd name="connsiteY5" fmla="*/ 1502557 h 1866043"/>
              <a:gd name="connsiteX6" fmla="*/ 6725264 w 8492101"/>
              <a:gd name="connsiteY6" fmla="*/ 692318 h 1866043"/>
              <a:gd name="connsiteX7" fmla="*/ 7624916 w 8492101"/>
              <a:gd name="connsiteY7" fmla="*/ 721814 h 1866043"/>
              <a:gd name="connsiteX8" fmla="*/ 8492101 w 8492101"/>
              <a:gd name="connsiteY8" fmla="*/ 1866043 h 1866043"/>
              <a:gd name="connsiteX0" fmla="*/ 0 w 8492101"/>
              <a:gd name="connsiteY0" fmla="*/ 1756336 h 1868178"/>
              <a:gd name="connsiteX1" fmla="*/ 1337802 w 8492101"/>
              <a:gd name="connsiteY1" fmla="*/ 1031412 h 1868178"/>
              <a:gd name="connsiteX2" fmla="*/ 2536927 w 8492101"/>
              <a:gd name="connsiteY2" fmla="*/ 80960 h 1868178"/>
              <a:gd name="connsiteX3" fmla="*/ 3421626 w 8492101"/>
              <a:gd name="connsiteY3" fmla="*/ 178258 h 1868178"/>
              <a:gd name="connsiteX4" fmla="*/ 4395019 w 8492101"/>
              <a:gd name="connsiteY4" fmla="*/ 1476117 h 1868178"/>
              <a:gd name="connsiteX5" fmla="*/ 5684479 w 8492101"/>
              <a:gd name="connsiteY5" fmla="*/ 1504692 h 1868178"/>
              <a:gd name="connsiteX6" fmla="*/ 6725264 w 8492101"/>
              <a:gd name="connsiteY6" fmla="*/ 694453 h 1868178"/>
              <a:gd name="connsiteX7" fmla="*/ 7624916 w 8492101"/>
              <a:gd name="connsiteY7" fmla="*/ 723949 h 1868178"/>
              <a:gd name="connsiteX8" fmla="*/ 8492101 w 8492101"/>
              <a:gd name="connsiteY8" fmla="*/ 1868178 h 186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2101" h="1868178">
                <a:moveTo>
                  <a:pt x="0" y="1756336"/>
                </a:moveTo>
                <a:cubicBezTo>
                  <a:pt x="492842" y="1549858"/>
                  <a:pt x="914981" y="1310641"/>
                  <a:pt x="1337802" y="1031412"/>
                </a:cubicBezTo>
                <a:cubicBezTo>
                  <a:pt x="1760623" y="752183"/>
                  <a:pt x="2259473" y="185052"/>
                  <a:pt x="2536927" y="80960"/>
                </a:cubicBezTo>
                <a:cubicBezTo>
                  <a:pt x="2814381" y="-23132"/>
                  <a:pt x="3143694" y="-60618"/>
                  <a:pt x="3421626" y="178258"/>
                </a:cubicBezTo>
                <a:cubicBezTo>
                  <a:pt x="3699558" y="417134"/>
                  <a:pt x="4017877" y="1255045"/>
                  <a:pt x="4395019" y="1476117"/>
                </a:cubicBezTo>
                <a:cubicBezTo>
                  <a:pt x="4772161" y="1697189"/>
                  <a:pt x="5311980" y="1657194"/>
                  <a:pt x="5684479" y="1504692"/>
                </a:cubicBezTo>
                <a:cubicBezTo>
                  <a:pt x="6056978" y="1352190"/>
                  <a:pt x="6401858" y="824577"/>
                  <a:pt x="6725264" y="694453"/>
                </a:cubicBezTo>
                <a:cubicBezTo>
                  <a:pt x="7048670" y="564329"/>
                  <a:pt x="7330443" y="528328"/>
                  <a:pt x="7624916" y="723949"/>
                </a:cubicBezTo>
                <a:cubicBezTo>
                  <a:pt x="7919389" y="919570"/>
                  <a:pt x="8317032" y="1674640"/>
                  <a:pt x="8492101" y="1868178"/>
                </a:cubicBezTo>
              </a:path>
            </a:pathLst>
          </a:custGeom>
          <a:noFill/>
          <a:ln w="57150">
            <a:solidFill>
              <a:schemeClr val="bg2">
                <a:lumMod val="90000"/>
              </a:schemeClr>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dirty="0">
              <a:gradFill>
                <a:gsLst>
                  <a:gs pos="0">
                    <a:srgbClr val="FFFFFF"/>
                  </a:gs>
                  <a:gs pos="100000">
                    <a:srgbClr val="FFFFFF"/>
                  </a:gs>
                </a:gsLst>
                <a:lin ang="5400000" scaled="0"/>
              </a:gradFill>
              <a:ea typeface="Segoe UI" pitchFamily="34" charset="0"/>
              <a:cs typeface="Segoe UI" pitchFamily="34" charset="0"/>
            </a:endParaRPr>
          </a:p>
        </p:txBody>
      </p:sp>
      <p:grpSp>
        <p:nvGrpSpPr>
          <p:cNvPr id="102" name="Group 101"/>
          <p:cNvGrpSpPr/>
          <p:nvPr/>
        </p:nvGrpSpPr>
        <p:grpSpPr>
          <a:xfrm>
            <a:off x="458867" y="3910756"/>
            <a:ext cx="10958806" cy="130314"/>
            <a:chOff x="467332" y="3245587"/>
            <a:chExt cx="11179980" cy="132944"/>
          </a:xfrm>
        </p:grpSpPr>
        <p:grpSp>
          <p:nvGrpSpPr>
            <p:cNvPr id="89" name="Group 88"/>
            <p:cNvGrpSpPr/>
            <p:nvPr/>
          </p:nvGrpSpPr>
          <p:grpSpPr>
            <a:xfrm>
              <a:off x="467332" y="3248140"/>
              <a:ext cx="3726660" cy="127863"/>
              <a:chOff x="467332" y="3248140"/>
              <a:chExt cx="3726660" cy="127863"/>
            </a:xfrm>
          </p:grpSpPr>
          <p:sp>
            <p:nvSpPr>
              <p:cNvPr id="4" name="Freeform 3"/>
              <p:cNvSpPr/>
              <p:nvPr/>
            </p:nvSpPr>
            <p:spPr bwMode="auto">
              <a:xfrm>
                <a:off x="467332" y="32481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84" name="Freeform 83"/>
              <p:cNvSpPr/>
              <p:nvPr/>
            </p:nvSpPr>
            <p:spPr bwMode="auto">
              <a:xfrm>
                <a:off x="1212664" y="32481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85" name="Freeform 84"/>
              <p:cNvSpPr/>
              <p:nvPr/>
            </p:nvSpPr>
            <p:spPr bwMode="auto">
              <a:xfrm>
                <a:off x="1957996" y="32481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86" name="Freeform 85"/>
              <p:cNvSpPr/>
              <p:nvPr/>
            </p:nvSpPr>
            <p:spPr bwMode="auto">
              <a:xfrm>
                <a:off x="2703328" y="32481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87" name="Freeform 86"/>
              <p:cNvSpPr/>
              <p:nvPr/>
            </p:nvSpPr>
            <p:spPr bwMode="auto">
              <a:xfrm>
                <a:off x="3448660" y="32481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grpSp>
        <p:grpSp>
          <p:nvGrpSpPr>
            <p:cNvPr id="90" name="Group 89"/>
            <p:cNvGrpSpPr/>
            <p:nvPr/>
          </p:nvGrpSpPr>
          <p:grpSpPr>
            <a:xfrm>
              <a:off x="4193992" y="3247120"/>
              <a:ext cx="3726660" cy="131411"/>
              <a:chOff x="467332" y="3254490"/>
              <a:chExt cx="3726660" cy="131411"/>
            </a:xfrm>
          </p:grpSpPr>
          <p:sp>
            <p:nvSpPr>
              <p:cNvPr id="91" name="Freeform 90"/>
              <p:cNvSpPr/>
              <p:nvPr/>
            </p:nvSpPr>
            <p:spPr bwMode="auto">
              <a:xfrm>
                <a:off x="467332" y="3255509"/>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92" name="Freeform 91"/>
              <p:cNvSpPr/>
              <p:nvPr/>
            </p:nvSpPr>
            <p:spPr bwMode="auto">
              <a:xfrm>
                <a:off x="1215519" y="3258038"/>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93" name="Freeform 92"/>
              <p:cNvSpPr/>
              <p:nvPr/>
            </p:nvSpPr>
            <p:spPr bwMode="auto">
              <a:xfrm>
                <a:off x="1957996" y="325449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94" name="Freeform 93"/>
              <p:cNvSpPr/>
              <p:nvPr/>
            </p:nvSpPr>
            <p:spPr bwMode="auto">
              <a:xfrm>
                <a:off x="2703328" y="325449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95" name="Freeform 94"/>
              <p:cNvSpPr/>
              <p:nvPr/>
            </p:nvSpPr>
            <p:spPr bwMode="auto">
              <a:xfrm>
                <a:off x="3448660" y="325449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grpSp>
        <p:grpSp>
          <p:nvGrpSpPr>
            <p:cNvPr id="96" name="Group 95"/>
            <p:cNvGrpSpPr/>
            <p:nvPr/>
          </p:nvGrpSpPr>
          <p:grpSpPr>
            <a:xfrm>
              <a:off x="7920652" y="3245587"/>
              <a:ext cx="3726660" cy="127863"/>
              <a:chOff x="467332" y="3260840"/>
              <a:chExt cx="3726660" cy="127863"/>
            </a:xfrm>
          </p:grpSpPr>
          <p:sp>
            <p:nvSpPr>
              <p:cNvPr id="97" name="Freeform 96"/>
              <p:cNvSpPr/>
              <p:nvPr/>
            </p:nvSpPr>
            <p:spPr bwMode="auto">
              <a:xfrm>
                <a:off x="467332" y="32608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98" name="Freeform 97"/>
              <p:cNvSpPr/>
              <p:nvPr/>
            </p:nvSpPr>
            <p:spPr bwMode="auto">
              <a:xfrm>
                <a:off x="1212664" y="32608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99" name="Freeform 98"/>
              <p:cNvSpPr/>
              <p:nvPr/>
            </p:nvSpPr>
            <p:spPr bwMode="auto">
              <a:xfrm>
                <a:off x="1957996" y="32608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100" name="Freeform 99"/>
              <p:cNvSpPr/>
              <p:nvPr/>
            </p:nvSpPr>
            <p:spPr bwMode="auto">
              <a:xfrm>
                <a:off x="2703328" y="32608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sp>
            <p:nvSpPr>
              <p:cNvPr id="101" name="Freeform 100"/>
              <p:cNvSpPr/>
              <p:nvPr/>
            </p:nvSpPr>
            <p:spPr bwMode="auto">
              <a:xfrm>
                <a:off x="3448660" y="3260840"/>
                <a:ext cx="745332" cy="127863"/>
              </a:xfrm>
              <a:custGeom>
                <a:avLst/>
                <a:gdLst>
                  <a:gd name="connsiteX0" fmla="*/ 0 w 1066800"/>
                  <a:gd name="connsiteY0" fmla="*/ 66707 h 76232"/>
                  <a:gd name="connsiteX1" fmla="*/ 200025 w 1066800"/>
                  <a:gd name="connsiteY1" fmla="*/ 32 h 76232"/>
                  <a:gd name="connsiteX2" fmla="*/ 428625 w 1066800"/>
                  <a:gd name="connsiteY2" fmla="*/ 57182 h 76232"/>
                  <a:gd name="connsiteX3" fmla="*/ 781050 w 1066800"/>
                  <a:gd name="connsiteY3" fmla="*/ 9557 h 76232"/>
                  <a:gd name="connsiteX4" fmla="*/ 1066800 w 1066800"/>
                  <a:gd name="connsiteY4" fmla="*/ 76232 h 76232"/>
                  <a:gd name="connsiteX0" fmla="*/ 0 w 1066800"/>
                  <a:gd name="connsiteY0" fmla="*/ 128605 h 138130"/>
                  <a:gd name="connsiteX1" fmla="*/ 190500 w 1066800"/>
                  <a:gd name="connsiteY1" fmla="*/ 17 h 138130"/>
                  <a:gd name="connsiteX2" fmla="*/ 428625 w 1066800"/>
                  <a:gd name="connsiteY2" fmla="*/ 119080 h 138130"/>
                  <a:gd name="connsiteX3" fmla="*/ 781050 w 1066800"/>
                  <a:gd name="connsiteY3" fmla="*/ 71455 h 138130"/>
                  <a:gd name="connsiteX4" fmla="*/ 1066800 w 1066800"/>
                  <a:gd name="connsiteY4" fmla="*/ 138130 h 138130"/>
                  <a:gd name="connsiteX0" fmla="*/ 0 w 1066800"/>
                  <a:gd name="connsiteY0" fmla="*/ 126224 h 135749"/>
                  <a:gd name="connsiteX1" fmla="*/ 300037 w 1066800"/>
                  <a:gd name="connsiteY1" fmla="*/ 18 h 135749"/>
                  <a:gd name="connsiteX2" fmla="*/ 428625 w 1066800"/>
                  <a:gd name="connsiteY2" fmla="*/ 116699 h 135749"/>
                  <a:gd name="connsiteX3" fmla="*/ 781050 w 1066800"/>
                  <a:gd name="connsiteY3" fmla="*/ 69074 h 135749"/>
                  <a:gd name="connsiteX4" fmla="*/ 1066800 w 1066800"/>
                  <a:gd name="connsiteY4" fmla="*/ 135749 h 135749"/>
                  <a:gd name="connsiteX0" fmla="*/ 0 w 1066800"/>
                  <a:gd name="connsiteY0" fmla="*/ 126233 h 135758"/>
                  <a:gd name="connsiteX1" fmla="*/ 300037 w 1066800"/>
                  <a:gd name="connsiteY1" fmla="*/ 27 h 135758"/>
                  <a:gd name="connsiteX2" fmla="*/ 554831 w 1066800"/>
                  <a:gd name="connsiteY2" fmla="*/ 114327 h 135758"/>
                  <a:gd name="connsiteX3" fmla="*/ 781050 w 1066800"/>
                  <a:gd name="connsiteY3" fmla="*/ 69083 h 135758"/>
                  <a:gd name="connsiteX4" fmla="*/ 1066800 w 1066800"/>
                  <a:gd name="connsiteY4" fmla="*/ 135758 h 135758"/>
                  <a:gd name="connsiteX0" fmla="*/ 0 w 781050"/>
                  <a:gd name="connsiteY0" fmla="*/ 126233 h 126233"/>
                  <a:gd name="connsiteX1" fmla="*/ 300037 w 781050"/>
                  <a:gd name="connsiteY1" fmla="*/ 27 h 126233"/>
                  <a:gd name="connsiteX2" fmla="*/ 554831 w 781050"/>
                  <a:gd name="connsiteY2" fmla="*/ 114327 h 126233"/>
                  <a:gd name="connsiteX3" fmla="*/ 781050 w 781050"/>
                  <a:gd name="connsiteY3" fmla="*/ 69083 h 126233"/>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752475"/>
                  <a:gd name="connsiteY0" fmla="*/ 126234 h 126234"/>
                  <a:gd name="connsiteX1" fmla="*/ 300037 w 752475"/>
                  <a:gd name="connsiteY1" fmla="*/ 28 h 126234"/>
                  <a:gd name="connsiteX2" fmla="*/ 554831 w 752475"/>
                  <a:gd name="connsiteY2" fmla="*/ 114328 h 126234"/>
                  <a:gd name="connsiteX3" fmla="*/ 752475 w 752475"/>
                  <a:gd name="connsiteY3" fmla="*/ 7860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26294"/>
                  <a:gd name="connsiteY0" fmla="*/ 126234 h 126234"/>
                  <a:gd name="connsiteX1" fmla="*/ 300037 w 826294"/>
                  <a:gd name="connsiteY1" fmla="*/ 28 h 126234"/>
                  <a:gd name="connsiteX2" fmla="*/ 554831 w 826294"/>
                  <a:gd name="connsiteY2" fmla="*/ 114328 h 126234"/>
                  <a:gd name="connsiteX3" fmla="*/ 826294 w 826294"/>
                  <a:gd name="connsiteY3" fmla="*/ 59559 h 126234"/>
                  <a:gd name="connsiteX0" fmla="*/ 0 w 833438"/>
                  <a:gd name="connsiteY0" fmla="*/ 126234 h 126234"/>
                  <a:gd name="connsiteX1" fmla="*/ 300037 w 833438"/>
                  <a:gd name="connsiteY1" fmla="*/ 28 h 126234"/>
                  <a:gd name="connsiteX2" fmla="*/ 554831 w 833438"/>
                  <a:gd name="connsiteY2" fmla="*/ 114328 h 126234"/>
                  <a:gd name="connsiteX3" fmla="*/ 833438 w 833438"/>
                  <a:gd name="connsiteY3" fmla="*/ 59559 h 126234"/>
                  <a:gd name="connsiteX0" fmla="*/ 0 w 847726"/>
                  <a:gd name="connsiteY0" fmla="*/ 126234 h 127165"/>
                  <a:gd name="connsiteX1" fmla="*/ 300037 w 847726"/>
                  <a:gd name="connsiteY1" fmla="*/ 28 h 127165"/>
                  <a:gd name="connsiteX2" fmla="*/ 554831 w 847726"/>
                  <a:gd name="connsiteY2" fmla="*/ 114328 h 127165"/>
                  <a:gd name="connsiteX3" fmla="*/ 847726 w 847726"/>
                  <a:gd name="connsiteY3" fmla="*/ 78609 h 127165"/>
                  <a:gd name="connsiteX0" fmla="*/ 0 w 847726"/>
                  <a:gd name="connsiteY0" fmla="*/ 126234 h 126234"/>
                  <a:gd name="connsiteX1" fmla="*/ 300037 w 847726"/>
                  <a:gd name="connsiteY1" fmla="*/ 28 h 126234"/>
                  <a:gd name="connsiteX2" fmla="*/ 554831 w 847726"/>
                  <a:gd name="connsiteY2" fmla="*/ 114328 h 126234"/>
                  <a:gd name="connsiteX3" fmla="*/ 847726 w 847726"/>
                  <a:gd name="connsiteY3" fmla="*/ 78609 h 126234"/>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847726"/>
                  <a:gd name="connsiteY0" fmla="*/ 126235 h 126959"/>
                  <a:gd name="connsiteX1" fmla="*/ 300037 w 847726"/>
                  <a:gd name="connsiteY1" fmla="*/ 29 h 126959"/>
                  <a:gd name="connsiteX2" fmla="*/ 554831 w 847726"/>
                  <a:gd name="connsiteY2" fmla="*/ 114329 h 126959"/>
                  <a:gd name="connsiteX3" fmla="*/ 847726 w 847726"/>
                  <a:gd name="connsiteY3" fmla="*/ 78610 h 126959"/>
                  <a:gd name="connsiteX0" fmla="*/ 0 w 757238"/>
                  <a:gd name="connsiteY0" fmla="*/ 126235 h 142742"/>
                  <a:gd name="connsiteX1" fmla="*/ 300037 w 757238"/>
                  <a:gd name="connsiteY1" fmla="*/ 29 h 142742"/>
                  <a:gd name="connsiteX2" fmla="*/ 554831 w 757238"/>
                  <a:gd name="connsiteY2" fmla="*/ 114329 h 142742"/>
                  <a:gd name="connsiteX3" fmla="*/ 757238 w 757238"/>
                  <a:gd name="connsiteY3" fmla="*/ 109566 h 142742"/>
                  <a:gd name="connsiteX0" fmla="*/ 0 w 757238"/>
                  <a:gd name="connsiteY0" fmla="*/ 126235 h 129963"/>
                  <a:gd name="connsiteX1" fmla="*/ 300037 w 757238"/>
                  <a:gd name="connsiteY1" fmla="*/ 29 h 129963"/>
                  <a:gd name="connsiteX2" fmla="*/ 554831 w 757238"/>
                  <a:gd name="connsiteY2" fmla="*/ 114329 h 129963"/>
                  <a:gd name="connsiteX3" fmla="*/ 757238 w 757238"/>
                  <a:gd name="connsiteY3" fmla="*/ 109566 h 129963"/>
                  <a:gd name="connsiteX0" fmla="*/ 0 w 757238"/>
                  <a:gd name="connsiteY0" fmla="*/ 126770 h 126770"/>
                  <a:gd name="connsiteX1" fmla="*/ 300037 w 757238"/>
                  <a:gd name="connsiteY1" fmla="*/ 564 h 126770"/>
                  <a:gd name="connsiteX2" fmla="*/ 485775 w 757238"/>
                  <a:gd name="connsiteY2" fmla="*/ 81526 h 126770"/>
                  <a:gd name="connsiteX3" fmla="*/ 757238 w 757238"/>
                  <a:gd name="connsiteY3" fmla="*/ 110101 h 126770"/>
                  <a:gd name="connsiteX0" fmla="*/ 0 w 757238"/>
                  <a:gd name="connsiteY0" fmla="*/ 126827 h 126827"/>
                  <a:gd name="connsiteX1" fmla="*/ 300037 w 757238"/>
                  <a:gd name="connsiteY1" fmla="*/ 621 h 126827"/>
                  <a:gd name="connsiteX2" fmla="*/ 485775 w 757238"/>
                  <a:gd name="connsiteY2" fmla="*/ 81583 h 126827"/>
                  <a:gd name="connsiteX3" fmla="*/ 757238 w 757238"/>
                  <a:gd name="connsiteY3" fmla="*/ 110158 h 126827"/>
                  <a:gd name="connsiteX0" fmla="*/ 0 w 745332"/>
                  <a:gd name="connsiteY0" fmla="*/ 109805 h 121600"/>
                  <a:gd name="connsiteX1" fmla="*/ 288131 w 745332"/>
                  <a:gd name="connsiteY1" fmla="*/ 267 h 121600"/>
                  <a:gd name="connsiteX2" fmla="*/ 473869 w 745332"/>
                  <a:gd name="connsiteY2" fmla="*/ 81229 h 121600"/>
                  <a:gd name="connsiteX3" fmla="*/ 745332 w 745332"/>
                  <a:gd name="connsiteY3" fmla="*/ 109804 h 121600"/>
                  <a:gd name="connsiteX0" fmla="*/ 0 w 745332"/>
                  <a:gd name="connsiteY0" fmla="*/ 109805 h 127863"/>
                  <a:gd name="connsiteX1" fmla="*/ 288131 w 745332"/>
                  <a:gd name="connsiteY1" fmla="*/ 267 h 127863"/>
                  <a:gd name="connsiteX2" fmla="*/ 473869 w 745332"/>
                  <a:gd name="connsiteY2" fmla="*/ 81229 h 127863"/>
                  <a:gd name="connsiteX3" fmla="*/ 745332 w 745332"/>
                  <a:gd name="connsiteY3" fmla="*/ 109804 h 127863"/>
                </a:gdLst>
                <a:ahLst/>
                <a:cxnLst>
                  <a:cxn ang="0">
                    <a:pos x="connsiteX0" y="connsiteY0"/>
                  </a:cxn>
                  <a:cxn ang="0">
                    <a:pos x="connsiteX1" y="connsiteY1"/>
                  </a:cxn>
                  <a:cxn ang="0">
                    <a:pos x="connsiteX2" y="connsiteY2"/>
                  </a:cxn>
                  <a:cxn ang="0">
                    <a:pos x="connsiteX3" y="connsiteY3"/>
                  </a:cxn>
                </a:cxnLst>
                <a:rect l="l" t="t" r="r" b="b"/>
                <a:pathLst>
                  <a:path w="745332" h="127863">
                    <a:moveTo>
                      <a:pt x="0" y="109805"/>
                    </a:moveTo>
                    <a:cubicBezTo>
                      <a:pt x="64294" y="77261"/>
                      <a:pt x="209153" y="5030"/>
                      <a:pt x="288131" y="267"/>
                    </a:cubicBezTo>
                    <a:cubicBezTo>
                      <a:pt x="367109" y="-4496"/>
                      <a:pt x="414338" y="55829"/>
                      <a:pt x="473869" y="81229"/>
                    </a:cubicBezTo>
                    <a:cubicBezTo>
                      <a:pt x="533400" y="106629"/>
                      <a:pt x="564754" y="153857"/>
                      <a:pt x="745332" y="109804"/>
                    </a:cubicBezTo>
                  </a:path>
                </a:pathLst>
              </a:custGeom>
              <a:noFill/>
              <a:ln w="57150">
                <a:solidFill>
                  <a:schemeClr val="tx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0" tIns="143352" rIns="179190" bIns="143352" numCol="1" spcCol="0" rtlCol="0" fromWordArt="0" anchor="t" anchorCtr="0" forceAA="0" compatLnSpc="1">
                <a:prstTxWarp prst="textNoShape">
                  <a:avLst/>
                </a:prstTxWarp>
                <a:noAutofit/>
              </a:bodyPr>
              <a:lstStyle/>
              <a:p>
                <a:pPr algn="ctr" defTabSz="913649" fontAlgn="base">
                  <a:lnSpc>
                    <a:spcPct val="90000"/>
                  </a:lnSpc>
                  <a:spcBef>
                    <a:spcPct val="0"/>
                  </a:spcBef>
                  <a:spcAft>
                    <a:spcPct val="0"/>
                  </a:spcAft>
                </a:pPr>
                <a:endParaRPr lang="en-US" sz="2352">
                  <a:gradFill>
                    <a:gsLst>
                      <a:gs pos="0">
                        <a:srgbClr val="FFFFFF"/>
                      </a:gs>
                      <a:gs pos="100000">
                        <a:srgbClr val="FFFFFF"/>
                      </a:gs>
                    </a:gsLst>
                    <a:lin ang="5400000" scaled="0"/>
                  </a:gradFill>
                  <a:ea typeface="Segoe UI" pitchFamily="34" charset="0"/>
                  <a:cs typeface="Segoe UI" pitchFamily="34" charset="0"/>
                </a:endParaRPr>
              </a:p>
            </p:txBody>
          </p:sp>
        </p:grpSp>
      </p:grpSp>
      <p:sp>
        <p:nvSpPr>
          <p:cNvPr id="83" name="Rectangle 82"/>
          <p:cNvSpPr/>
          <p:nvPr/>
        </p:nvSpPr>
        <p:spPr bwMode="auto">
          <a:xfrm>
            <a:off x="522203"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88" name="Rectangle 87"/>
          <p:cNvSpPr/>
          <p:nvPr/>
        </p:nvSpPr>
        <p:spPr bwMode="auto">
          <a:xfrm>
            <a:off x="1126117"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3" name="Rectangle 102"/>
          <p:cNvSpPr/>
          <p:nvPr/>
        </p:nvSpPr>
        <p:spPr bwMode="auto">
          <a:xfrm>
            <a:off x="1126116"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4" name="Rectangle 103"/>
          <p:cNvSpPr/>
          <p:nvPr/>
        </p:nvSpPr>
        <p:spPr bwMode="auto">
          <a:xfrm>
            <a:off x="1730029"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5" name="Rectangle 104"/>
          <p:cNvSpPr/>
          <p:nvPr/>
        </p:nvSpPr>
        <p:spPr bwMode="auto">
          <a:xfrm>
            <a:off x="1730029"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6" name="Rectangle 105"/>
          <p:cNvSpPr/>
          <p:nvPr/>
        </p:nvSpPr>
        <p:spPr bwMode="auto">
          <a:xfrm>
            <a:off x="2333943"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7" name="Rectangle 106"/>
          <p:cNvSpPr/>
          <p:nvPr/>
        </p:nvSpPr>
        <p:spPr bwMode="auto">
          <a:xfrm>
            <a:off x="2333941"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8" name="Rectangle 107"/>
          <p:cNvSpPr/>
          <p:nvPr/>
        </p:nvSpPr>
        <p:spPr bwMode="auto">
          <a:xfrm>
            <a:off x="2937855"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09" name="Rectangle 108"/>
          <p:cNvSpPr/>
          <p:nvPr/>
        </p:nvSpPr>
        <p:spPr bwMode="auto">
          <a:xfrm>
            <a:off x="2937854"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0" name="Rectangle 109"/>
          <p:cNvSpPr/>
          <p:nvPr/>
        </p:nvSpPr>
        <p:spPr bwMode="auto">
          <a:xfrm>
            <a:off x="3541767"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1" name="Rectangle 110"/>
          <p:cNvSpPr/>
          <p:nvPr/>
        </p:nvSpPr>
        <p:spPr bwMode="auto">
          <a:xfrm>
            <a:off x="3541767"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2" name="Rectangle 111"/>
          <p:cNvSpPr/>
          <p:nvPr/>
        </p:nvSpPr>
        <p:spPr bwMode="auto">
          <a:xfrm>
            <a:off x="4145680"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3" name="Rectangle 112"/>
          <p:cNvSpPr/>
          <p:nvPr/>
        </p:nvSpPr>
        <p:spPr bwMode="auto">
          <a:xfrm>
            <a:off x="4145679"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4" name="Rectangle 113"/>
          <p:cNvSpPr/>
          <p:nvPr/>
        </p:nvSpPr>
        <p:spPr bwMode="auto">
          <a:xfrm>
            <a:off x="4749593"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5" name="Rectangle 114"/>
          <p:cNvSpPr/>
          <p:nvPr/>
        </p:nvSpPr>
        <p:spPr bwMode="auto">
          <a:xfrm>
            <a:off x="4749592"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6" name="Rectangle 115"/>
          <p:cNvSpPr/>
          <p:nvPr/>
        </p:nvSpPr>
        <p:spPr bwMode="auto">
          <a:xfrm>
            <a:off x="5353506"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17" name="Rectangle 116"/>
          <p:cNvSpPr/>
          <p:nvPr/>
        </p:nvSpPr>
        <p:spPr bwMode="auto">
          <a:xfrm>
            <a:off x="5353505"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1" name="Rectangle 120"/>
          <p:cNvSpPr/>
          <p:nvPr/>
        </p:nvSpPr>
        <p:spPr bwMode="auto">
          <a:xfrm>
            <a:off x="5957418"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3" name="Rectangle 122"/>
          <p:cNvSpPr/>
          <p:nvPr/>
        </p:nvSpPr>
        <p:spPr bwMode="auto">
          <a:xfrm>
            <a:off x="5957417"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4" name="Rectangle 123"/>
          <p:cNvSpPr/>
          <p:nvPr/>
        </p:nvSpPr>
        <p:spPr bwMode="auto">
          <a:xfrm>
            <a:off x="6561331"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5" name="Rectangle 124"/>
          <p:cNvSpPr/>
          <p:nvPr/>
        </p:nvSpPr>
        <p:spPr bwMode="auto">
          <a:xfrm>
            <a:off x="6561330"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6" name="Rectangle 125"/>
          <p:cNvSpPr/>
          <p:nvPr/>
        </p:nvSpPr>
        <p:spPr bwMode="auto">
          <a:xfrm>
            <a:off x="7165244"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7" name="Rectangle 126"/>
          <p:cNvSpPr/>
          <p:nvPr/>
        </p:nvSpPr>
        <p:spPr bwMode="auto">
          <a:xfrm>
            <a:off x="7165243"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8" name="Rectangle 127"/>
          <p:cNvSpPr/>
          <p:nvPr/>
        </p:nvSpPr>
        <p:spPr bwMode="auto">
          <a:xfrm>
            <a:off x="7769156"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29" name="Rectangle 128"/>
          <p:cNvSpPr/>
          <p:nvPr/>
        </p:nvSpPr>
        <p:spPr bwMode="auto">
          <a:xfrm>
            <a:off x="7769155"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0" name="Rectangle 129"/>
          <p:cNvSpPr/>
          <p:nvPr/>
        </p:nvSpPr>
        <p:spPr bwMode="auto">
          <a:xfrm>
            <a:off x="8373069"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1" name="Rectangle 130"/>
          <p:cNvSpPr/>
          <p:nvPr/>
        </p:nvSpPr>
        <p:spPr bwMode="auto">
          <a:xfrm>
            <a:off x="8373068"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2" name="Rectangle 131"/>
          <p:cNvSpPr/>
          <p:nvPr/>
        </p:nvSpPr>
        <p:spPr bwMode="auto">
          <a:xfrm>
            <a:off x="8976982"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3" name="Rectangle 132"/>
          <p:cNvSpPr/>
          <p:nvPr/>
        </p:nvSpPr>
        <p:spPr bwMode="auto">
          <a:xfrm>
            <a:off x="8976980"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4" name="Rectangle 133"/>
          <p:cNvSpPr/>
          <p:nvPr/>
        </p:nvSpPr>
        <p:spPr bwMode="auto">
          <a:xfrm>
            <a:off x="9580894"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5" name="Rectangle 134"/>
          <p:cNvSpPr/>
          <p:nvPr/>
        </p:nvSpPr>
        <p:spPr bwMode="auto">
          <a:xfrm>
            <a:off x="9580893"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6" name="Rectangle 135"/>
          <p:cNvSpPr/>
          <p:nvPr/>
        </p:nvSpPr>
        <p:spPr bwMode="auto">
          <a:xfrm>
            <a:off x="10184806"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7" name="Rectangle 136"/>
          <p:cNvSpPr/>
          <p:nvPr/>
        </p:nvSpPr>
        <p:spPr bwMode="auto">
          <a:xfrm>
            <a:off x="10184806" y="4676733"/>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8" name="Rectangle 137"/>
          <p:cNvSpPr/>
          <p:nvPr/>
        </p:nvSpPr>
        <p:spPr bwMode="auto">
          <a:xfrm>
            <a:off x="10788720" y="4676529"/>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39" name="Rectangle 138"/>
          <p:cNvSpPr/>
          <p:nvPr/>
        </p:nvSpPr>
        <p:spPr bwMode="auto">
          <a:xfrm>
            <a:off x="10788718" y="4325630"/>
            <a:ext cx="603912" cy="268287"/>
          </a:xfrm>
          <a:prstGeom prst="rect">
            <a:avLst/>
          </a:prstGeom>
          <a:solidFill>
            <a:schemeClr val="accent1">
              <a:lumMod val="60000"/>
              <a:lumOff val="40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
        <p:nvSpPr>
          <p:cNvPr id="140" name="Rectangle 139"/>
          <p:cNvSpPr/>
          <p:nvPr/>
        </p:nvSpPr>
        <p:spPr bwMode="auto">
          <a:xfrm>
            <a:off x="11392632" y="4325426"/>
            <a:ext cx="214741" cy="268491"/>
          </a:xfrm>
          <a:prstGeom prst="rect">
            <a:avLst/>
          </a:prstGeom>
          <a:solidFill>
            <a:schemeClr val="accent1">
              <a:lumMod val="7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365514" tIns="60916" rIns="121833" bIns="60916" numCol="1" rtlCol="0" anchor="ctr" anchorCtr="0" compatLnSpc="1">
            <a:prstTxWarp prst="textNoShape">
              <a:avLst/>
            </a:prstTxWarp>
          </a:bodyPr>
          <a:lstStyle/>
          <a:p>
            <a:pPr defTabSz="1217990" fontAlgn="base">
              <a:spcBef>
                <a:spcPct val="0"/>
              </a:spcBef>
              <a:spcAft>
                <a:spcPct val="0"/>
              </a:spcAft>
            </a:pPr>
            <a:endParaRPr lang="en-US" sz="3135" b="1"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10430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289957"/>
            <a:ext cx="1869598" cy="4916085"/>
          </a:xfrm>
        </p:spPr>
        <p:txBody>
          <a:bodyPr/>
          <a:lstStyle/>
          <a:p>
            <a:r>
              <a:rPr lang="en-US" dirty="0"/>
              <a:t>Bugs</a:t>
            </a:r>
          </a:p>
        </p:txBody>
      </p:sp>
      <p:pic>
        <p:nvPicPr>
          <p:cNvPr id="2052" name="Picture 1" descr="image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227" y="102876"/>
            <a:ext cx="10704630" cy="651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bwMode="auto">
          <a:xfrm>
            <a:off x="10803869" y="156387"/>
            <a:ext cx="654779" cy="6220409"/>
          </a:xfrm>
          <a:prstGeom prst="rect">
            <a:avLst/>
          </a:prstGeom>
          <a:noFill/>
          <a:ln w="76200">
            <a:solidFill>
              <a:srgbClr val="FFFF0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5417">
                    <a:schemeClr val="accent6"/>
                  </a:gs>
                  <a:gs pos="100000">
                    <a:schemeClr val="accent6"/>
                  </a:gs>
                </a:gsLst>
                <a:lin ang="5400000" scaled="0"/>
              </a:gradFill>
            </a:endParaRPr>
          </a:p>
        </p:txBody>
      </p:sp>
    </p:spTree>
    <p:extLst>
      <p:ext uri="{BB962C8B-B14F-4D97-AF65-F5344CB8AC3E}">
        <p14:creationId xmlns:p14="http://schemas.microsoft.com/office/powerpoint/2010/main" val="2585470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Engineering scorecard</a:t>
            </a:r>
          </a:p>
        </p:txBody>
      </p:sp>
      <p:pic>
        <p:nvPicPr>
          <p:cNvPr id="1026" name="Picture 3"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0" y="1388358"/>
            <a:ext cx="12189681" cy="503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97290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269239" y="1189495"/>
            <a:ext cx="11653523" cy="4043133"/>
          </a:xfrm>
          <a:prstGeom prst="rect">
            <a:avLst/>
          </a:prstGeom>
        </p:spPr>
        <p:txBody>
          <a:bodyPr/>
          <a:lstStyle/>
          <a:p>
            <a:r>
              <a:rPr lang="en-US" dirty="0">
                <a:solidFill>
                  <a:schemeClr val="accent2"/>
                </a:solidFill>
              </a:rPr>
              <a:t>Multi-year cycles </a:t>
            </a:r>
            <a:r>
              <a:rPr lang="en-US" dirty="0"/>
              <a:t>→</a:t>
            </a:r>
            <a:r>
              <a:rPr lang="en-US" dirty="0">
                <a:solidFill>
                  <a:schemeClr val="accent2"/>
                </a:solidFill>
              </a:rPr>
              <a:t> cloud cadence</a:t>
            </a:r>
          </a:p>
          <a:p>
            <a:r>
              <a:rPr lang="en-US" dirty="0">
                <a:solidFill>
                  <a:schemeClr val="accent2"/>
                </a:solidFill>
              </a:rPr>
              <a:t>Box </a:t>
            </a:r>
            <a:r>
              <a:rPr lang="en-US" sz="2745" dirty="0"/>
              <a:t>→</a:t>
            </a:r>
            <a:r>
              <a:rPr lang="en-US" dirty="0">
                <a:solidFill>
                  <a:schemeClr val="accent2"/>
                </a:solidFill>
              </a:rPr>
              <a:t> live site/DevOps</a:t>
            </a:r>
          </a:p>
          <a:p>
            <a:r>
              <a:rPr lang="en-US" dirty="0">
                <a:solidFill>
                  <a:schemeClr val="accent2"/>
                </a:solidFill>
              </a:rPr>
              <a:t>On-premises TFS </a:t>
            </a:r>
            <a:r>
              <a:rPr lang="en-US" dirty="0"/>
              <a:t>→</a:t>
            </a:r>
            <a:r>
              <a:rPr lang="en-US" dirty="0">
                <a:solidFill>
                  <a:schemeClr val="accent2"/>
                </a:solidFill>
              </a:rPr>
              <a:t> Visual Studio Team Services</a:t>
            </a:r>
          </a:p>
          <a:p>
            <a:r>
              <a:rPr lang="en-US" dirty="0">
                <a:solidFill>
                  <a:schemeClr val="accent2"/>
                </a:solidFill>
              </a:rPr>
              <a:t>Dev and QA </a:t>
            </a:r>
            <a:r>
              <a:rPr lang="en-US" dirty="0"/>
              <a:t>→</a:t>
            </a:r>
            <a:r>
              <a:rPr lang="en-US" dirty="0">
                <a:solidFill>
                  <a:schemeClr val="accent2"/>
                </a:solidFill>
              </a:rPr>
              <a:t> engineer</a:t>
            </a:r>
          </a:p>
          <a:p>
            <a:r>
              <a:rPr lang="en-US" dirty="0">
                <a:solidFill>
                  <a:schemeClr val="accent2"/>
                </a:solidFill>
              </a:rPr>
              <a:t>Mostly functional tests </a:t>
            </a:r>
            <a:r>
              <a:rPr lang="en-US" dirty="0"/>
              <a:t>→</a:t>
            </a:r>
            <a:r>
              <a:rPr lang="en-US" dirty="0">
                <a:solidFill>
                  <a:schemeClr val="accent2"/>
                </a:solidFill>
              </a:rPr>
              <a:t> mostly unit</a:t>
            </a:r>
          </a:p>
          <a:p>
            <a:r>
              <a:rPr lang="en-US" dirty="0">
                <a:solidFill>
                  <a:schemeClr val="accent2"/>
                </a:solidFill>
              </a:rPr>
              <a:t>Accepting test failures </a:t>
            </a:r>
            <a:r>
              <a:rPr lang="en-US" dirty="0"/>
              <a:t>→</a:t>
            </a:r>
            <a:r>
              <a:rPr lang="en-US" dirty="0">
                <a:solidFill>
                  <a:schemeClr val="accent2"/>
                </a:solidFill>
              </a:rPr>
              <a:t> 100% reliability and fast</a:t>
            </a:r>
          </a:p>
        </p:txBody>
      </p:sp>
      <p:sp>
        <p:nvSpPr>
          <p:cNvPr id="2" name="Title 1"/>
          <p:cNvSpPr>
            <a:spLocks noGrp="1"/>
          </p:cNvSpPr>
          <p:nvPr>
            <p:ph type="title"/>
          </p:nvPr>
        </p:nvSpPr>
        <p:spPr/>
        <p:txBody>
          <a:bodyPr/>
          <a:lstStyle/>
          <a:p>
            <a:r>
              <a:rPr lang="en-US" dirty="0"/>
              <a:t>Transform engineering</a:t>
            </a:r>
          </a:p>
        </p:txBody>
      </p:sp>
    </p:spTree>
    <p:extLst>
      <p:ext uri="{BB962C8B-B14F-4D97-AF65-F5344CB8AC3E}">
        <p14:creationId xmlns:p14="http://schemas.microsoft.com/office/powerpoint/2010/main" val="326437444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principles</a:t>
            </a:r>
          </a:p>
        </p:txBody>
      </p:sp>
      <p:sp>
        <p:nvSpPr>
          <p:cNvPr id="3" name="Content Placeholder 2"/>
          <p:cNvSpPr>
            <a:spLocks noGrp="1"/>
          </p:cNvSpPr>
          <p:nvPr>
            <p:ph type="body" sz="quarter" idx="10"/>
          </p:nvPr>
        </p:nvSpPr>
        <p:spPr>
          <a:xfrm>
            <a:off x="269239" y="1189495"/>
            <a:ext cx="11653523" cy="3379335"/>
          </a:xfrm>
        </p:spPr>
        <p:txBody>
          <a:bodyPr/>
          <a:lstStyle/>
          <a:p>
            <a:r>
              <a:rPr lang="en-US" dirty="0"/>
              <a:t>No down time</a:t>
            </a:r>
          </a:p>
          <a:p>
            <a:r>
              <a:rPr lang="en-US" dirty="0"/>
              <a:t>Fully automated</a:t>
            </a:r>
          </a:p>
          <a:p>
            <a:r>
              <a:rPr lang="en-US" dirty="0"/>
              <a:t>Joint ownership between engineering and ops</a:t>
            </a:r>
          </a:p>
          <a:p>
            <a:r>
              <a:rPr lang="en-US" dirty="0"/>
              <a:t>Decoupled services: clear contracts</a:t>
            </a:r>
          </a:p>
          <a:p>
            <a:r>
              <a:rPr lang="en-US" dirty="0"/>
              <a:t>Feature flags</a:t>
            </a:r>
          </a:p>
        </p:txBody>
      </p:sp>
    </p:spTree>
    <p:extLst>
      <p:ext uri="{BB962C8B-B14F-4D97-AF65-F5344CB8AC3E}">
        <p14:creationId xmlns:p14="http://schemas.microsoft.com/office/powerpoint/2010/main" val="321652170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Feature flags</a:t>
            </a:r>
          </a:p>
        </p:txBody>
      </p:sp>
      <p:sp>
        <p:nvSpPr>
          <p:cNvPr id="4" name="Text Placeholder 3"/>
          <p:cNvSpPr>
            <a:spLocks noGrp="1"/>
          </p:cNvSpPr>
          <p:nvPr>
            <p:ph type="body" sz="quarter" idx="10"/>
          </p:nvPr>
        </p:nvSpPr>
        <p:spPr>
          <a:xfrm>
            <a:off x="269239" y="1189177"/>
            <a:ext cx="11653523" cy="4709944"/>
          </a:xfrm>
        </p:spPr>
        <p:txBody>
          <a:bodyPr/>
          <a:lstStyle/>
          <a:p>
            <a:r>
              <a:rPr lang="en-US"/>
              <a:t>Decouples engineering and marketing</a:t>
            </a:r>
          </a:p>
          <a:p>
            <a:r>
              <a:rPr lang="en-US"/>
              <a:t>Control exposure</a:t>
            </a:r>
          </a:p>
          <a:p>
            <a:r>
              <a:rPr lang="en-US"/>
              <a:t>Granular</a:t>
            </a:r>
          </a:p>
          <a:p>
            <a:r>
              <a:rPr lang="en-US"/>
              <a:t>Controlled via PowerShell</a:t>
            </a:r>
          </a:p>
          <a:p>
            <a:r>
              <a:rPr lang="en-US"/>
              <a:t>Supports early feedback, experimentation</a:t>
            </a:r>
          </a:p>
          <a:p>
            <a:r>
              <a:rPr lang="en-US"/>
              <a:t>Conferences, launches</a:t>
            </a:r>
          </a:p>
          <a:p>
            <a:endParaRPr lang="en-US" dirty="0"/>
          </a:p>
        </p:txBody>
      </p:sp>
    </p:spTree>
    <p:extLst>
      <p:ext uri="{BB962C8B-B14F-4D97-AF65-F5344CB8AC3E}">
        <p14:creationId xmlns:p14="http://schemas.microsoft.com/office/powerpoint/2010/main" val="23922687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4731132" y="102769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4731132" y="144585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p:cNvSpPr/>
          <p:nvPr/>
        </p:nvSpPr>
        <p:spPr bwMode="auto">
          <a:xfrm>
            <a:off x="4731132" y="186401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4731132" y="228217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p:nvSpPr>
        <p:spPr bwMode="auto">
          <a:xfrm>
            <a:off x="4731132" y="270033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4731132" y="311849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p:cNvSpPr/>
          <p:nvPr/>
        </p:nvSpPr>
        <p:spPr bwMode="auto">
          <a:xfrm>
            <a:off x="4731132" y="353665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p:nvSpPr>
        <p:spPr bwMode="auto">
          <a:xfrm>
            <a:off x="4731132" y="395481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a:off x="4743582" y="4372979"/>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p:nvPr/>
        </p:nvSpPr>
        <p:spPr bwMode="auto">
          <a:xfrm>
            <a:off x="4731132" y="479113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2" name="Rectangle 31"/>
          <p:cNvSpPr/>
          <p:nvPr/>
        </p:nvSpPr>
        <p:spPr bwMode="auto">
          <a:xfrm>
            <a:off x="4731132" y="5209296"/>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5078543" y="1104664"/>
            <a:ext cx="2038039" cy="271554"/>
          </a:xfrm>
          <a:prstGeom prst="rect">
            <a:avLst/>
          </a:prstGeom>
          <a:noFill/>
        </p:spPr>
        <p:txBody>
          <a:bodyPr wrap="square" lIns="0" tIns="0" rIns="0" bIns="0" rtlCol="0">
            <a:spAutoFit/>
          </a:bodyPr>
          <a:lstStyle/>
          <a:p>
            <a:pPr algn="ctr" defTabSz="1242922">
              <a:lnSpc>
                <a:spcPct val="90000"/>
              </a:lnSpc>
              <a:defRPr/>
            </a:pPr>
            <a:r>
              <a:rPr lang="en-US" sz="1961" dirty="0">
                <a:gradFill>
                  <a:gsLst>
                    <a:gs pos="0">
                      <a:srgbClr val="404040">
                        <a:lumMod val="50000"/>
                      </a:srgbClr>
                    </a:gs>
                    <a:gs pos="100000">
                      <a:srgbClr val="404040">
                        <a:lumMod val="50000"/>
                      </a:srgbClr>
                    </a:gs>
                  </a:gsLst>
                  <a:lin ang="5400000" scaled="1"/>
                </a:gradFill>
                <a:cs typeface="Segoe UI" panose="020B0502040204020203" pitchFamily="34" charset="0"/>
              </a:rPr>
              <a:t>Source control</a:t>
            </a:r>
          </a:p>
        </p:txBody>
      </p:sp>
      <p:sp>
        <p:nvSpPr>
          <p:cNvPr id="34" name="TextBox 33"/>
          <p:cNvSpPr txBox="1"/>
          <p:nvPr/>
        </p:nvSpPr>
        <p:spPr>
          <a:xfrm>
            <a:off x="5078543" y="15228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Agile planning</a:t>
            </a:r>
          </a:p>
        </p:txBody>
      </p:sp>
      <p:sp>
        <p:nvSpPr>
          <p:cNvPr id="35" name="TextBox 34"/>
          <p:cNvSpPr txBox="1"/>
          <p:nvPr/>
        </p:nvSpPr>
        <p:spPr>
          <a:xfrm>
            <a:off x="4802623" y="194098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Test case management</a:t>
            </a:r>
          </a:p>
        </p:txBody>
      </p:sp>
      <p:sp>
        <p:nvSpPr>
          <p:cNvPr id="36" name="TextBox 35"/>
          <p:cNvSpPr txBox="1"/>
          <p:nvPr/>
        </p:nvSpPr>
        <p:spPr>
          <a:xfrm>
            <a:off x="4829636" y="2359144"/>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Build automation</a:t>
            </a:r>
          </a:p>
        </p:txBody>
      </p:sp>
      <p:sp>
        <p:nvSpPr>
          <p:cNvPr id="41" name="TextBox 40"/>
          <p:cNvSpPr txBox="1"/>
          <p:nvPr/>
        </p:nvSpPr>
        <p:spPr>
          <a:xfrm>
            <a:off x="4689577" y="2777304"/>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863"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Continuous deployment</a:t>
            </a:r>
          </a:p>
        </p:txBody>
      </p:sp>
      <p:sp>
        <p:nvSpPr>
          <p:cNvPr id="42" name="TextBox 41"/>
          <p:cNvSpPr txBox="1"/>
          <p:nvPr/>
        </p:nvSpPr>
        <p:spPr>
          <a:xfrm>
            <a:off x="4802623" y="319546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Release management</a:t>
            </a:r>
          </a:p>
        </p:txBody>
      </p:sp>
      <p:sp>
        <p:nvSpPr>
          <p:cNvPr id="43" name="TextBox 42"/>
          <p:cNvSpPr txBox="1"/>
          <p:nvPr/>
        </p:nvSpPr>
        <p:spPr>
          <a:xfrm>
            <a:off x="5078543" y="36136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Load testing</a:t>
            </a:r>
          </a:p>
        </p:txBody>
      </p:sp>
      <p:sp>
        <p:nvSpPr>
          <p:cNvPr id="47" name="TextBox 46"/>
          <p:cNvSpPr txBox="1"/>
          <p:nvPr/>
        </p:nvSpPr>
        <p:spPr>
          <a:xfrm>
            <a:off x="5078543" y="5286261"/>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Lab management</a:t>
            </a:r>
          </a:p>
        </p:txBody>
      </p:sp>
      <p:sp>
        <p:nvSpPr>
          <p:cNvPr id="4" name="Title 3"/>
          <p:cNvSpPr>
            <a:spLocks noGrp="1"/>
          </p:cNvSpPr>
          <p:nvPr>
            <p:ph type="title"/>
          </p:nvPr>
        </p:nvSpPr>
        <p:spPr>
          <a:xfrm>
            <a:off x="161333" y="198651"/>
            <a:ext cx="11655840" cy="899537"/>
          </a:xfrm>
        </p:spPr>
        <p:txBody>
          <a:bodyPr/>
          <a:lstStyle/>
          <a:p>
            <a:r>
              <a:rPr lang="en-US" dirty="0"/>
              <a:t>Our solution</a:t>
            </a:r>
          </a:p>
        </p:txBody>
      </p:sp>
      <p:grpSp>
        <p:nvGrpSpPr>
          <p:cNvPr id="8" name="Group 7"/>
          <p:cNvGrpSpPr/>
          <p:nvPr/>
        </p:nvGrpSpPr>
        <p:grpSpPr>
          <a:xfrm>
            <a:off x="3401340" y="647905"/>
            <a:ext cx="5339359" cy="5341198"/>
            <a:chOff x="4044950" y="1273175"/>
            <a:chExt cx="4610100" cy="4611688"/>
          </a:xfrm>
        </p:grpSpPr>
        <p:sp>
          <p:nvSpPr>
            <p:cNvPr id="53"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4"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5"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6"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7"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8"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9"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grpSp>
      <p:pic>
        <p:nvPicPr>
          <p:cNvPr id="61" name="Picture 60" descr="MS_ProjectSvr13_c_Blk.png"/>
          <p:cNvPicPr>
            <a:picLocks noChangeAspect="1"/>
          </p:cNvPicPr>
          <p:nvPr/>
        </p:nvPicPr>
        <p:blipFill>
          <a:blip r:embed="rId3" cstate="print">
            <a:alphaModFix amt="82000"/>
            <a:extLst>
              <a:ext uri="{28A0092B-C50C-407E-A947-70E740481C1C}">
                <a14:useLocalDpi xmlns:a14="http://schemas.microsoft.com/office/drawing/2010/main" val="0"/>
              </a:ext>
            </a:extLst>
          </a:blip>
          <a:stretch>
            <a:fillRect/>
          </a:stretch>
        </p:blipFill>
        <p:spPr>
          <a:xfrm>
            <a:off x="2935373" y="6459756"/>
            <a:ext cx="1061202" cy="184280"/>
          </a:xfrm>
          <a:prstGeom prst="rect">
            <a:avLst/>
          </a:prstGeom>
        </p:spPr>
      </p:pic>
      <p:pic>
        <p:nvPicPr>
          <p:cNvPr id="63" name="Picture 62" descr="MS_SharePoint_c_Blk.png"/>
          <p:cNvPicPr>
            <a:picLocks noChangeAspect="1"/>
          </p:cNvPicPr>
          <p:nvPr/>
        </p:nvPicPr>
        <p:blipFill>
          <a:blip r:embed="rId4" cstate="print">
            <a:alphaModFix amt="82000"/>
            <a:extLst>
              <a:ext uri="{28A0092B-C50C-407E-A947-70E740481C1C}">
                <a14:useLocalDpi xmlns:a14="http://schemas.microsoft.com/office/drawing/2010/main" val="0"/>
              </a:ext>
            </a:extLst>
          </a:blip>
          <a:stretch>
            <a:fillRect/>
          </a:stretch>
        </p:blipFill>
        <p:spPr>
          <a:xfrm>
            <a:off x="7810053" y="6442206"/>
            <a:ext cx="917198" cy="157955"/>
          </a:xfrm>
          <a:prstGeom prst="rect">
            <a:avLst/>
          </a:prstGeom>
        </p:spPr>
      </p:pic>
      <p:pic>
        <p:nvPicPr>
          <p:cNvPr id="64" name="Picture 63" descr="MS-Azure_rgb_Blk_D.png"/>
          <p:cNvPicPr>
            <a:picLocks noChangeAspect="1"/>
          </p:cNvPicPr>
          <p:nvPr/>
        </p:nvPicPr>
        <p:blipFill>
          <a:blip r:embed="rId5" cstate="print">
            <a:alphaModFix amt="82000"/>
            <a:extLst>
              <a:ext uri="{28A0092B-C50C-407E-A947-70E740481C1C}">
                <a14:useLocalDpi xmlns:a14="http://schemas.microsoft.com/office/drawing/2010/main" val="0"/>
              </a:ext>
            </a:extLst>
          </a:blip>
          <a:stretch>
            <a:fillRect/>
          </a:stretch>
        </p:blipFill>
        <p:spPr>
          <a:xfrm>
            <a:off x="6396826" y="6448982"/>
            <a:ext cx="1254666" cy="151177"/>
          </a:xfrm>
          <a:prstGeom prst="rect">
            <a:avLst/>
          </a:prstGeom>
        </p:spPr>
      </p:pic>
      <p:pic>
        <p:nvPicPr>
          <p:cNvPr id="65" name="Picture 64" descr="MS-SC_rgb_Blk.png"/>
          <p:cNvPicPr>
            <a:picLocks noChangeAspect="1"/>
          </p:cNvPicPr>
          <p:nvPr/>
        </p:nvPicPr>
        <p:blipFill>
          <a:blip r:embed="rId6" cstate="print">
            <a:alphaModFix amt="82000"/>
            <a:extLst>
              <a:ext uri="{28A0092B-C50C-407E-A947-70E740481C1C}">
                <a14:useLocalDpi xmlns:a14="http://schemas.microsoft.com/office/drawing/2010/main" val="0"/>
              </a:ext>
            </a:extLst>
          </a:blip>
          <a:stretch>
            <a:fillRect/>
          </a:stretch>
        </p:blipFill>
        <p:spPr>
          <a:xfrm>
            <a:off x="4155134" y="6366313"/>
            <a:ext cx="2083131" cy="325588"/>
          </a:xfrm>
          <a:prstGeom prst="rect">
            <a:avLst/>
          </a:prstGeom>
        </p:spPr>
      </p:pic>
      <p:pic>
        <p:nvPicPr>
          <p:cNvPr id="66" name="Picture 65" descr="office_logo.png"/>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9240" y="6415880"/>
            <a:ext cx="727572" cy="233935"/>
          </a:xfrm>
          <a:prstGeom prst="rect">
            <a:avLst/>
          </a:prstGeom>
        </p:spPr>
      </p:pic>
      <p:cxnSp>
        <p:nvCxnSpPr>
          <p:cNvPr id="67" name="Straight Connector 66"/>
          <p:cNvCxnSpPr/>
          <p:nvPr/>
        </p:nvCxnSpPr>
        <p:spPr>
          <a:xfrm>
            <a:off x="350058"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897510" y="6534306"/>
            <a:ext cx="3063287"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 name="Picture 1" descr="Stadium_v2-03.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61261" y="-90779"/>
            <a:ext cx="4647954" cy="6937921"/>
          </a:xfrm>
          <a:prstGeom prst="rect">
            <a:avLst/>
          </a:prstGeom>
        </p:spPr>
      </p:pic>
      <p:pic>
        <p:nvPicPr>
          <p:cNvPr id="3" name="Picture 2" descr="Stadium_v2-04.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92487" y="77253"/>
            <a:ext cx="4636849" cy="6921344"/>
          </a:xfrm>
          <a:prstGeom prst="rect">
            <a:avLst/>
          </a:prstGeom>
        </p:spPr>
      </p:pic>
      <p:sp>
        <p:nvSpPr>
          <p:cNvPr id="84" name="Rectangle 83"/>
          <p:cNvSpPr/>
          <p:nvPr/>
        </p:nvSpPr>
        <p:spPr bwMode="auto">
          <a:xfrm>
            <a:off x="6319925" y="1522824"/>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3" name="TextBox 82"/>
          <p:cNvSpPr txBox="1"/>
          <p:nvPr/>
        </p:nvSpPr>
        <p:spPr>
          <a:xfrm>
            <a:off x="6075769" y="1400911"/>
            <a:ext cx="1943189" cy="908196"/>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Visual Studio</a:t>
            </a:r>
          </a:p>
          <a:p>
            <a:pPr algn="ctr">
              <a:lnSpc>
                <a:spcPct val="90000"/>
              </a:lnSpc>
              <a:spcAft>
                <a:spcPts val="588"/>
              </a:spcAft>
            </a:pPr>
            <a:r>
              <a:rPr lang="en-US" sz="1961" dirty="0">
                <a:solidFill>
                  <a:schemeClr val="bg1"/>
                </a:solidFill>
              </a:rPr>
              <a:t>Team Services</a:t>
            </a:r>
          </a:p>
        </p:txBody>
      </p:sp>
      <p:sp>
        <p:nvSpPr>
          <p:cNvPr id="85" name="Rectangle 84"/>
          <p:cNvSpPr/>
          <p:nvPr/>
        </p:nvSpPr>
        <p:spPr bwMode="auto">
          <a:xfrm>
            <a:off x="4376096" y="1522824"/>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6" name="TextBox 85"/>
          <p:cNvSpPr txBox="1"/>
          <p:nvPr/>
        </p:nvSpPr>
        <p:spPr>
          <a:xfrm>
            <a:off x="4025523" y="1303749"/>
            <a:ext cx="1943189" cy="1179750"/>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Team Foundation</a:t>
            </a:r>
          </a:p>
          <a:p>
            <a:pPr algn="ctr">
              <a:lnSpc>
                <a:spcPct val="90000"/>
              </a:lnSpc>
              <a:spcAft>
                <a:spcPts val="588"/>
              </a:spcAft>
            </a:pPr>
            <a:r>
              <a:rPr lang="en-US" sz="1961" dirty="0">
                <a:solidFill>
                  <a:schemeClr val="bg1"/>
                </a:solidFill>
              </a:rPr>
              <a:t>Server</a:t>
            </a:r>
          </a:p>
        </p:txBody>
      </p:sp>
    </p:spTree>
    <p:extLst>
      <p:ext uri="{BB962C8B-B14F-4D97-AF65-F5344CB8AC3E}">
        <p14:creationId xmlns:p14="http://schemas.microsoft.com/office/powerpoint/2010/main" val="3797197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bwMode="auto">
          <a:xfrm>
            <a:off x="3562962" y="647905"/>
            <a:ext cx="5010297" cy="5341198"/>
          </a:xfrm>
          <a:prstGeom prst="ellipse">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Rectangle 21"/>
          <p:cNvSpPr/>
          <p:nvPr/>
        </p:nvSpPr>
        <p:spPr bwMode="auto">
          <a:xfrm>
            <a:off x="4731132" y="102769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4731132" y="144585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p:cNvSpPr/>
          <p:nvPr/>
        </p:nvSpPr>
        <p:spPr bwMode="auto">
          <a:xfrm>
            <a:off x="4731132" y="186401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4731132" y="228217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p:nvSpPr>
        <p:spPr bwMode="auto">
          <a:xfrm>
            <a:off x="4731132" y="270033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4731132" y="311849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p:cNvSpPr/>
          <p:nvPr/>
        </p:nvSpPr>
        <p:spPr bwMode="auto">
          <a:xfrm>
            <a:off x="4731132" y="353665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p:nvSpPr>
        <p:spPr bwMode="auto">
          <a:xfrm>
            <a:off x="4731132" y="395481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a:off x="4743582" y="4372979"/>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p:nvPr/>
        </p:nvSpPr>
        <p:spPr bwMode="auto">
          <a:xfrm>
            <a:off x="4731132" y="479113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2" name="Rectangle 31"/>
          <p:cNvSpPr/>
          <p:nvPr/>
        </p:nvSpPr>
        <p:spPr bwMode="auto">
          <a:xfrm>
            <a:off x="4731132" y="5209296"/>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5078543" y="1104664"/>
            <a:ext cx="2038039" cy="271554"/>
          </a:xfrm>
          <a:prstGeom prst="rect">
            <a:avLst/>
          </a:prstGeom>
          <a:noFill/>
        </p:spPr>
        <p:txBody>
          <a:bodyPr wrap="square" lIns="0" tIns="0" rIns="0" bIns="0" rtlCol="0">
            <a:spAutoFit/>
          </a:bodyPr>
          <a:lstStyle/>
          <a:p>
            <a:pPr algn="ctr" defTabSz="1242922">
              <a:lnSpc>
                <a:spcPct val="90000"/>
              </a:lnSpc>
              <a:defRPr/>
            </a:pPr>
            <a:r>
              <a:rPr lang="en-US" sz="1961" dirty="0">
                <a:gradFill>
                  <a:gsLst>
                    <a:gs pos="0">
                      <a:srgbClr val="404040">
                        <a:lumMod val="50000"/>
                      </a:srgbClr>
                    </a:gs>
                    <a:gs pos="100000">
                      <a:srgbClr val="404040">
                        <a:lumMod val="50000"/>
                      </a:srgbClr>
                    </a:gs>
                  </a:gsLst>
                  <a:lin ang="5400000" scaled="1"/>
                </a:gradFill>
                <a:cs typeface="Segoe UI" panose="020B0502040204020203" pitchFamily="34" charset="0"/>
              </a:rPr>
              <a:t>Source control</a:t>
            </a:r>
          </a:p>
        </p:txBody>
      </p:sp>
      <p:sp>
        <p:nvSpPr>
          <p:cNvPr id="34" name="TextBox 33"/>
          <p:cNvSpPr txBox="1"/>
          <p:nvPr/>
        </p:nvSpPr>
        <p:spPr>
          <a:xfrm>
            <a:off x="5078543" y="15228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Agile planning</a:t>
            </a:r>
          </a:p>
        </p:txBody>
      </p:sp>
      <p:sp>
        <p:nvSpPr>
          <p:cNvPr id="35" name="TextBox 34"/>
          <p:cNvSpPr txBox="1"/>
          <p:nvPr/>
        </p:nvSpPr>
        <p:spPr>
          <a:xfrm>
            <a:off x="4802623" y="194098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Test case management</a:t>
            </a:r>
          </a:p>
        </p:txBody>
      </p:sp>
      <p:sp>
        <p:nvSpPr>
          <p:cNvPr id="36" name="TextBox 35"/>
          <p:cNvSpPr txBox="1"/>
          <p:nvPr/>
        </p:nvSpPr>
        <p:spPr>
          <a:xfrm>
            <a:off x="4829636" y="2359144"/>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Build automation</a:t>
            </a:r>
          </a:p>
        </p:txBody>
      </p:sp>
      <p:sp>
        <p:nvSpPr>
          <p:cNvPr id="41" name="TextBox 40"/>
          <p:cNvSpPr txBox="1"/>
          <p:nvPr/>
        </p:nvSpPr>
        <p:spPr>
          <a:xfrm>
            <a:off x="4689577" y="2777304"/>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863"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Continuous deployment</a:t>
            </a:r>
          </a:p>
        </p:txBody>
      </p:sp>
      <p:sp>
        <p:nvSpPr>
          <p:cNvPr id="42" name="TextBox 41"/>
          <p:cNvSpPr txBox="1"/>
          <p:nvPr/>
        </p:nvSpPr>
        <p:spPr>
          <a:xfrm>
            <a:off x="4802623" y="319546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Release management</a:t>
            </a:r>
          </a:p>
        </p:txBody>
      </p:sp>
      <p:sp>
        <p:nvSpPr>
          <p:cNvPr id="43" name="TextBox 42"/>
          <p:cNvSpPr txBox="1"/>
          <p:nvPr/>
        </p:nvSpPr>
        <p:spPr>
          <a:xfrm>
            <a:off x="5078543" y="36136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Load testing</a:t>
            </a:r>
          </a:p>
        </p:txBody>
      </p:sp>
      <p:sp>
        <p:nvSpPr>
          <p:cNvPr id="47" name="TextBox 46"/>
          <p:cNvSpPr txBox="1"/>
          <p:nvPr/>
        </p:nvSpPr>
        <p:spPr>
          <a:xfrm>
            <a:off x="5078543" y="5286261"/>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Lab management</a:t>
            </a:r>
          </a:p>
        </p:txBody>
      </p:sp>
      <p:sp>
        <p:nvSpPr>
          <p:cNvPr id="4" name="Title 3"/>
          <p:cNvSpPr>
            <a:spLocks noGrp="1"/>
          </p:cNvSpPr>
          <p:nvPr>
            <p:ph type="title"/>
          </p:nvPr>
        </p:nvSpPr>
        <p:spPr>
          <a:xfrm>
            <a:off x="161333" y="198651"/>
            <a:ext cx="11655840" cy="899537"/>
          </a:xfrm>
        </p:spPr>
        <p:txBody>
          <a:bodyPr/>
          <a:lstStyle/>
          <a:p>
            <a:r>
              <a:rPr lang="en-US" dirty="0"/>
              <a:t>Our solution</a:t>
            </a:r>
          </a:p>
        </p:txBody>
      </p:sp>
      <p:grpSp>
        <p:nvGrpSpPr>
          <p:cNvPr id="8" name="Group 7"/>
          <p:cNvGrpSpPr/>
          <p:nvPr/>
        </p:nvGrpSpPr>
        <p:grpSpPr>
          <a:xfrm>
            <a:off x="3401340" y="647905"/>
            <a:ext cx="5339359" cy="5341198"/>
            <a:chOff x="4044950" y="1273175"/>
            <a:chExt cx="4610100" cy="4611688"/>
          </a:xfrm>
        </p:grpSpPr>
        <p:sp>
          <p:nvSpPr>
            <p:cNvPr id="53"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4"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5"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6"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7"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8"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9"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grpSp>
      <p:pic>
        <p:nvPicPr>
          <p:cNvPr id="61" name="Picture 60" descr="MS_ProjectSvr13_c_Blk.png"/>
          <p:cNvPicPr>
            <a:picLocks noChangeAspect="1"/>
          </p:cNvPicPr>
          <p:nvPr/>
        </p:nvPicPr>
        <p:blipFill>
          <a:blip r:embed="rId3" cstate="print">
            <a:alphaModFix amt="82000"/>
            <a:extLst>
              <a:ext uri="{28A0092B-C50C-407E-A947-70E740481C1C}">
                <a14:useLocalDpi xmlns:a14="http://schemas.microsoft.com/office/drawing/2010/main" val="0"/>
              </a:ext>
            </a:extLst>
          </a:blip>
          <a:stretch>
            <a:fillRect/>
          </a:stretch>
        </p:blipFill>
        <p:spPr>
          <a:xfrm>
            <a:off x="2935373" y="6459756"/>
            <a:ext cx="1061202" cy="184280"/>
          </a:xfrm>
          <a:prstGeom prst="rect">
            <a:avLst/>
          </a:prstGeom>
        </p:spPr>
      </p:pic>
      <p:pic>
        <p:nvPicPr>
          <p:cNvPr id="63" name="Picture 62" descr="MS_SharePoint_c_Blk.png"/>
          <p:cNvPicPr>
            <a:picLocks noChangeAspect="1"/>
          </p:cNvPicPr>
          <p:nvPr/>
        </p:nvPicPr>
        <p:blipFill>
          <a:blip r:embed="rId4" cstate="print">
            <a:alphaModFix amt="82000"/>
            <a:extLst>
              <a:ext uri="{28A0092B-C50C-407E-A947-70E740481C1C}">
                <a14:useLocalDpi xmlns:a14="http://schemas.microsoft.com/office/drawing/2010/main" val="0"/>
              </a:ext>
            </a:extLst>
          </a:blip>
          <a:stretch>
            <a:fillRect/>
          </a:stretch>
        </p:blipFill>
        <p:spPr>
          <a:xfrm>
            <a:off x="7810053" y="6442206"/>
            <a:ext cx="917198" cy="157955"/>
          </a:xfrm>
          <a:prstGeom prst="rect">
            <a:avLst/>
          </a:prstGeom>
        </p:spPr>
      </p:pic>
      <p:pic>
        <p:nvPicPr>
          <p:cNvPr id="64" name="Picture 63" descr="MS-Azure_rgb_Blk_D.png"/>
          <p:cNvPicPr>
            <a:picLocks noChangeAspect="1"/>
          </p:cNvPicPr>
          <p:nvPr/>
        </p:nvPicPr>
        <p:blipFill>
          <a:blip r:embed="rId5" cstate="print">
            <a:alphaModFix amt="82000"/>
            <a:extLst>
              <a:ext uri="{28A0092B-C50C-407E-A947-70E740481C1C}">
                <a14:useLocalDpi xmlns:a14="http://schemas.microsoft.com/office/drawing/2010/main" val="0"/>
              </a:ext>
            </a:extLst>
          </a:blip>
          <a:stretch>
            <a:fillRect/>
          </a:stretch>
        </p:blipFill>
        <p:spPr>
          <a:xfrm>
            <a:off x="6396826" y="6448982"/>
            <a:ext cx="1254666" cy="151177"/>
          </a:xfrm>
          <a:prstGeom prst="rect">
            <a:avLst/>
          </a:prstGeom>
        </p:spPr>
      </p:pic>
      <p:pic>
        <p:nvPicPr>
          <p:cNvPr id="65" name="Picture 64" descr="MS-SC_rgb_Blk.png"/>
          <p:cNvPicPr>
            <a:picLocks noChangeAspect="1"/>
          </p:cNvPicPr>
          <p:nvPr/>
        </p:nvPicPr>
        <p:blipFill>
          <a:blip r:embed="rId6" cstate="print">
            <a:alphaModFix amt="82000"/>
            <a:extLst>
              <a:ext uri="{28A0092B-C50C-407E-A947-70E740481C1C}">
                <a14:useLocalDpi xmlns:a14="http://schemas.microsoft.com/office/drawing/2010/main" val="0"/>
              </a:ext>
            </a:extLst>
          </a:blip>
          <a:stretch>
            <a:fillRect/>
          </a:stretch>
        </p:blipFill>
        <p:spPr>
          <a:xfrm>
            <a:off x="4155134" y="6366313"/>
            <a:ext cx="2083131" cy="325588"/>
          </a:xfrm>
          <a:prstGeom prst="rect">
            <a:avLst/>
          </a:prstGeom>
        </p:spPr>
      </p:pic>
      <p:pic>
        <p:nvPicPr>
          <p:cNvPr id="66" name="Picture 65" descr="office_logo.png"/>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9240" y="6415880"/>
            <a:ext cx="727572" cy="233935"/>
          </a:xfrm>
          <a:prstGeom prst="rect">
            <a:avLst/>
          </a:prstGeom>
        </p:spPr>
      </p:pic>
      <p:cxnSp>
        <p:nvCxnSpPr>
          <p:cNvPr id="67" name="Straight Connector 66"/>
          <p:cNvCxnSpPr/>
          <p:nvPr/>
        </p:nvCxnSpPr>
        <p:spPr>
          <a:xfrm>
            <a:off x="350058"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833899" y="6534306"/>
            <a:ext cx="3126898"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 name="Picture 1" descr="Stadium_v2-03.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1947" y="-30352"/>
            <a:ext cx="4647954" cy="6937921"/>
          </a:xfrm>
          <a:prstGeom prst="rect">
            <a:avLst/>
          </a:prstGeom>
        </p:spPr>
      </p:pic>
      <p:pic>
        <p:nvPicPr>
          <p:cNvPr id="3" name="Picture 2" descr="Stadium_v2-04.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8947" y="75986"/>
            <a:ext cx="4636849" cy="6921344"/>
          </a:xfrm>
          <a:prstGeom prst="rect">
            <a:avLst/>
          </a:prstGeom>
        </p:spPr>
      </p:pic>
      <p:sp>
        <p:nvSpPr>
          <p:cNvPr id="44" name="TextBox 43"/>
          <p:cNvSpPr txBox="1"/>
          <p:nvPr/>
        </p:nvSpPr>
        <p:spPr>
          <a:xfrm>
            <a:off x="4777722" y="4031784"/>
            <a:ext cx="2589880"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863"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Feedback management</a:t>
            </a:r>
          </a:p>
        </p:txBody>
      </p:sp>
      <p:sp>
        <p:nvSpPr>
          <p:cNvPr id="45" name="TextBox 44"/>
          <p:cNvSpPr txBox="1"/>
          <p:nvPr/>
        </p:nvSpPr>
        <p:spPr>
          <a:xfrm>
            <a:off x="4930822" y="4449944"/>
            <a:ext cx="233348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Team collaboration</a:t>
            </a:r>
          </a:p>
        </p:txBody>
      </p:sp>
      <p:sp>
        <p:nvSpPr>
          <p:cNvPr id="46" name="TextBox 45"/>
          <p:cNvSpPr txBox="1"/>
          <p:nvPr/>
        </p:nvSpPr>
        <p:spPr>
          <a:xfrm>
            <a:off x="4854496" y="4868104"/>
            <a:ext cx="248613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Application telemetry</a:t>
            </a:r>
          </a:p>
        </p:txBody>
      </p:sp>
      <p:sp>
        <p:nvSpPr>
          <p:cNvPr id="5" name="Rectangle 4"/>
          <p:cNvSpPr/>
          <p:nvPr/>
        </p:nvSpPr>
        <p:spPr bwMode="auto">
          <a:xfrm>
            <a:off x="3462463" y="2542624"/>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8" name="Rectangle 47"/>
          <p:cNvSpPr/>
          <p:nvPr/>
        </p:nvSpPr>
        <p:spPr bwMode="auto">
          <a:xfrm>
            <a:off x="3325701" y="3469285"/>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9" name="Rectangle 48"/>
          <p:cNvSpPr/>
          <p:nvPr/>
        </p:nvSpPr>
        <p:spPr bwMode="auto">
          <a:xfrm>
            <a:off x="8019743" y="5121303"/>
            <a:ext cx="553516" cy="499089"/>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0" name="Rectangle 49"/>
          <p:cNvSpPr/>
          <p:nvPr/>
        </p:nvSpPr>
        <p:spPr bwMode="auto">
          <a:xfrm>
            <a:off x="8116331" y="4168048"/>
            <a:ext cx="589392" cy="601881"/>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1" name="Rectangle 50"/>
          <p:cNvSpPr/>
          <p:nvPr/>
        </p:nvSpPr>
        <p:spPr bwMode="auto">
          <a:xfrm>
            <a:off x="2301072" y="3352916"/>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2" name="Rectangle 51"/>
          <p:cNvSpPr/>
          <p:nvPr/>
        </p:nvSpPr>
        <p:spPr bwMode="auto">
          <a:xfrm>
            <a:off x="8928088" y="4387011"/>
            <a:ext cx="553516" cy="499089"/>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60" name="Rectangle 59"/>
          <p:cNvSpPr/>
          <p:nvPr/>
        </p:nvSpPr>
        <p:spPr bwMode="auto">
          <a:xfrm>
            <a:off x="7672994" y="1562591"/>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62" name="TextBox 61"/>
          <p:cNvSpPr txBox="1"/>
          <p:nvPr/>
        </p:nvSpPr>
        <p:spPr>
          <a:xfrm>
            <a:off x="7428838" y="1440678"/>
            <a:ext cx="1943189" cy="908196"/>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Visual Studio</a:t>
            </a:r>
          </a:p>
          <a:p>
            <a:pPr algn="ctr">
              <a:lnSpc>
                <a:spcPct val="90000"/>
              </a:lnSpc>
              <a:spcAft>
                <a:spcPts val="588"/>
              </a:spcAft>
            </a:pPr>
            <a:r>
              <a:rPr lang="en-US" sz="1961" dirty="0">
                <a:solidFill>
                  <a:schemeClr val="bg1"/>
                </a:solidFill>
              </a:rPr>
              <a:t>Team Services</a:t>
            </a:r>
          </a:p>
        </p:txBody>
      </p:sp>
      <p:sp>
        <p:nvSpPr>
          <p:cNvPr id="70" name="Rectangle 69"/>
          <p:cNvSpPr/>
          <p:nvPr/>
        </p:nvSpPr>
        <p:spPr bwMode="auto">
          <a:xfrm>
            <a:off x="3036301" y="1595292"/>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1" name="TextBox 70"/>
          <p:cNvSpPr txBox="1"/>
          <p:nvPr/>
        </p:nvSpPr>
        <p:spPr>
          <a:xfrm>
            <a:off x="2685728" y="1376217"/>
            <a:ext cx="1943189" cy="1179750"/>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Team Foundation</a:t>
            </a:r>
          </a:p>
          <a:p>
            <a:pPr algn="ctr">
              <a:lnSpc>
                <a:spcPct val="90000"/>
              </a:lnSpc>
              <a:spcAft>
                <a:spcPts val="588"/>
              </a:spcAft>
            </a:pPr>
            <a:r>
              <a:rPr lang="en-US" sz="1961" dirty="0">
                <a:solidFill>
                  <a:schemeClr val="bg1"/>
                </a:solidFill>
              </a:rPr>
              <a:t>Server</a:t>
            </a:r>
          </a:p>
        </p:txBody>
      </p:sp>
    </p:spTree>
    <p:extLst>
      <p:ext uri="{BB962C8B-B14F-4D97-AF65-F5344CB8AC3E}">
        <p14:creationId xmlns:p14="http://schemas.microsoft.com/office/powerpoint/2010/main" val="506810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Manage the full stack</a:t>
            </a:r>
          </a:p>
        </p:txBody>
      </p:sp>
      <p:sp>
        <p:nvSpPr>
          <p:cNvPr id="5" name="Rectangle 4"/>
          <p:cNvSpPr/>
          <p:nvPr/>
        </p:nvSpPr>
        <p:spPr bwMode="auto">
          <a:xfrm>
            <a:off x="3076126" y="554544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Provision Environment</a:t>
            </a:r>
          </a:p>
        </p:txBody>
      </p:sp>
      <p:sp>
        <p:nvSpPr>
          <p:cNvPr id="9" name="Rectangle 8"/>
          <p:cNvSpPr/>
          <p:nvPr/>
        </p:nvSpPr>
        <p:spPr bwMode="auto">
          <a:xfrm>
            <a:off x="6096001" y="554544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Azure Resource Manager</a:t>
            </a:r>
          </a:p>
        </p:txBody>
      </p:sp>
      <p:sp>
        <p:nvSpPr>
          <p:cNvPr id="10" name="Rectangle 9"/>
          <p:cNvSpPr/>
          <p:nvPr/>
        </p:nvSpPr>
        <p:spPr bwMode="auto">
          <a:xfrm>
            <a:off x="3076126" y="513950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Configure Environment</a:t>
            </a:r>
          </a:p>
        </p:txBody>
      </p:sp>
      <p:sp>
        <p:nvSpPr>
          <p:cNvPr id="11" name="Rectangle 10"/>
          <p:cNvSpPr/>
          <p:nvPr/>
        </p:nvSpPr>
        <p:spPr bwMode="auto">
          <a:xfrm>
            <a:off x="6096001" y="513950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Desired State Configuration</a:t>
            </a:r>
          </a:p>
        </p:txBody>
      </p:sp>
      <p:sp>
        <p:nvSpPr>
          <p:cNvPr id="12" name="Rectangle 11"/>
          <p:cNvSpPr/>
          <p:nvPr/>
        </p:nvSpPr>
        <p:spPr bwMode="auto">
          <a:xfrm>
            <a:off x="3076126" y="5951382"/>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Tracking Work</a:t>
            </a:r>
          </a:p>
        </p:txBody>
      </p:sp>
      <p:sp>
        <p:nvSpPr>
          <p:cNvPr id="13" name="Rectangle 12"/>
          <p:cNvSpPr/>
          <p:nvPr/>
        </p:nvSpPr>
        <p:spPr bwMode="auto">
          <a:xfrm>
            <a:off x="6096001" y="5951382"/>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TFS / VSTS</a:t>
            </a:r>
          </a:p>
        </p:txBody>
      </p:sp>
      <p:sp>
        <p:nvSpPr>
          <p:cNvPr id="14" name="Rectangle 13"/>
          <p:cNvSpPr/>
          <p:nvPr/>
        </p:nvSpPr>
        <p:spPr bwMode="auto">
          <a:xfrm>
            <a:off x="3076126" y="63573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Planning Work</a:t>
            </a:r>
          </a:p>
        </p:txBody>
      </p:sp>
      <p:sp>
        <p:nvSpPr>
          <p:cNvPr id="15" name="Rectangle 14"/>
          <p:cNvSpPr/>
          <p:nvPr/>
        </p:nvSpPr>
        <p:spPr bwMode="auto">
          <a:xfrm>
            <a:off x="6096001" y="63573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TFS / VSTS</a:t>
            </a:r>
          </a:p>
        </p:txBody>
      </p:sp>
      <p:sp>
        <p:nvSpPr>
          <p:cNvPr id="16" name="Rectangle 15"/>
          <p:cNvSpPr/>
          <p:nvPr/>
        </p:nvSpPr>
        <p:spPr bwMode="auto">
          <a:xfrm>
            <a:off x="3076126" y="473356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Install Application</a:t>
            </a:r>
          </a:p>
        </p:txBody>
      </p:sp>
      <p:sp>
        <p:nvSpPr>
          <p:cNvPr id="17" name="Rectangle 16"/>
          <p:cNvSpPr/>
          <p:nvPr/>
        </p:nvSpPr>
        <p:spPr bwMode="auto">
          <a:xfrm>
            <a:off x="6096001" y="473356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NuGet</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t>
            </a: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WebDeploy</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t>
            </a: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etc</a:t>
            </a:r>
            <a:endParaRPr lang="en-US" sz="1961" kern="0" spc="-5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18" name="Rectangle 17"/>
          <p:cNvSpPr/>
          <p:nvPr/>
        </p:nvSpPr>
        <p:spPr bwMode="auto">
          <a:xfrm>
            <a:off x="3076126" y="432762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Configure Application</a:t>
            </a:r>
          </a:p>
        </p:txBody>
      </p:sp>
      <p:sp>
        <p:nvSpPr>
          <p:cNvPr id="19" name="Rectangle 18"/>
          <p:cNvSpPr/>
          <p:nvPr/>
        </p:nvSpPr>
        <p:spPr bwMode="auto">
          <a:xfrm>
            <a:off x="6096001" y="432762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Tokenization</a:t>
            </a:r>
          </a:p>
        </p:txBody>
      </p:sp>
      <p:sp>
        <p:nvSpPr>
          <p:cNvPr id="20" name="Rectangle 19"/>
          <p:cNvSpPr/>
          <p:nvPr/>
        </p:nvSpPr>
        <p:spPr bwMode="auto">
          <a:xfrm>
            <a:off x="3076126" y="392168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Create Test Data</a:t>
            </a:r>
          </a:p>
        </p:txBody>
      </p:sp>
      <p:sp>
        <p:nvSpPr>
          <p:cNvPr id="21" name="Rectangle 20"/>
          <p:cNvSpPr/>
          <p:nvPr/>
        </p:nvSpPr>
        <p:spPr bwMode="auto">
          <a:xfrm>
            <a:off x="6096001" y="392168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BacPac</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with SSDT</a:t>
            </a:r>
          </a:p>
        </p:txBody>
      </p:sp>
      <p:sp>
        <p:nvSpPr>
          <p:cNvPr id="22" name="Rectangle 21"/>
          <p:cNvSpPr/>
          <p:nvPr/>
        </p:nvSpPr>
        <p:spPr bwMode="auto">
          <a:xfrm>
            <a:off x="3076126" y="351574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Automated Tests</a:t>
            </a:r>
          </a:p>
        </p:txBody>
      </p:sp>
      <p:sp>
        <p:nvSpPr>
          <p:cNvPr id="23" name="Rectangle 22"/>
          <p:cNvSpPr/>
          <p:nvPr/>
        </p:nvSpPr>
        <p:spPr bwMode="auto">
          <a:xfrm>
            <a:off x="6096001" y="351574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Coded UI, Web, Load</a:t>
            </a:r>
          </a:p>
        </p:txBody>
      </p:sp>
      <p:sp>
        <p:nvSpPr>
          <p:cNvPr id="24" name="Rectangle 23"/>
          <p:cNvSpPr/>
          <p:nvPr/>
        </p:nvSpPr>
        <p:spPr bwMode="auto">
          <a:xfrm>
            <a:off x="3076126" y="310980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Manual Tests</a:t>
            </a:r>
          </a:p>
        </p:txBody>
      </p:sp>
      <p:sp>
        <p:nvSpPr>
          <p:cNvPr id="25" name="Rectangle 24"/>
          <p:cNvSpPr/>
          <p:nvPr/>
        </p:nvSpPr>
        <p:spPr bwMode="auto">
          <a:xfrm>
            <a:off x="6096001" y="310980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Microsoft Test Manager</a:t>
            </a:r>
          </a:p>
        </p:txBody>
      </p:sp>
      <p:sp>
        <p:nvSpPr>
          <p:cNvPr id="26" name="Rectangle 25"/>
          <p:cNvSpPr/>
          <p:nvPr/>
        </p:nvSpPr>
        <p:spPr bwMode="auto">
          <a:xfrm>
            <a:off x="3076126" y="270386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Notify Approvers</a:t>
            </a:r>
          </a:p>
        </p:txBody>
      </p:sp>
      <p:sp>
        <p:nvSpPr>
          <p:cNvPr id="27" name="Rectangle 26"/>
          <p:cNvSpPr/>
          <p:nvPr/>
        </p:nvSpPr>
        <p:spPr bwMode="auto">
          <a:xfrm>
            <a:off x="6096001" y="270386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Release Management</a:t>
            </a:r>
          </a:p>
        </p:txBody>
      </p:sp>
      <p:sp>
        <p:nvSpPr>
          <p:cNvPr id="28" name="Rectangle 27"/>
          <p:cNvSpPr/>
          <p:nvPr/>
        </p:nvSpPr>
        <p:spPr bwMode="auto">
          <a:xfrm>
            <a:off x="3076126" y="22979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Notify Approvers</a:t>
            </a:r>
          </a:p>
        </p:txBody>
      </p:sp>
      <p:sp>
        <p:nvSpPr>
          <p:cNvPr id="29" name="Rectangle 28"/>
          <p:cNvSpPr/>
          <p:nvPr/>
        </p:nvSpPr>
        <p:spPr bwMode="auto">
          <a:xfrm>
            <a:off x="6096001" y="22979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Release Management</a:t>
            </a:r>
          </a:p>
        </p:txBody>
      </p:sp>
      <p:sp>
        <p:nvSpPr>
          <p:cNvPr id="30" name="Rectangle 29"/>
          <p:cNvSpPr/>
          <p:nvPr/>
        </p:nvSpPr>
        <p:spPr bwMode="auto">
          <a:xfrm rot="16200000">
            <a:off x="2439884" y="6154351"/>
            <a:ext cx="764509"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Plan</a:t>
            </a:r>
          </a:p>
        </p:txBody>
      </p:sp>
      <p:sp>
        <p:nvSpPr>
          <p:cNvPr id="31" name="Rectangle 30"/>
          <p:cNvSpPr/>
          <p:nvPr/>
        </p:nvSpPr>
        <p:spPr bwMode="auto">
          <a:xfrm rot="16200000">
            <a:off x="2439884" y="5342471"/>
            <a:ext cx="764509"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Infra</a:t>
            </a:r>
          </a:p>
        </p:txBody>
      </p:sp>
      <p:sp>
        <p:nvSpPr>
          <p:cNvPr id="32" name="Rectangle 31"/>
          <p:cNvSpPr/>
          <p:nvPr/>
        </p:nvSpPr>
        <p:spPr bwMode="auto">
          <a:xfrm rot="16200000">
            <a:off x="2439884" y="4530591"/>
            <a:ext cx="764509"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App</a:t>
            </a:r>
          </a:p>
        </p:txBody>
      </p:sp>
      <p:sp>
        <p:nvSpPr>
          <p:cNvPr id="33" name="Rectangle 32"/>
          <p:cNvSpPr/>
          <p:nvPr/>
        </p:nvSpPr>
        <p:spPr bwMode="auto">
          <a:xfrm rot="16200000">
            <a:off x="2239991" y="3512665"/>
            <a:ext cx="1164298"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Test</a:t>
            </a:r>
          </a:p>
        </p:txBody>
      </p:sp>
      <p:sp>
        <p:nvSpPr>
          <p:cNvPr id="34" name="Rectangle 33"/>
          <p:cNvSpPr/>
          <p:nvPr/>
        </p:nvSpPr>
        <p:spPr bwMode="auto">
          <a:xfrm rot="16200000">
            <a:off x="2442960" y="2497815"/>
            <a:ext cx="758358"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Approve</a:t>
            </a:r>
            <a:endParaRPr lang="en-US" sz="1961" kern="0" spc="-5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35" name="Rectangle 34"/>
          <p:cNvSpPr/>
          <p:nvPr/>
        </p:nvSpPr>
        <p:spPr bwMode="auto">
          <a:xfrm>
            <a:off x="3076126" y="188095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Performance</a:t>
            </a:r>
          </a:p>
        </p:txBody>
      </p:sp>
      <p:sp>
        <p:nvSpPr>
          <p:cNvPr id="36" name="Rectangle 35"/>
          <p:cNvSpPr/>
          <p:nvPr/>
        </p:nvSpPr>
        <p:spPr bwMode="auto">
          <a:xfrm>
            <a:off x="6096001" y="188095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37" name="Rectangle 36"/>
          <p:cNvSpPr/>
          <p:nvPr/>
        </p:nvSpPr>
        <p:spPr bwMode="auto">
          <a:xfrm>
            <a:off x="3076126" y="147501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Diagnostics</a:t>
            </a:r>
          </a:p>
        </p:txBody>
      </p:sp>
      <p:sp>
        <p:nvSpPr>
          <p:cNvPr id="38" name="Rectangle 37"/>
          <p:cNvSpPr/>
          <p:nvPr/>
        </p:nvSpPr>
        <p:spPr bwMode="auto">
          <a:xfrm>
            <a:off x="6096001" y="147501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39" name="Rectangle 38"/>
          <p:cNvSpPr/>
          <p:nvPr/>
        </p:nvSpPr>
        <p:spPr bwMode="auto">
          <a:xfrm>
            <a:off x="3076126" y="1069071"/>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Telemetry</a:t>
            </a:r>
          </a:p>
        </p:txBody>
      </p:sp>
      <p:sp>
        <p:nvSpPr>
          <p:cNvPr id="40" name="Rectangle 39"/>
          <p:cNvSpPr/>
          <p:nvPr/>
        </p:nvSpPr>
        <p:spPr bwMode="auto">
          <a:xfrm>
            <a:off x="6096001" y="1069071"/>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41" name="Rectangle 40"/>
          <p:cNvSpPr/>
          <p:nvPr/>
        </p:nvSpPr>
        <p:spPr bwMode="auto">
          <a:xfrm rot="16200000">
            <a:off x="2239991" y="1471935"/>
            <a:ext cx="1164298"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Monitor/Learn</a:t>
            </a:r>
          </a:p>
        </p:txBody>
      </p:sp>
    </p:spTree>
    <p:extLst>
      <p:ext uri="{BB962C8B-B14F-4D97-AF65-F5344CB8AC3E}">
        <p14:creationId xmlns:p14="http://schemas.microsoft.com/office/powerpoint/2010/main" val="65687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P spid="21" grpId="0" animBg="1"/>
      <p:bldP spid="23" grpId="0" animBg="1"/>
      <p:bldP spid="25" grpId="0" animBg="1"/>
      <p:bldP spid="27" grpId="0" animBg="1"/>
      <p:bldP spid="29" grpId="0" animBg="1"/>
      <p:bldP spid="36" grpId="0" animBg="1"/>
      <p:bldP spid="38" grpId="0" animBg="1"/>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ectangle 117"/>
          <p:cNvSpPr/>
          <p:nvPr/>
        </p:nvSpPr>
        <p:spPr>
          <a:xfrm>
            <a:off x="3084420" y="972"/>
            <a:ext cx="2925442" cy="6856056"/>
          </a:xfrm>
          <a:prstGeom prst="rect">
            <a:avLst/>
          </a:prstGeom>
          <a:solidFill>
            <a:srgbClr val="4472C4">
              <a:lumMod val="75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260" name="Picture 259"/>
          <p:cNvPicPr>
            <a:picLocks noChangeAspect="1"/>
          </p:cNvPicPr>
          <p:nvPr/>
        </p:nvPicPr>
        <p:blipFill rotWithShape="1">
          <a:blip r:embed="rId3"/>
          <a:srcRect r="66202"/>
          <a:stretch/>
        </p:blipFill>
        <p:spPr>
          <a:xfrm>
            <a:off x="3399581" y="5848978"/>
            <a:ext cx="366071" cy="669762"/>
          </a:xfrm>
          <a:prstGeom prst="rect">
            <a:avLst/>
          </a:prstGeom>
        </p:spPr>
      </p:pic>
      <p:sp>
        <p:nvSpPr>
          <p:cNvPr id="261" name="TextBox 260"/>
          <p:cNvSpPr txBox="1"/>
          <p:nvPr/>
        </p:nvSpPr>
        <p:spPr>
          <a:xfrm>
            <a:off x="3399581" y="6223955"/>
            <a:ext cx="336797" cy="94962"/>
          </a:xfrm>
          <a:prstGeom prst="rect">
            <a:avLst/>
          </a:prstGeom>
          <a:noFill/>
        </p:spPr>
        <p:txBody>
          <a:bodyPr wrap="square" lIns="0" tIns="0" rIns="0" bIns="0" rtlCol="0">
            <a:spAutoFit/>
          </a:bodyPr>
          <a:lstStyle/>
          <a:p>
            <a:pPr defTabSz="913874">
              <a:lnSpc>
                <a:spcPct val="90000"/>
              </a:lnSpc>
            </a:pPr>
            <a:r>
              <a:rPr lang="en-US" sz="686"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a:t>
            </a:r>
            <a:r>
              <a:rPr lang="en-US" sz="686" dirty="0">
                <a:solidFill>
                  <a:srgbClr val="FFFFFF"/>
                </a:solidFill>
                <a:latin typeface="Calibri" panose="020F0502020204030204"/>
                <a:ea typeface="Segoe UI" pitchFamily="34" charset="0"/>
                <a:cs typeface="Segoe UI" pitchFamily="34" charset="0"/>
              </a:rPr>
              <a:t>TFS</a:t>
            </a:r>
          </a:p>
        </p:txBody>
      </p:sp>
      <p:sp>
        <p:nvSpPr>
          <p:cNvPr id="117" name="Rectangle 116"/>
          <p:cNvSpPr/>
          <p:nvPr/>
        </p:nvSpPr>
        <p:spPr>
          <a:xfrm>
            <a:off x="866" y="972"/>
            <a:ext cx="2937852" cy="6856056"/>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95" name="Picture 19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3818" y="5669720"/>
            <a:ext cx="807004" cy="530881"/>
          </a:xfrm>
          <a:prstGeom prst="rect">
            <a:avLst/>
          </a:prstGeom>
        </p:spPr>
      </p:pic>
      <p:sp>
        <p:nvSpPr>
          <p:cNvPr id="119" name="Rectangle 118"/>
          <p:cNvSpPr/>
          <p:nvPr/>
        </p:nvSpPr>
        <p:spPr>
          <a:xfrm>
            <a:off x="9265695" y="972"/>
            <a:ext cx="2925442" cy="6856056"/>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7" name="Rectangle 126"/>
          <p:cNvSpPr/>
          <p:nvPr/>
        </p:nvSpPr>
        <p:spPr>
          <a:xfrm>
            <a:off x="10272140" y="3137098"/>
            <a:ext cx="1918997" cy="307039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2" name="Freeform 6"/>
          <p:cNvSpPr>
            <a:spLocks/>
          </p:cNvSpPr>
          <p:nvPr/>
        </p:nvSpPr>
        <p:spPr bwMode="auto">
          <a:xfrm>
            <a:off x="10935955" y="5848977"/>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chemeClr val="bg1">
              <a:alpha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29" name="Rectangle 128"/>
          <p:cNvSpPr/>
          <p:nvPr/>
        </p:nvSpPr>
        <p:spPr>
          <a:xfrm>
            <a:off x="1019721" y="2240810"/>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3" name="Picture 2"/>
          <p:cNvPicPr>
            <a:picLocks noChangeAspect="1"/>
          </p:cNvPicPr>
          <p:nvPr/>
        </p:nvPicPr>
        <p:blipFill rotWithShape="1">
          <a:blip r:embed="rId5"/>
          <a:srcRect l="36309" r="1" b="29163"/>
          <a:stretch/>
        </p:blipFill>
        <p:spPr>
          <a:xfrm>
            <a:off x="1243" y="5137562"/>
            <a:ext cx="1792576" cy="1719466"/>
          </a:xfrm>
          <a:prstGeom prst="rect">
            <a:avLst/>
          </a:prstGeom>
        </p:spPr>
      </p:pic>
      <p:sp>
        <p:nvSpPr>
          <p:cNvPr id="114" name="Rectangle 113"/>
          <p:cNvSpPr/>
          <p:nvPr/>
        </p:nvSpPr>
        <p:spPr>
          <a:xfrm>
            <a:off x="6181555" y="972"/>
            <a:ext cx="2925442" cy="6856056"/>
          </a:xfrm>
          <a:prstGeom prst="rect">
            <a:avLst/>
          </a:prstGeom>
          <a:solidFill>
            <a:srgbClr val="4472C4">
              <a:lumMod val="50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6" name="Rectangle 175"/>
          <p:cNvSpPr/>
          <p:nvPr/>
        </p:nvSpPr>
        <p:spPr>
          <a:xfrm rot="18900000">
            <a:off x="8201110"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5" name="Rectangle 174"/>
          <p:cNvSpPr/>
          <p:nvPr/>
        </p:nvSpPr>
        <p:spPr>
          <a:xfrm rot="18900000">
            <a:off x="5140396"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0" name="TextBox 119"/>
          <p:cNvSpPr txBox="1"/>
          <p:nvPr/>
        </p:nvSpPr>
        <p:spPr>
          <a:xfrm>
            <a:off x="992156" y="1546580"/>
            <a:ext cx="1926644" cy="707658"/>
          </a:xfrm>
          <a:prstGeom prst="rect">
            <a:avLst/>
          </a:prstGeom>
          <a:noFill/>
        </p:spPr>
        <p:txBody>
          <a:bodyPr wrap="square" rtlCol="0">
            <a:spAutoFit/>
          </a:bodyPr>
          <a:lstStyle/>
          <a:p>
            <a:r>
              <a:rPr lang="en-US" sz="3920" spc="-78" dirty="0">
                <a:ln w="3175">
                  <a:solidFill>
                    <a:prstClr val="white"/>
                  </a:solidFill>
                </a:ln>
                <a:solidFill>
                  <a:prstClr val="white"/>
                </a:solidFill>
                <a:latin typeface="Arial" panose="020B0604020202020204" pitchFamily="34" charset="0"/>
                <a:cs typeface="Arial" panose="020B0604020202020204" pitchFamily="34" charset="0"/>
              </a:rPr>
              <a:t>01</a:t>
            </a:r>
          </a:p>
        </p:txBody>
      </p:sp>
      <p:sp>
        <p:nvSpPr>
          <p:cNvPr id="132" name="TextBox 131"/>
          <p:cNvSpPr txBox="1"/>
          <p:nvPr/>
        </p:nvSpPr>
        <p:spPr>
          <a:xfrm rot="16200000">
            <a:off x="-182276" y="3003175"/>
            <a:ext cx="1919451" cy="400053"/>
          </a:xfrm>
          <a:prstGeom prst="rect">
            <a:avLst/>
          </a:prstGeom>
          <a:noFill/>
        </p:spPr>
        <p:txBody>
          <a:bodyPr wrap="square" rtlCol="0">
            <a:spAutoFit/>
          </a:bodyPr>
          <a:lstStyle/>
          <a:p>
            <a:pPr algn="r"/>
            <a:r>
              <a:rPr lang="en-US" sz="1961" spc="49" dirty="0">
                <a:solidFill>
                  <a:prstClr val="white"/>
                </a:solidFill>
                <a:latin typeface="Segoe UI Light" panose="020B0502040204020203" pitchFamily="34" charset="0"/>
                <a:cs typeface="Segoe UI Light" panose="020B0502040204020203" pitchFamily="34" charset="0"/>
              </a:rPr>
              <a:t>Develop</a:t>
            </a:r>
          </a:p>
        </p:txBody>
      </p:sp>
      <p:sp>
        <p:nvSpPr>
          <p:cNvPr id="133" name="Rectangle 4"/>
          <p:cNvSpPr/>
          <p:nvPr/>
        </p:nvSpPr>
        <p:spPr bwMode="gray">
          <a:xfrm>
            <a:off x="1019722" y="2240811"/>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Developer Workstation</a:t>
            </a:r>
          </a:p>
        </p:txBody>
      </p:sp>
      <p:sp>
        <p:nvSpPr>
          <p:cNvPr id="140" name="Rectangle 4"/>
          <p:cNvSpPr/>
          <p:nvPr/>
        </p:nvSpPr>
        <p:spPr bwMode="gray">
          <a:xfrm>
            <a:off x="1019722" y="3966774"/>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Team Collaboration</a:t>
            </a:r>
          </a:p>
        </p:txBody>
      </p:sp>
      <p:grpSp>
        <p:nvGrpSpPr>
          <p:cNvPr id="6" name="Group 5"/>
          <p:cNvGrpSpPr/>
          <p:nvPr/>
        </p:nvGrpSpPr>
        <p:grpSpPr>
          <a:xfrm>
            <a:off x="3723715" y="1815824"/>
            <a:ext cx="2299142" cy="3853895"/>
            <a:chOff x="3713164" y="1661609"/>
            <a:chExt cx="2345578" cy="3931732"/>
          </a:xfrm>
        </p:grpSpPr>
        <p:sp>
          <p:nvSpPr>
            <p:cNvPr id="121" name="TextBox 120"/>
            <p:cNvSpPr txBox="1"/>
            <p:nvPr/>
          </p:nvSpPr>
          <p:spPr>
            <a:xfrm>
              <a:off x="4061143" y="1661609"/>
              <a:ext cx="1965556" cy="721950"/>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02</a:t>
              </a:r>
            </a:p>
          </p:txBody>
        </p:sp>
        <p:sp>
          <p:nvSpPr>
            <p:cNvPr id="124" name="Rectangle 123"/>
            <p:cNvSpPr/>
            <p:nvPr/>
          </p:nvSpPr>
          <p:spPr>
            <a:xfrm>
              <a:off x="4100988" y="2369495"/>
              <a:ext cx="1957754" cy="3223846"/>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5" name="TextBox 124"/>
            <p:cNvSpPr txBox="1"/>
            <p:nvPr/>
          </p:nvSpPr>
          <p:spPr>
            <a:xfrm rot="16200000">
              <a:off x="2922424" y="3167383"/>
              <a:ext cx="1958217" cy="376738"/>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Build &amp; Test</a:t>
              </a:r>
            </a:p>
          </p:txBody>
        </p:sp>
        <p:sp>
          <p:nvSpPr>
            <p:cNvPr id="141" name="Rectangle 4"/>
            <p:cNvSpPr/>
            <p:nvPr/>
          </p:nvSpPr>
          <p:spPr bwMode="gray">
            <a:xfrm>
              <a:off x="4100988" y="2369495"/>
              <a:ext cx="1957754"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Build/CI</a:t>
              </a:r>
            </a:p>
          </p:txBody>
        </p:sp>
        <p:sp>
          <p:nvSpPr>
            <p:cNvPr id="144" name="Rectangle 4"/>
            <p:cNvSpPr/>
            <p:nvPr/>
          </p:nvSpPr>
          <p:spPr bwMode="gray">
            <a:xfrm>
              <a:off x="4103950" y="4119414"/>
              <a:ext cx="1954792"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Test</a:t>
              </a:r>
            </a:p>
          </p:txBody>
        </p:sp>
        <p:sp>
          <p:nvSpPr>
            <p:cNvPr id="145" name="TextBox 144"/>
            <p:cNvSpPr txBox="1"/>
            <p:nvPr/>
          </p:nvSpPr>
          <p:spPr>
            <a:xfrm>
              <a:off x="4304583" y="3657839"/>
              <a:ext cx="1390072" cy="331785"/>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Release Management </a:t>
              </a:r>
              <a:b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b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for Visual Studio</a:t>
              </a:r>
            </a:p>
          </p:txBody>
        </p:sp>
        <p:sp>
          <p:nvSpPr>
            <p:cNvPr id="146" name="Rectangle 145"/>
            <p:cNvSpPr/>
            <p:nvPr/>
          </p:nvSpPr>
          <p:spPr>
            <a:xfrm>
              <a:off x="4255909" y="5257951"/>
              <a:ext cx="1562114" cy="263297"/>
            </a:xfrm>
            <a:prstGeom prst="rect">
              <a:avLst/>
            </a:prstGeom>
          </p:spPr>
          <p:txBody>
            <a:bodyPr wrap="none">
              <a:spAutoFit/>
            </a:bodyPr>
            <a:lstStyle/>
            <a:p>
              <a:r>
                <a:rPr lang="en-US" sz="1077" kern="0" dirty="0">
                  <a:gradFill>
                    <a:gsLst>
                      <a:gs pos="0">
                        <a:srgbClr val="FFFFFF"/>
                      </a:gs>
                      <a:gs pos="100000">
                        <a:srgbClr val="FFFFFF"/>
                      </a:gs>
                    </a:gsLst>
                    <a:lin ang="5400000" scaled="0"/>
                  </a:gradFill>
                  <a:ea typeface="Segoe UI" pitchFamily="34" charset="0"/>
                  <a:cs typeface="Segoe UI" pitchFamily="34" charset="0"/>
                </a:rPr>
                <a:t>Microsoft Test Manager</a:t>
              </a:r>
              <a:endParaRPr lang="en-US" sz="1765" kern="0" dirty="0">
                <a:solidFill>
                  <a:sysClr val="windowText" lastClr="000000"/>
                </a:solidFill>
                <a:latin typeface="Calibri" panose="020F0502020204030204"/>
              </a:endParaRPr>
            </a:p>
          </p:txBody>
        </p:sp>
      </p:grpSp>
      <p:grpSp>
        <p:nvGrpSpPr>
          <p:cNvPr id="9" name="Group 8"/>
          <p:cNvGrpSpPr/>
          <p:nvPr/>
        </p:nvGrpSpPr>
        <p:grpSpPr>
          <a:xfrm>
            <a:off x="6793111" y="2073279"/>
            <a:ext cx="2313884" cy="3865329"/>
            <a:chOff x="6749938" y="1813101"/>
            <a:chExt cx="2360617" cy="3943396"/>
          </a:xfrm>
        </p:grpSpPr>
        <p:sp>
          <p:nvSpPr>
            <p:cNvPr id="116" name="Rectangle 115"/>
            <p:cNvSpPr/>
            <p:nvPr/>
          </p:nvSpPr>
          <p:spPr>
            <a:xfrm>
              <a:off x="7152801" y="2532651"/>
              <a:ext cx="1957754" cy="3223846"/>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2" name="TextBox 121"/>
            <p:cNvSpPr txBox="1"/>
            <p:nvPr/>
          </p:nvSpPr>
          <p:spPr>
            <a:xfrm>
              <a:off x="7136276" y="1813101"/>
              <a:ext cx="1965556" cy="721950"/>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03</a:t>
              </a:r>
            </a:p>
          </p:txBody>
        </p:sp>
        <p:sp>
          <p:nvSpPr>
            <p:cNvPr id="126" name="TextBox 125"/>
            <p:cNvSpPr txBox="1"/>
            <p:nvPr/>
          </p:nvSpPr>
          <p:spPr>
            <a:xfrm rot="16200000">
              <a:off x="5959198" y="3355010"/>
              <a:ext cx="1958218" cy="376738"/>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Deploy</a:t>
              </a:r>
            </a:p>
          </p:txBody>
        </p:sp>
        <p:pic>
          <p:nvPicPr>
            <p:cNvPr id="150" name="Picture 1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4032" y="2920541"/>
              <a:ext cx="1407328" cy="559714"/>
            </a:xfrm>
            <a:prstGeom prst="rect">
              <a:avLst/>
            </a:prstGeom>
          </p:spPr>
        </p:pic>
        <p:sp>
          <p:nvSpPr>
            <p:cNvPr id="151" name="TextBox 150"/>
            <p:cNvSpPr txBox="1"/>
            <p:nvPr/>
          </p:nvSpPr>
          <p:spPr>
            <a:xfrm>
              <a:off x="7375632" y="3542531"/>
              <a:ext cx="1390071" cy="331785"/>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Release Management </a:t>
              </a:r>
              <a:b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b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for Visual Studio</a:t>
              </a:r>
            </a:p>
          </p:txBody>
        </p:sp>
        <p:sp>
          <p:nvSpPr>
            <p:cNvPr id="152" name="Rectangle 4"/>
            <p:cNvSpPr/>
            <p:nvPr/>
          </p:nvSpPr>
          <p:spPr bwMode="gray">
            <a:xfrm>
              <a:off x="7152801" y="2532651"/>
              <a:ext cx="1954792"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Release</a:t>
              </a:r>
            </a:p>
          </p:txBody>
        </p:sp>
        <p:grpSp>
          <p:nvGrpSpPr>
            <p:cNvPr id="153" name="Group 152"/>
            <p:cNvGrpSpPr/>
            <p:nvPr/>
          </p:nvGrpSpPr>
          <p:grpSpPr>
            <a:xfrm>
              <a:off x="7360708" y="3982831"/>
              <a:ext cx="1598396" cy="439857"/>
              <a:chOff x="6023278" y="2656330"/>
              <a:chExt cx="1598396" cy="439857"/>
            </a:xfrm>
          </p:grpSpPr>
          <p:sp>
            <p:nvSpPr>
              <p:cNvPr id="154" name="Rectangle 153"/>
              <p:cNvSpPr/>
              <p:nvPr/>
            </p:nvSpPr>
            <p:spPr>
              <a:xfrm>
                <a:off x="6500990" y="2663201"/>
                <a:ext cx="1120684" cy="432986"/>
              </a:xfrm>
              <a:prstGeom prst="rect">
                <a:avLst/>
              </a:prstGeom>
            </p:spPr>
            <p:txBody>
              <a:bodyPr wrap="square">
                <a:spAutoFit/>
              </a:bodyPr>
              <a:lstStyle/>
              <a:p>
                <a:pPr defTabSz="913874">
                  <a:lnSpc>
                    <a:spcPct val="90000"/>
                  </a:lnSpc>
                </a:pPr>
                <a:r>
                  <a:rPr lang="en-US" sz="1175" dirty="0">
                    <a:gradFill>
                      <a:gsLst>
                        <a:gs pos="0">
                          <a:srgbClr val="FFFFFF"/>
                        </a:gs>
                        <a:gs pos="100000">
                          <a:srgbClr val="FFFFFF"/>
                        </a:gs>
                      </a:gsLst>
                      <a:lin ang="5400000" scaled="0"/>
                    </a:gradFill>
                    <a:latin typeface="Calibri" panose="020F0502020204030204"/>
                    <a:ea typeface="Segoe UI" pitchFamily="34" charset="0"/>
                    <a:cs typeface="Segoe UI Semibold" panose="020B0702040204020203" pitchFamily="34" charset="0"/>
                  </a:rPr>
                  <a:t>Automation Service</a:t>
                </a:r>
              </a:p>
            </p:txBody>
          </p:sp>
          <p:pic>
            <p:nvPicPr>
              <p:cNvPr id="155" name="Picture 15"/>
              <p:cNvPicPr>
                <a:picLocks noChangeAspect="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6023278" y="2656330"/>
                <a:ext cx="485976" cy="4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6" name="Group 155"/>
            <p:cNvGrpSpPr/>
            <p:nvPr/>
          </p:nvGrpSpPr>
          <p:grpSpPr>
            <a:xfrm>
              <a:off x="7373566" y="4774449"/>
              <a:ext cx="1693288" cy="553411"/>
              <a:chOff x="7349541" y="4635063"/>
              <a:chExt cx="1693288" cy="553411"/>
            </a:xfrm>
          </p:grpSpPr>
          <p:sp>
            <p:nvSpPr>
              <p:cNvPr id="157" name="TextBox 156"/>
              <p:cNvSpPr txBox="1"/>
              <p:nvPr/>
            </p:nvSpPr>
            <p:spPr>
              <a:xfrm>
                <a:off x="8148016" y="4635063"/>
                <a:ext cx="894813" cy="553411"/>
              </a:xfrm>
              <a:prstGeom prst="rect">
                <a:avLst/>
              </a:prstGeom>
              <a:noFill/>
            </p:spPr>
            <p:txBody>
              <a:bodyPr wrap="square" lIns="0" tIns="0" rIns="0" bIns="0" rtlCol="0">
                <a:spAutoFit/>
              </a:bodyPr>
              <a:lstStyle/>
              <a:p>
                <a:pPr defTabSz="913874">
                  <a:defRPr/>
                </a:pPr>
                <a:r>
                  <a:rPr lang="en-US" sz="1175" kern="0"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Resource Management</a:t>
                </a:r>
              </a:p>
            </p:txBody>
          </p:sp>
          <p:grpSp>
            <p:nvGrpSpPr>
              <p:cNvPr id="158" name="Group 157"/>
              <p:cNvGrpSpPr/>
              <p:nvPr/>
            </p:nvGrpSpPr>
            <p:grpSpPr>
              <a:xfrm>
                <a:off x="7349541" y="4690662"/>
                <a:ext cx="682792" cy="442801"/>
                <a:chOff x="6236727" y="5075466"/>
                <a:chExt cx="1685512" cy="1093080"/>
              </a:xfrm>
            </p:grpSpPr>
            <p:grpSp>
              <p:nvGrpSpPr>
                <p:cNvPr id="159" name="Group 158"/>
                <p:cNvGrpSpPr/>
                <p:nvPr/>
              </p:nvGrpSpPr>
              <p:grpSpPr>
                <a:xfrm>
                  <a:off x="6604927" y="5075466"/>
                  <a:ext cx="1102201" cy="1054928"/>
                  <a:chOff x="6604927" y="5075466"/>
                  <a:chExt cx="1102201" cy="1054928"/>
                </a:xfrm>
              </p:grpSpPr>
              <p:sp>
                <p:nvSpPr>
                  <p:cNvPr id="162" name="Diamond 161"/>
                  <p:cNvSpPr/>
                  <p:nvPr/>
                </p:nvSpPr>
                <p:spPr bwMode="auto">
                  <a:xfrm>
                    <a:off x="6642893" y="5075466"/>
                    <a:ext cx="869548" cy="480973"/>
                  </a:xfrm>
                  <a:prstGeom prst="diamond">
                    <a:avLst/>
                  </a:prstGeom>
                  <a:solidFill>
                    <a:srgbClr val="3999C6"/>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3" name="Parallelogram 162"/>
                  <p:cNvSpPr/>
                  <p:nvPr/>
                </p:nvSpPr>
                <p:spPr bwMode="auto">
                  <a:xfrm rot="19866714">
                    <a:off x="6966649" y="5556675"/>
                    <a:ext cx="740479" cy="430284"/>
                  </a:xfrm>
                  <a:prstGeom prst="parallelogram">
                    <a:avLst>
                      <a:gd name="adj" fmla="val 57886"/>
                    </a:avLst>
                  </a:prstGeom>
                  <a:solidFill>
                    <a:srgbClr val="ACDAEC"/>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4" name="Parallelogram 163"/>
                  <p:cNvSpPr/>
                  <p:nvPr/>
                </p:nvSpPr>
                <p:spPr bwMode="auto">
                  <a:xfrm rot="5400000">
                    <a:off x="6449829" y="5545013"/>
                    <a:ext cx="740479" cy="430284"/>
                  </a:xfrm>
                  <a:prstGeom prst="parallelogram">
                    <a:avLst>
                      <a:gd name="adj" fmla="val 57886"/>
                    </a:avLst>
                  </a:prstGeom>
                  <a:solidFill>
                    <a:srgbClr val="59B4D9"/>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sp>
              <p:nvSpPr>
                <p:cNvPr id="160" name="Freeform 159"/>
                <p:cNvSpPr/>
                <p:nvPr/>
              </p:nvSpPr>
              <p:spPr bwMode="auto">
                <a:xfrm rot="1753011">
                  <a:off x="7202147" y="5162507"/>
                  <a:ext cx="720092" cy="1006039"/>
                </a:xfrm>
                <a:custGeom>
                  <a:avLst/>
                  <a:gdLst>
                    <a:gd name="connsiteX0" fmla="*/ 123594 w 3297672"/>
                    <a:gd name="connsiteY0" fmla="*/ 15903 h 4607171"/>
                    <a:gd name="connsiteX1" fmla="*/ 202363 w 3297672"/>
                    <a:gd name="connsiteY1" fmla="*/ 0 h 4607171"/>
                    <a:gd name="connsiteX2" fmla="*/ 1340966 w 3297672"/>
                    <a:gd name="connsiteY2" fmla="*/ 0 h 4607171"/>
                    <a:gd name="connsiteX3" fmla="*/ 1508769 w 3297672"/>
                    <a:gd name="connsiteY3" fmla="*/ 89220 h 4607171"/>
                    <a:gd name="connsiteX4" fmla="*/ 1514427 w 3297672"/>
                    <a:gd name="connsiteY4" fmla="*/ 99645 h 4607171"/>
                    <a:gd name="connsiteX5" fmla="*/ 1528034 w 3297672"/>
                    <a:gd name="connsiteY5" fmla="*/ 119096 h 4607171"/>
                    <a:gd name="connsiteX6" fmla="*/ 3271891 w 3297672"/>
                    <a:gd name="connsiteY6" fmla="*/ 3237209 h 4607171"/>
                    <a:gd name="connsiteX7" fmla="*/ 3290007 w 3297672"/>
                    <a:gd name="connsiteY7" fmla="*/ 3391027 h 4607171"/>
                    <a:gd name="connsiteX8" fmla="*/ 3266368 w 3297672"/>
                    <a:gd name="connsiteY8" fmla="*/ 3437834 h 4607171"/>
                    <a:gd name="connsiteX9" fmla="*/ 3250716 w 3297672"/>
                    <a:gd name="connsiteY9" fmla="*/ 3482358 h 4607171"/>
                    <a:gd name="connsiteX10" fmla="*/ 2639514 w 3297672"/>
                    <a:gd name="connsiteY10" fmla="*/ 4508344 h 4607171"/>
                    <a:gd name="connsiteX11" fmla="*/ 2362095 w 3297672"/>
                    <a:gd name="connsiteY11" fmla="*/ 4578629 h 4607171"/>
                    <a:gd name="connsiteX12" fmla="*/ 2330242 w 3297672"/>
                    <a:gd name="connsiteY12" fmla="*/ 4559654 h 4607171"/>
                    <a:gd name="connsiteX13" fmla="*/ 2259957 w 3297672"/>
                    <a:gd name="connsiteY13" fmla="*/ 4282234 h 4607171"/>
                    <a:gd name="connsiteX14" fmla="*/ 2822251 w 3297672"/>
                    <a:gd name="connsiteY14" fmla="*/ 3338346 h 4607171"/>
                    <a:gd name="connsiteX15" fmla="*/ 1202310 w 3297672"/>
                    <a:gd name="connsiteY15" fmla="*/ 441803 h 4607171"/>
                    <a:gd name="connsiteX16" fmla="*/ 202363 w 3297672"/>
                    <a:gd name="connsiteY16" fmla="*/ 441803 h 4607171"/>
                    <a:gd name="connsiteX17" fmla="*/ 0 w 3297672"/>
                    <a:gd name="connsiteY17" fmla="*/ 239440 h 4607171"/>
                    <a:gd name="connsiteX18" fmla="*/ 0 w 3297672"/>
                    <a:gd name="connsiteY18" fmla="*/ 202363 h 4607171"/>
                    <a:gd name="connsiteX19" fmla="*/ 123594 w 3297672"/>
                    <a:gd name="connsiteY19" fmla="*/ 15903 h 460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97672" h="4607171">
                      <a:moveTo>
                        <a:pt x="123594" y="15903"/>
                      </a:moveTo>
                      <a:cubicBezTo>
                        <a:pt x="147805" y="5663"/>
                        <a:pt x="174423" y="0"/>
                        <a:pt x="202363" y="0"/>
                      </a:cubicBezTo>
                      <a:lnTo>
                        <a:pt x="1340966" y="0"/>
                      </a:lnTo>
                      <a:cubicBezTo>
                        <a:pt x="1410817" y="0"/>
                        <a:pt x="1472403" y="35391"/>
                        <a:pt x="1508769" y="89220"/>
                      </a:cubicBezTo>
                      <a:lnTo>
                        <a:pt x="1514427" y="99645"/>
                      </a:lnTo>
                      <a:lnTo>
                        <a:pt x="1528034" y="119096"/>
                      </a:lnTo>
                      <a:lnTo>
                        <a:pt x="3271891" y="3237209"/>
                      </a:lnTo>
                      <a:cubicBezTo>
                        <a:pt x="3299168" y="3285980"/>
                        <a:pt x="3304093" y="3341191"/>
                        <a:pt x="3290007" y="3391027"/>
                      </a:cubicBezTo>
                      <a:lnTo>
                        <a:pt x="3266368" y="3437834"/>
                      </a:lnTo>
                      <a:lnTo>
                        <a:pt x="3250716" y="3482358"/>
                      </a:lnTo>
                      <a:lnTo>
                        <a:pt x="2639514" y="4508344"/>
                      </a:lnTo>
                      <a:cubicBezTo>
                        <a:pt x="2582316" y="4604360"/>
                        <a:pt x="2458111" y="4635828"/>
                        <a:pt x="2362095" y="4578629"/>
                      </a:cubicBezTo>
                      <a:lnTo>
                        <a:pt x="2330242" y="4559654"/>
                      </a:lnTo>
                      <a:cubicBezTo>
                        <a:pt x="2234225" y="4502455"/>
                        <a:pt x="2202758" y="4378250"/>
                        <a:pt x="2259957" y="4282234"/>
                      </a:cubicBezTo>
                      <a:lnTo>
                        <a:pt x="2822251" y="3338346"/>
                      </a:lnTo>
                      <a:lnTo>
                        <a:pt x="1202310" y="441803"/>
                      </a:lnTo>
                      <a:lnTo>
                        <a:pt x="202363" y="441803"/>
                      </a:lnTo>
                      <a:cubicBezTo>
                        <a:pt x="90601" y="441803"/>
                        <a:pt x="0" y="351202"/>
                        <a:pt x="0" y="239440"/>
                      </a:cubicBezTo>
                      <a:lnTo>
                        <a:pt x="0" y="202363"/>
                      </a:lnTo>
                      <a:cubicBezTo>
                        <a:pt x="0" y="118542"/>
                        <a:pt x="50963" y="46623"/>
                        <a:pt x="123594" y="15903"/>
                      </a:cubicBezTo>
                      <a:close/>
                    </a:path>
                  </a:pathLst>
                </a:custGeom>
                <a:solidFill>
                  <a:srgbClr val="7B7B7B"/>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1" name="Freeform 160"/>
                <p:cNvSpPr/>
                <p:nvPr/>
              </p:nvSpPr>
              <p:spPr bwMode="auto">
                <a:xfrm rot="12600000">
                  <a:off x="6236727" y="5077283"/>
                  <a:ext cx="720092" cy="1006039"/>
                </a:xfrm>
                <a:custGeom>
                  <a:avLst/>
                  <a:gdLst>
                    <a:gd name="connsiteX0" fmla="*/ 123594 w 3297672"/>
                    <a:gd name="connsiteY0" fmla="*/ 15903 h 4607171"/>
                    <a:gd name="connsiteX1" fmla="*/ 202363 w 3297672"/>
                    <a:gd name="connsiteY1" fmla="*/ 0 h 4607171"/>
                    <a:gd name="connsiteX2" fmla="*/ 1340966 w 3297672"/>
                    <a:gd name="connsiteY2" fmla="*/ 0 h 4607171"/>
                    <a:gd name="connsiteX3" fmla="*/ 1508769 w 3297672"/>
                    <a:gd name="connsiteY3" fmla="*/ 89220 h 4607171"/>
                    <a:gd name="connsiteX4" fmla="*/ 1514427 w 3297672"/>
                    <a:gd name="connsiteY4" fmla="*/ 99645 h 4607171"/>
                    <a:gd name="connsiteX5" fmla="*/ 1528034 w 3297672"/>
                    <a:gd name="connsiteY5" fmla="*/ 119096 h 4607171"/>
                    <a:gd name="connsiteX6" fmla="*/ 3271891 w 3297672"/>
                    <a:gd name="connsiteY6" fmla="*/ 3237209 h 4607171"/>
                    <a:gd name="connsiteX7" fmla="*/ 3290007 w 3297672"/>
                    <a:gd name="connsiteY7" fmla="*/ 3391027 h 4607171"/>
                    <a:gd name="connsiteX8" fmla="*/ 3266368 w 3297672"/>
                    <a:gd name="connsiteY8" fmla="*/ 3437834 h 4607171"/>
                    <a:gd name="connsiteX9" fmla="*/ 3250716 w 3297672"/>
                    <a:gd name="connsiteY9" fmla="*/ 3482358 h 4607171"/>
                    <a:gd name="connsiteX10" fmla="*/ 2639514 w 3297672"/>
                    <a:gd name="connsiteY10" fmla="*/ 4508344 h 4607171"/>
                    <a:gd name="connsiteX11" fmla="*/ 2362095 w 3297672"/>
                    <a:gd name="connsiteY11" fmla="*/ 4578629 h 4607171"/>
                    <a:gd name="connsiteX12" fmla="*/ 2330242 w 3297672"/>
                    <a:gd name="connsiteY12" fmla="*/ 4559654 h 4607171"/>
                    <a:gd name="connsiteX13" fmla="*/ 2259957 w 3297672"/>
                    <a:gd name="connsiteY13" fmla="*/ 4282234 h 4607171"/>
                    <a:gd name="connsiteX14" fmla="*/ 2822251 w 3297672"/>
                    <a:gd name="connsiteY14" fmla="*/ 3338346 h 4607171"/>
                    <a:gd name="connsiteX15" fmla="*/ 1202310 w 3297672"/>
                    <a:gd name="connsiteY15" fmla="*/ 441803 h 4607171"/>
                    <a:gd name="connsiteX16" fmla="*/ 202363 w 3297672"/>
                    <a:gd name="connsiteY16" fmla="*/ 441803 h 4607171"/>
                    <a:gd name="connsiteX17" fmla="*/ 0 w 3297672"/>
                    <a:gd name="connsiteY17" fmla="*/ 239440 h 4607171"/>
                    <a:gd name="connsiteX18" fmla="*/ 0 w 3297672"/>
                    <a:gd name="connsiteY18" fmla="*/ 202363 h 4607171"/>
                    <a:gd name="connsiteX19" fmla="*/ 123594 w 3297672"/>
                    <a:gd name="connsiteY19" fmla="*/ 15903 h 460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97672" h="4607171">
                      <a:moveTo>
                        <a:pt x="123594" y="15903"/>
                      </a:moveTo>
                      <a:cubicBezTo>
                        <a:pt x="147805" y="5663"/>
                        <a:pt x="174423" y="0"/>
                        <a:pt x="202363" y="0"/>
                      </a:cubicBezTo>
                      <a:lnTo>
                        <a:pt x="1340966" y="0"/>
                      </a:lnTo>
                      <a:cubicBezTo>
                        <a:pt x="1410817" y="0"/>
                        <a:pt x="1472403" y="35391"/>
                        <a:pt x="1508769" y="89220"/>
                      </a:cubicBezTo>
                      <a:lnTo>
                        <a:pt x="1514427" y="99645"/>
                      </a:lnTo>
                      <a:lnTo>
                        <a:pt x="1528034" y="119096"/>
                      </a:lnTo>
                      <a:lnTo>
                        <a:pt x="3271891" y="3237209"/>
                      </a:lnTo>
                      <a:cubicBezTo>
                        <a:pt x="3299168" y="3285980"/>
                        <a:pt x="3304093" y="3341191"/>
                        <a:pt x="3290007" y="3391027"/>
                      </a:cubicBezTo>
                      <a:lnTo>
                        <a:pt x="3266368" y="3437834"/>
                      </a:lnTo>
                      <a:lnTo>
                        <a:pt x="3250716" y="3482358"/>
                      </a:lnTo>
                      <a:lnTo>
                        <a:pt x="2639514" y="4508344"/>
                      </a:lnTo>
                      <a:cubicBezTo>
                        <a:pt x="2582316" y="4604360"/>
                        <a:pt x="2458111" y="4635828"/>
                        <a:pt x="2362095" y="4578629"/>
                      </a:cubicBezTo>
                      <a:lnTo>
                        <a:pt x="2330242" y="4559654"/>
                      </a:lnTo>
                      <a:cubicBezTo>
                        <a:pt x="2234225" y="4502455"/>
                        <a:pt x="2202758" y="4378250"/>
                        <a:pt x="2259957" y="4282234"/>
                      </a:cubicBezTo>
                      <a:lnTo>
                        <a:pt x="2822251" y="3338346"/>
                      </a:lnTo>
                      <a:lnTo>
                        <a:pt x="1202310" y="441803"/>
                      </a:lnTo>
                      <a:lnTo>
                        <a:pt x="202363" y="441803"/>
                      </a:lnTo>
                      <a:cubicBezTo>
                        <a:pt x="90601" y="441803"/>
                        <a:pt x="0" y="351202"/>
                        <a:pt x="0" y="239440"/>
                      </a:cubicBezTo>
                      <a:lnTo>
                        <a:pt x="0" y="202363"/>
                      </a:lnTo>
                      <a:cubicBezTo>
                        <a:pt x="0" y="118542"/>
                        <a:pt x="50963" y="46623"/>
                        <a:pt x="123594" y="15903"/>
                      </a:cubicBezTo>
                      <a:close/>
                    </a:path>
                  </a:pathLst>
                </a:custGeom>
                <a:solidFill>
                  <a:srgbClr val="7B7B7B"/>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grpSp>
        <p:sp>
          <p:nvSpPr>
            <p:cNvPr id="165" name="TextBox 164"/>
            <p:cNvSpPr txBox="1"/>
            <p:nvPr/>
          </p:nvSpPr>
          <p:spPr>
            <a:xfrm>
              <a:off x="7375632" y="4522461"/>
              <a:ext cx="1260878" cy="165893"/>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PowerShell | WAML</a:t>
              </a:r>
            </a:p>
          </p:txBody>
        </p:sp>
        <p:sp>
          <p:nvSpPr>
            <p:cNvPr id="166" name="TextBox 165"/>
            <p:cNvSpPr txBox="1"/>
            <p:nvPr/>
          </p:nvSpPr>
          <p:spPr>
            <a:xfrm>
              <a:off x="7359602" y="5432955"/>
              <a:ext cx="1275595" cy="165893"/>
            </a:xfrm>
            <a:prstGeom prst="rect">
              <a:avLst/>
            </a:prstGeom>
            <a:noFill/>
          </p:spPr>
          <p:txBody>
            <a:bodyPr wrap="none" lIns="0" tIns="0" rIns="0" bIns="0" rtlCol="0">
              <a:spAutoFit/>
            </a:bodyPr>
            <a:lstStyle/>
            <a:p>
              <a:pPr defTabSz="913874">
                <a:lnSpc>
                  <a:spcPct val="90000"/>
                </a:lnSpc>
              </a:pPr>
              <a:r>
                <a:rPr lang="en-US" sz="1174" dirty="0" err="1">
                  <a:gradFill>
                    <a:gsLst>
                      <a:gs pos="0">
                        <a:srgbClr val="FFFFFF"/>
                      </a:gs>
                      <a:gs pos="100000">
                        <a:srgbClr val="FFFFFF"/>
                      </a:gs>
                    </a:gsLst>
                    <a:lin ang="5400000" scaled="0"/>
                  </a:gradFill>
                  <a:latin typeface="Calibri" panose="020F0502020204030204"/>
                  <a:ea typeface="Segoe UI" pitchFamily="34" charset="0"/>
                  <a:cs typeface="Segoe UI" pitchFamily="34" charset="0"/>
                </a:rPr>
                <a:t>xPlat</a:t>
              </a: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Command Line</a:t>
              </a:r>
            </a:p>
          </p:txBody>
        </p:sp>
      </p:grpSp>
      <p:sp>
        <p:nvSpPr>
          <p:cNvPr id="123" name="TextBox 122"/>
          <p:cNvSpPr txBox="1"/>
          <p:nvPr/>
        </p:nvSpPr>
        <p:spPr>
          <a:xfrm>
            <a:off x="10224956" y="242065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04</a:t>
            </a:r>
          </a:p>
        </p:txBody>
      </p:sp>
      <p:sp>
        <p:nvSpPr>
          <p:cNvPr id="128" name="TextBox 127"/>
          <p:cNvSpPr txBox="1"/>
          <p:nvPr/>
        </p:nvSpPr>
        <p:spPr>
          <a:xfrm rot="16200000">
            <a:off x="9104101" y="393602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Monitor &amp; Learn</a:t>
            </a:r>
          </a:p>
        </p:txBody>
      </p:sp>
      <p:sp>
        <p:nvSpPr>
          <p:cNvPr id="170" name="Rectangle 4"/>
          <p:cNvSpPr/>
          <p:nvPr/>
        </p:nvSpPr>
        <p:spPr bwMode="gray">
          <a:xfrm>
            <a:off x="10275044" y="3137099"/>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Monitor</a:t>
            </a:r>
          </a:p>
        </p:txBody>
      </p:sp>
      <p:sp>
        <p:nvSpPr>
          <p:cNvPr id="174" name="Rectangle 173"/>
          <p:cNvSpPr/>
          <p:nvPr/>
        </p:nvSpPr>
        <p:spPr>
          <a:xfrm rot="18900000">
            <a:off x="2063799" y="212449"/>
            <a:ext cx="1021099" cy="1021099"/>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7" name="Title 1"/>
          <p:cNvSpPr>
            <a:spLocks noGrp="1"/>
          </p:cNvSpPr>
          <p:nvPr>
            <p:ph type="title"/>
          </p:nvPr>
        </p:nvSpPr>
        <p:spPr>
          <a:xfrm>
            <a:off x="269754" y="291994"/>
            <a:ext cx="11654187" cy="899409"/>
          </a:xfrm>
        </p:spPr>
        <p:txBody>
          <a:bodyPr>
            <a:normAutofit fontScale="90000"/>
          </a:bodyPr>
          <a:lstStyle/>
          <a:p>
            <a:r>
              <a:rPr lang="en-US" sz="3332" dirty="0">
                <a:solidFill>
                  <a:schemeClr val="bg1"/>
                </a:solidFill>
              </a:rPr>
              <a:t>Microsoft</a:t>
            </a:r>
            <a:br>
              <a:rPr lang="en-US" sz="3332" dirty="0">
                <a:solidFill>
                  <a:schemeClr val="bg1"/>
                </a:solidFill>
              </a:rPr>
            </a:br>
            <a:r>
              <a:rPr lang="en-US" sz="3332" dirty="0">
                <a:solidFill>
                  <a:schemeClr val="bg1"/>
                </a:solidFill>
              </a:rPr>
              <a:t>Ecosystem</a:t>
            </a:r>
          </a:p>
        </p:txBody>
      </p:sp>
      <p:sp>
        <p:nvSpPr>
          <p:cNvPr id="192" name="TextBox 191"/>
          <p:cNvSpPr txBox="1"/>
          <p:nvPr/>
        </p:nvSpPr>
        <p:spPr>
          <a:xfrm>
            <a:off x="10501270" y="4683805"/>
            <a:ext cx="1197444" cy="162609"/>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Application Insights</a:t>
            </a:r>
          </a:p>
        </p:txBody>
      </p:sp>
      <p:pic>
        <p:nvPicPr>
          <p:cNvPr id="193" name="Picture 19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83250" y="3608258"/>
            <a:ext cx="1379468" cy="548633"/>
          </a:xfrm>
          <a:prstGeom prst="rect">
            <a:avLst/>
          </a:prstGeom>
        </p:spPr>
      </p:pic>
      <p:grpSp>
        <p:nvGrpSpPr>
          <p:cNvPr id="238" name="Group 237"/>
          <p:cNvGrpSpPr/>
          <p:nvPr/>
        </p:nvGrpSpPr>
        <p:grpSpPr>
          <a:xfrm>
            <a:off x="9256615" y="5221481"/>
            <a:ext cx="2934522" cy="1635547"/>
            <a:chOff x="6610350" y="4013200"/>
            <a:chExt cx="3446463" cy="1920876"/>
          </a:xfrm>
        </p:grpSpPr>
        <p:sp>
          <p:nvSpPr>
            <p:cNvPr id="239" name="Freeform 5"/>
            <p:cNvSpPr>
              <a:spLocks/>
            </p:cNvSpPr>
            <p:nvPr/>
          </p:nvSpPr>
          <p:spPr bwMode="auto">
            <a:xfrm>
              <a:off x="7473950" y="4635500"/>
              <a:ext cx="2343150" cy="815975"/>
            </a:xfrm>
            <a:custGeom>
              <a:avLst/>
              <a:gdLst>
                <a:gd name="T0" fmla="*/ 8 w 1476"/>
                <a:gd name="T1" fmla="*/ 514 h 514"/>
                <a:gd name="T2" fmla="*/ 0 w 1476"/>
                <a:gd name="T3" fmla="*/ 479 h 514"/>
                <a:gd name="T4" fmla="*/ 429 w 1476"/>
                <a:gd name="T5" fmla="*/ 374 h 514"/>
                <a:gd name="T6" fmla="*/ 780 w 1476"/>
                <a:gd name="T7" fmla="*/ 156 h 514"/>
                <a:gd name="T8" fmla="*/ 1213 w 1476"/>
                <a:gd name="T9" fmla="*/ 139 h 514"/>
                <a:gd name="T10" fmla="*/ 1476 w 1476"/>
                <a:gd name="T11" fmla="*/ 0 h 514"/>
                <a:gd name="T12" fmla="*/ 1476 w 1476"/>
                <a:gd name="T13" fmla="*/ 0 h 514"/>
                <a:gd name="T14" fmla="*/ 1476 w 1476"/>
                <a:gd name="T15" fmla="*/ 37 h 514"/>
                <a:gd name="T16" fmla="*/ 1476 w 1476"/>
                <a:gd name="T17" fmla="*/ 40 h 514"/>
                <a:gd name="T18" fmla="*/ 1222 w 1476"/>
                <a:gd name="T19" fmla="*/ 175 h 514"/>
                <a:gd name="T20" fmla="*/ 792 w 1476"/>
                <a:gd name="T21" fmla="*/ 191 h 514"/>
                <a:gd name="T22" fmla="*/ 443 w 1476"/>
                <a:gd name="T23" fmla="*/ 408 h 514"/>
                <a:gd name="T24" fmla="*/ 8 w 1476"/>
                <a:gd name="T2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6" h="514">
                  <a:moveTo>
                    <a:pt x="8" y="514"/>
                  </a:moveTo>
                  <a:lnTo>
                    <a:pt x="0" y="479"/>
                  </a:lnTo>
                  <a:lnTo>
                    <a:pt x="429" y="374"/>
                  </a:lnTo>
                  <a:lnTo>
                    <a:pt x="780" y="156"/>
                  </a:lnTo>
                  <a:lnTo>
                    <a:pt x="1213" y="139"/>
                  </a:lnTo>
                  <a:lnTo>
                    <a:pt x="1476" y="0"/>
                  </a:lnTo>
                  <a:lnTo>
                    <a:pt x="1476" y="0"/>
                  </a:lnTo>
                  <a:lnTo>
                    <a:pt x="1476" y="37"/>
                  </a:lnTo>
                  <a:lnTo>
                    <a:pt x="1476" y="40"/>
                  </a:lnTo>
                  <a:lnTo>
                    <a:pt x="1222" y="175"/>
                  </a:lnTo>
                  <a:lnTo>
                    <a:pt x="792" y="191"/>
                  </a:lnTo>
                  <a:lnTo>
                    <a:pt x="443" y="408"/>
                  </a:lnTo>
                  <a:lnTo>
                    <a:pt x="8" y="514"/>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0" name="Freeform 6"/>
            <p:cNvSpPr>
              <a:spLocks/>
            </p:cNvSpPr>
            <p:nvPr/>
          </p:nvSpPr>
          <p:spPr bwMode="auto">
            <a:xfrm>
              <a:off x="7480300" y="4013200"/>
              <a:ext cx="2366963" cy="1343025"/>
            </a:xfrm>
            <a:custGeom>
              <a:avLst/>
              <a:gdLst>
                <a:gd name="T0" fmla="*/ 14 w 1491"/>
                <a:gd name="T1" fmla="*/ 846 h 846"/>
                <a:gd name="T2" fmla="*/ 0 w 1491"/>
                <a:gd name="T3" fmla="*/ 814 h 846"/>
                <a:gd name="T4" fmla="*/ 348 w 1491"/>
                <a:gd name="T5" fmla="*/ 653 h 846"/>
                <a:gd name="T6" fmla="*/ 562 w 1491"/>
                <a:gd name="T7" fmla="*/ 402 h 846"/>
                <a:gd name="T8" fmla="*/ 915 w 1491"/>
                <a:gd name="T9" fmla="*/ 328 h 846"/>
                <a:gd name="T10" fmla="*/ 1128 w 1491"/>
                <a:gd name="T11" fmla="*/ 77 h 846"/>
                <a:gd name="T12" fmla="*/ 1491 w 1491"/>
                <a:gd name="T13" fmla="*/ 0 h 846"/>
                <a:gd name="T14" fmla="*/ 1491 w 1491"/>
                <a:gd name="T15" fmla="*/ 37 h 846"/>
                <a:gd name="T16" fmla="*/ 1147 w 1491"/>
                <a:gd name="T17" fmla="*/ 111 h 846"/>
                <a:gd name="T18" fmla="*/ 934 w 1491"/>
                <a:gd name="T19" fmla="*/ 360 h 846"/>
                <a:gd name="T20" fmla="*/ 582 w 1491"/>
                <a:gd name="T21" fmla="*/ 434 h 846"/>
                <a:gd name="T22" fmla="*/ 371 w 1491"/>
                <a:gd name="T23" fmla="*/ 682 h 846"/>
                <a:gd name="T24" fmla="*/ 14 w 1491"/>
                <a:gd name="T25" fmla="*/ 846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846">
                  <a:moveTo>
                    <a:pt x="14" y="846"/>
                  </a:moveTo>
                  <a:lnTo>
                    <a:pt x="0" y="814"/>
                  </a:lnTo>
                  <a:lnTo>
                    <a:pt x="348" y="653"/>
                  </a:lnTo>
                  <a:lnTo>
                    <a:pt x="562" y="402"/>
                  </a:lnTo>
                  <a:lnTo>
                    <a:pt x="915" y="328"/>
                  </a:lnTo>
                  <a:lnTo>
                    <a:pt x="1128" y="77"/>
                  </a:lnTo>
                  <a:lnTo>
                    <a:pt x="1491" y="0"/>
                  </a:lnTo>
                  <a:lnTo>
                    <a:pt x="1491" y="37"/>
                  </a:lnTo>
                  <a:lnTo>
                    <a:pt x="1147" y="111"/>
                  </a:lnTo>
                  <a:lnTo>
                    <a:pt x="934" y="360"/>
                  </a:lnTo>
                  <a:lnTo>
                    <a:pt x="582" y="434"/>
                  </a:lnTo>
                  <a:lnTo>
                    <a:pt x="371" y="682"/>
                  </a:lnTo>
                  <a:lnTo>
                    <a:pt x="14" y="846"/>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1" name="Freeform 7"/>
            <p:cNvSpPr>
              <a:spLocks/>
            </p:cNvSpPr>
            <p:nvPr/>
          </p:nvSpPr>
          <p:spPr bwMode="auto">
            <a:xfrm>
              <a:off x="7485063" y="4987925"/>
              <a:ext cx="2332038" cy="633413"/>
            </a:xfrm>
            <a:custGeom>
              <a:avLst/>
              <a:gdLst>
                <a:gd name="T0" fmla="*/ 6 w 1469"/>
                <a:gd name="T1" fmla="*/ 399 h 399"/>
                <a:gd name="T2" fmla="*/ 0 w 1469"/>
                <a:gd name="T3" fmla="*/ 362 h 399"/>
                <a:gd name="T4" fmla="*/ 340 w 1469"/>
                <a:gd name="T5" fmla="*/ 309 h 399"/>
                <a:gd name="T6" fmla="*/ 624 w 1469"/>
                <a:gd name="T7" fmla="*/ 137 h 399"/>
                <a:gd name="T8" fmla="*/ 968 w 1469"/>
                <a:gd name="T9" fmla="*/ 170 h 399"/>
                <a:gd name="T10" fmla="*/ 1249 w 1469"/>
                <a:gd name="T11" fmla="*/ 0 h 399"/>
                <a:gd name="T12" fmla="*/ 1469 w 1469"/>
                <a:gd name="T13" fmla="*/ 25 h 399"/>
                <a:gd name="T14" fmla="*/ 1469 w 1469"/>
                <a:gd name="T15" fmla="*/ 61 h 399"/>
                <a:gd name="T16" fmla="*/ 1257 w 1469"/>
                <a:gd name="T17" fmla="*/ 36 h 399"/>
                <a:gd name="T18" fmla="*/ 976 w 1469"/>
                <a:gd name="T19" fmla="*/ 208 h 399"/>
                <a:gd name="T20" fmla="*/ 632 w 1469"/>
                <a:gd name="T21" fmla="*/ 173 h 399"/>
                <a:gd name="T22" fmla="*/ 352 w 1469"/>
                <a:gd name="T23" fmla="*/ 344 h 399"/>
                <a:gd name="T24" fmla="*/ 6 w 1469"/>
                <a:gd name="T25"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9" h="399">
                  <a:moveTo>
                    <a:pt x="6" y="399"/>
                  </a:moveTo>
                  <a:lnTo>
                    <a:pt x="0" y="362"/>
                  </a:lnTo>
                  <a:lnTo>
                    <a:pt x="340" y="309"/>
                  </a:lnTo>
                  <a:lnTo>
                    <a:pt x="624" y="137"/>
                  </a:lnTo>
                  <a:lnTo>
                    <a:pt x="968" y="170"/>
                  </a:lnTo>
                  <a:lnTo>
                    <a:pt x="1249" y="0"/>
                  </a:lnTo>
                  <a:lnTo>
                    <a:pt x="1469" y="25"/>
                  </a:lnTo>
                  <a:lnTo>
                    <a:pt x="1469" y="61"/>
                  </a:lnTo>
                  <a:lnTo>
                    <a:pt x="1257" y="36"/>
                  </a:lnTo>
                  <a:lnTo>
                    <a:pt x="976" y="208"/>
                  </a:lnTo>
                  <a:lnTo>
                    <a:pt x="632" y="173"/>
                  </a:lnTo>
                  <a:lnTo>
                    <a:pt x="352" y="344"/>
                  </a:lnTo>
                  <a:lnTo>
                    <a:pt x="6" y="39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2" name="Freeform 8"/>
            <p:cNvSpPr>
              <a:spLocks/>
            </p:cNvSpPr>
            <p:nvPr/>
          </p:nvSpPr>
          <p:spPr bwMode="auto">
            <a:xfrm>
              <a:off x="6610350" y="5527675"/>
              <a:ext cx="1739900" cy="406400"/>
            </a:xfrm>
            <a:custGeom>
              <a:avLst/>
              <a:gdLst>
                <a:gd name="T0" fmla="*/ 485 w 784"/>
                <a:gd name="T1" fmla="*/ 29 h 183"/>
                <a:gd name="T2" fmla="*/ 0 w 784"/>
                <a:gd name="T3" fmla="*/ 183 h 183"/>
                <a:gd name="T4" fmla="*/ 277 w 784"/>
                <a:gd name="T5" fmla="*/ 183 h 183"/>
                <a:gd name="T6" fmla="*/ 784 w 784"/>
                <a:gd name="T7" fmla="*/ 183 h 183"/>
                <a:gd name="T8" fmla="*/ 485 w 784"/>
                <a:gd name="T9" fmla="*/ 29 h 183"/>
              </a:gdLst>
              <a:ahLst/>
              <a:cxnLst>
                <a:cxn ang="0">
                  <a:pos x="T0" y="T1"/>
                </a:cxn>
                <a:cxn ang="0">
                  <a:pos x="T2" y="T3"/>
                </a:cxn>
                <a:cxn ang="0">
                  <a:pos x="T4" y="T5"/>
                </a:cxn>
                <a:cxn ang="0">
                  <a:pos x="T6" y="T7"/>
                </a:cxn>
                <a:cxn ang="0">
                  <a:pos x="T8" y="T9"/>
                </a:cxn>
              </a:cxnLst>
              <a:rect l="0" t="0" r="r" b="b"/>
              <a:pathLst>
                <a:path w="784" h="183">
                  <a:moveTo>
                    <a:pt x="485" y="29"/>
                  </a:moveTo>
                  <a:cubicBezTo>
                    <a:pt x="314" y="0"/>
                    <a:pt x="132" y="51"/>
                    <a:pt x="0" y="183"/>
                  </a:cubicBezTo>
                  <a:cubicBezTo>
                    <a:pt x="277" y="183"/>
                    <a:pt x="277" y="183"/>
                    <a:pt x="277" y="183"/>
                  </a:cubicBezTo>
                  <a:cubicBezTo>
                    <a:pt x="784" y="183"/>
                    <a:pt x="784" y="183"/>
                    <a:pt x="784" y="183"/>
                  </a:cubicBezTo>
                  <a:cubicBezTo>
                    <a:pt x="700" y="99"/>
                    <a:pt x="594" y="47"/>
                    <a:pt x="485" y="2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3" name="Freeform 9"/>
            <p:cNvSpPr>
              <a:spLocks/>
            </p:cNvSpPr>
            <p:nvPr/>
          </p:nvSpPr>
          <p:spPr bwMode="auto">
            <a:xfrm>
              <a:off x="7407275" y="5329238"/>
              <a:ext cx="2649538" cy="604838"/>
            </a:xfrm>
            <a:custGeom>
              <a:avLst/>
              <a:gdLst>
                <a:gd name="T0" fmla="*/ 858 w 1193"/>
                <a:gd name="T1" fmla="*/ 37 h 272"/>
                <a:gd name="T2" fmla="*/ 437 w 1193"/>
                <a:gd name="T3" fmla="*/ 31 h 272"/>
                <a:gd name="T4" fmla="*/ 0 w 1193"/>
                <a:gd name="T5" fmla="*/ 272 h 272"/>
                <a:gd name="T6" fmla="*/ 1193 w 1193"/>
                <a:gd name="T7" fmla="*/ 272 h 272"/>
                <a:gd name="T8" fmla="*/ 1193 w 1193"/>
                <a:gd name="T9" fmla="*/ 204 h 272"/>
                <a:gd name="T10" fmla="*/ 858 w 1193"/>
                <a:gd name="T11" fmla="*/ 37 h 272"/>
              </a:gdLst>
              <a:ahLst/>
              <a:cxnLst>
                <a:cxn ang="0">
                  <a:pos x="T0" y="T1"/>
                </a:cxn>
                <a:cxn ang="0">
                  <a:pos x="T2" y="T3"/>
                </a:cxn>
                <a:cxn ang="0">
                  <a:pos x="T4" y="T5"/>
                </a:cxn>
                <a:cxn ang="0">
                  <a:pos x="T6" y="T7"/>
                </a:cxn>
                <a:cxn ang="0">
                  <a:pos x="T8" y="T9"/>
                </a:cxn>
                <a:cxn ang="0">
                  <a:pos x="T10" y="T11"/>
                </a:cxn>
              </a:cxnLst>
              <a:rect l="0" t="0" r="r" b="b"/>
              <a:pathLst>
                <a:path w="1193" h="272">
                  <a:moveTo>
                    <a:pt x="858" y="37"/>
                  </a:moveTo>
                  <a:cubicBezTo>
                    <a:pt x="720" y="2"/>
                    <a:pt x="575" y="0"/>
                    <a:pt x="437" y="31"/>
                  </a:cubicBezTo>
                  <a:cubicBezTo>
                    <a:pt x="277" y="68"/>
                    <a:pt x="125" y="148"/>
                    <a:pt x="0" y="272"/>
                  </a:cubicBezTo>
                  <a:cubicBezTo>
                    <a:pt x="1193" y="272"/>
                    <a:pt x="1193" y="272"/>
                    <a:pt x="1193" y="272"/>
                  </a:cubicBezTo>
                  <a:cubicBezTo>
                    <a:pt x="1193" y="204"/>
                    <a:pt x="1193" y="204"/>
                    <a:pt x="1193" y="204"/>
                  </a:cubicBezTo>
                  <a:cubicBezTo>
                    <a:pt x="1092" y="124"/>
                    <a:pt x="978" y="68"/>
                    <a:pt x="858" y="37"/>
                  </a:cubicBez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4" name="Freeform 10"/>
            <p:cNvSpPr>
              <a:spLocks/>
            </p:cNvSpPr>
            <p:nvPr/>
          </p:nvSpPr>
          <p:spPr bwMode="auto">
            <a:xfrm>
              <a:off x="8377238" y="5329238"/>
              <a:ext cx="935038" cy="493713"/>
            </a:xfrm>
            <a:custGeom>
              <a:avLst/>
              <a:gdLst>
                <a:gd name="T0" fmla="*/ 114 w 421"/>
                <a:gd name="T1" fmla="*/ 199 h 222"/>
                <a:gd name="T2" fmla="*/ 211 w 421"/>
                <a:gd name="T3" fmla="*/ 222 h 222"/>
                <a:gd name="T4" fmla="*/ 421 w 421"/>
                <a:gd name="T5" fmla="*/ 37 h 222"/>
                <a:gd name="T6" fmla="*/ 0 w 421"/>
                <a:gd name="T7" fmla="*/ 31 h 222"/>
                <a:gd name="T8" fmla="*/ 59 w 421"/>
                <a:gd name="T9" fmla="*/ 158 h 222"/>
                <a:gd name="T10" fmla="*/ 114 w 421"/>
                <a:gd name="T11" fmla="*/ 199 h 222"/>
              </a:gdLst>
              <a:ahLst/>
              <a:cxnLst>
                <a:cxn ang="0">
                  <a:pos x="T0" y="T1"/>
                </a:cxn>
                <a:cxn ang="0">
                  <a:pos x="T2" y="T3"/>
                </a:cxn>
                <a:cxn ang="0">
                  <a:pos x="T4" y="T5"/>
                </a:cxn>
                <a:cxn ang="0">
                  <a:pos x="T6" y="T7"/>
                </a:cxn>
                <a:cxn ang="0">
                  <a:pos x="T8" y="T9"/>
                </a:cxn>
                <a:cxn ang="0">
                  <a:pos x="T10" y="T11"/>
                </a:cxn>
              </a:cxnLst>
              <a:rect l="0" t="0" r="r" b="b"/>
              <a:pathLst>
                <a:path w="421" h="222">
                  <a:moveTo>
                    <a:pt x="114" y="199"/>
                  </a:moveTo>
                  <a:cubicBezTo>
                    <a:pt x="143" y="213"/>
                    <a:pt x="176" y="222"/>
                    <a:pt x="211" y="222"/>
                  </a:cubicBezTo>
                  <a:cubicBezTo>
                    <a:pt x="318" y="222"/>
                    <a:pt x="407" y="141"/>
                    <a:pt x="421" y="37"/>
                  </a:cubicBezTo>
                  <a:cubicBezTo>
                    <a:pt x="283" y="2"/>
                    <a:pt x="138" y="0"/>
                    <a:pt x="0" y="31"/>
                  </a:cubicBezTo>
                  <a:cubicBezTo>
                    <a:pt x="5" y="81"/>
                    <a:pt x="27" y="125"/>
                    <a:pt x="59" y="158"/>
                  </a:cubicBezTo>
                  <a:cubicBezTo>
                    <a:pt x="75" y="174"/>
                    <a:pt x="94" y="188"/>
                    <a:pt x="114" y="19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5" name="Freeform 11"/>
            <p:cNvSpPr>
              <a:spLocks/>
            </p:cNvSpPr>
            <p:nvPr/>
          </p:nvSpPr>
          <p:spPr bwMode="auto">
            <a:xfrm>
              <a:off x="8426450" y="4878388"/>
              <a:ext cx="517525" cy="471488"/>
            </a:xfrm>
            <a:custGeom>
              <a:avLst/>
              <a:gdLst>
                <a:gd name="T0" fmla="*/ 233 w 233"/>
                <a:gd name="T1" fmla="*/ 55 h 212"/>
                <a:gd name="T2" fmla="*/ 90 w 233"/>
                <a:gd name="T3" fmla="*/ 0 h 212"/>
                <a:gd name="T4" fmla="*/ 0 w 233"/>
                <a:gd name="T5" fmla="*/ 20 h 212"/>
                <a:gd name="T6" fmla="*/ 90 w 233"/>
                <a:gd name="T7" fmla="*/ 212 h 212"/>
                <a:gd name="T8" fmla="*/ 233 w 233"/>
                <a:gd name="T9" fmla="*/ 55 h 212"/>
              </a:gdLst>
              <a:ahLst/>
              <a:cxnLst>
                <a:cxn ang="0">
                  <a:pos x="T0" y="T1"/>
                </a:cxn>
                <a:cxn ang="0">
                  <a:pos x="T2" y="T3"/>
                </a:cxn>
                <a:cxn ang="0">
                  <a:pos x="T4" y="T5"/>
                </a:cxn>
                <a:cxn ang="0">
                  <a:pos x="T6" y="T7"/>
                </a:cxn>
                <a:cxn ang="0">
                  <a:pos x="T8" y="T9"/>
                </a:cxn>
              </a:cxnLst>
              <a:rect l="0" t="0" r="r" b="b"/>
              <a:pathLst>
                <a:path w="233" h="212">
                  <a:moveTo>
                    <a:pt x="233" y="55"/>
                  </a:moveTo>
                  <a:cubicBezTo>
                    <a:pt x="195" y="21"/>
                    <a:pt x="145" y="0"/>
                    <a:pt x="90" y="0"/>
                  </a:cubicBezTo>
                  <a:cubicBezTo>
                    <a:pt x="58" y="0"/>
                    <a:pt x="27" y="7"/>
                    <a:pt x="0" y="20"/>
                  </a:cubicBezTo>
                  <a:cubicBezTo>
                    <a:pt x="90" y="212"/>
                    <a:pt x="90" y="212"/>
                    <a:pt x="90" y="212"/>
                  </a:cubicBezTo>
                  <a:lnTo>
                    <a:pt x="233" y="5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6" name="Freeform 12"/>
            <p:cNvSpPr>
              <a:spLocks/>
            </p:cNvSpPr>
            <p:nvPr/>
          </p:nvSpPr>
          <p:spPr bwMode="auto">
            <a:xfrm>
              <a:off x="8626475" y="5000625"/>
              <a:ext cx="436563" cy="349250"/>
            </a:xfrm>
            <a:custGeom>
              <a:avLst/>
              <a:gdLst>
                <a:gd name="T0" fmla="*/ 197 w 197"/>
                <a:gd name="T1" fmla="*/ 77 h 157"/>
                <a:gd name="T2" fmla="*/ 143 w 197"/>
                <a:gd name="T3" fmla="*/ 0 h 157"/>
                <a:gd name="T4" fmla="*/ 0 w 197"/>
                <a:gd name="T5" fmla="*/ 157 h 157"/>
                <a:gd name="T6" fmla="*/ 197 w 197"/>
                <a:gd name="T7" fmla="*/ 77 h 157"/>
              </a:gdLst>
              <a:ahLst/>
              <a:cxnLst>
                <a:cxn ang="0">
                  <a:pos x="T0" y="T1"/>
                </a:cxn>
                <a:cxn ang="0">
                  <a:pos x="T2" y="T3"/>
                </a:cxn>
                <a:cxn ang="0">
                  <a:pos x="T4" y="T5"/>
                </a:cxn>
                <a:cxn ang="0">
                  <a:pos x="T6" y="T7"/>
                </a:cxn>
              </a:cxnLst>
              <a:rect l="0" t="0" r="r" b="b"/>
              <a:pathLst>
                <a:path w="197" h="157">
                  <a:moveTo>
                    <a:pt x="197" y="77"/>
                  </a:moveTo>
                  <a:cubicBezTo>
                    <a:pt x="185" y="47"/>
                    <a:pt x="166" y="21"/>
                    <a:pt x="143" y="0"/>
                  </a:cubicBezTo>
                  <a:cubicBezTo>
                    <a:pt x="0" y="157"/>
                    <a:pt x="0" y="157"/>
                    <a:pt x="0" y="157"/>
                  </a:cubicBezTo>
                  <a:lnTo>
                    <a:pt x="197" y="77"/>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7" name="Freeform 13"/>
            <p:cNvSpPr>
              <a:spLocks/>
            </p:cNvSpPr>
            <p:nvPr/>
          </p:nvSpPr>
          <p:spPr bwMode="auto">
            <a:xfrm>
              <a:off x="8154988" y="4922838"/>
              <a:ext cx="471488" cy="757238"/>
            </a:xfrm>
            <a:custGeom>
              <a:avLst/>
              <a:gdLst>
                <a:gd name="T0" fmla="*/ 122 w 212"/>
                <a:gd name="T1" fmla="*/ 0 h 341"/>
                <a:gd name="T2" fmla="*/ 0 w 212"/>
                <a:gd name="T3" fmla="*/ 192 h 341"/>
                <a:gd name="T4" fmla="*/ 61 w 212"/>
                <a:gd name="T5" fmla="*/ 341 h 341"/>
                <a:gd name="T6" fmla="*/ 212 w 212"/>
                <a:gd name="T7" fmla="*/ 192 h 341"/>
                <a:gd name="T8" fmla="*/ 122 w 212"/>
                <a:gd name="T9" fmla="*/ 0 h 341"/>
              </a:gdLst>
              <a:ahLst/>
              <a:cxnLst>
                <a:cxn ang="0">
                  <a:pos x="T0" y="T1"/>
                </a:cxn>
                <a:cxn ang="0">
                  <a:pos x="T2" y="T3"/>
                </a:cxn>
                <a:cxn ang="0">
                  <a:pos x="T4" y="T5"/>
                </a:cxn>
                <a:cxn ang="0">
                  <a:pos x="T6" y="T7"/>
                </a:cxn>
                <a:cxn ang="0">
                  <a:pos x="T8" y="T9"/>
                </a:cxn>
              </a:cxnLst>
              <a:rect l="0" t="0" r="r" b="b"/>
              <a:pathLst>
                <a:path w="212" h="341">
                  <a:moveTo>
                    <a:pt x="122" y="0"/>
                  </a:moveTo>
                  <a:cubicBezTo>
                    <a:pt x="50" y="34"/>
                    <a:pt x="0" y="107"/>
                    <a:pt x="0" y="192"/>
                  </a:cubicBezTo>
                  <a:cubicBezTo>
                    <a:pt x="0" y="250"/>
                    <a:pt x="23" y="303"/>
                    <a:pt x="61" y="341"/>
                  </a:cubicBezTo>
                  <a:cubicBezTo>
                    <a:pt x="212" y="192"/>
                    <a:pt x="212" y="192"/>
                    <a:pt x="212" y="192"/>
                  </a:cubicBezTo>
                  <a:lnTo>
                    <a:pt x="122"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8" name="Freeform 14"/>
            <p:cNvSpPr>
              <a:spLocks/>
            </p:cNvSpPr>
            <p:nvPr/>
          </p:nvSpPr>
          <p:spPr bwMode="auto">
            <a:xfrm>
              <a:off x="8626475" y="5172075"/>
              <a:ext cx="473075" cy="177800"/>
            </a:xfrm>
            <a:custGeom>
              <a:avLst/>
              <a:gdLst>
                <a:gd name="T0" fmla="*/ 0 w 213"/>
                <a:gd name="T1" fmla="*/ 80 h 80"/>
                <a:gd name="T2" fmla="*/ 213 w 213"/>
                <a:gd name="T3" fmla="*/ 80 h 80"/>
                <a:gd name="T4" fmla="*/ 197 w 213"/>
                <a:gd name="T5" fmla="*/ 0 h 80"/>
                <a:gd name="T6" fmla="*/ 0 w 213"/>
                <a:gd name="T7" fmla="*/ 80 h 80"/>
              </a:gdLst>
              <a:ahLst/>
              <a:cxnLst>
                <a:cxn ang="0">
                  <a:pos x="T0" y="T1"/>
                </a:cxn>
                <a:cxn ang="0">
                  <a:pos x="T2" y="T3"/>
                </a:cxn>
                <a:cxn ang="0">
                  <a:pos x="T4" y="T5"/>
                </a:cxn>
                <a:cxn ang="0">
                  <a:pos x="T6" y="T7"/>
                </a:cxn>
              </a:cxnLst>
              <a:rect l="0" t="0" r="r" b="b"/>
              <a:pathLst>
                <a:path w="213" h="80">
                  <a:moveTo>
                    <a:pt x="0" y="80"/>
                  </a:moveTo>
                  <a:cubicBezTo>
                    <a:pt x="213" y="80"/>
                    <a:pt x="213" y="80"/>
                    <a:pt x="213" y="80"/>
                  </a:cubicBezTo>
                  <a:cubicBezTo>
                    <a:pt x="213" y="52"/>
                    <a:pt x="207" y="25"/>
                    <a:pt x="197" y="0"/>
                  </a:cubicBezTo>
                  <a:lnTo>
                    <a:pt x="0" y="8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9" name="Freeform 15"/>
            <p:cNvSpPr>
              <a:spLocks/>
            </p:cNvSpPr>
            <p:nvPr/>
          </p:nvSpPr>
          <p:spPr bwMode="auto">
            <a:xfrm>
              <a:off x="8291513" y="5349875"/>
              <a:ext cx="334963" cy="422275"/>
            </a:xfrm>
            <a:custGeom>
              <a:avLst/>
              <a:gdLst>
                <a:gd name="T0" fmla="*/ 0 w 151"/>
                <a:gd name="T1" fmla="*/ 149 h 190"/>
                <a:gd name="T2" fmla="*/ 55 w 151"/>
                <a:gd name="T3" fmla="*/ 190 h 190"/>
                <a:gd name="T4" fmla="*/ 151 w 151"/>
                <a:gd name="T5" fmla="*/ 0 h 190"/>
                <a:gd name="T6" fmla="*/ 0 w 151"/>
                <a:gd name="T7" fmla="*/ 149 h 190"/>
              </a:gdLst>
              <a:ahLst/>
              <a:cxnLst>
                <a:cxn ang="0">
                  <a:pos x="T0" y="T1"/>
                </a:cxn>
                <a:cxn ang="0">
                  <a:pos x="T2" y="T3"/>
                </a:cxn>
                <a:cxn ang="0">
                  <a:pos x="T4" y="T5"/>
                </a:cxn>
                <a:cxn ang="0">
                  <a:pos x="T6" y="T7"/>
                </a:cxn>
              </a:cxnLst>
              <a:rect l="0" t="0" r="r" b="b"/>
              <a:pathLst>
                <a:path w="151" h="190">
                  <a:moveTo>
                    <a:pt x="0" y="149"/>
                  </a:moveTo>
                  <a:cubicBezTo>
                    <a:pt x="16" y="165"/>
                    <a:pt x="35" y="179"/>
                    <a:pt x="55" y="190"/>
                  </a:cubicBezTo>
                  <a:cubicBezTo>
                    <a:pt x="151" y="0"/>
                    <a:pt x="151" y="0"/>
                    <a:pt x="151" y="0"/>
                  </a:cubicBezTo>
                  <a:lnTo>
                    <a:pt x="0" y="14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0" name="Freeform 16"/>
            <p:cNvSpPr>
              <a:spLocks/>
            </p:cNvSpPr>
            <p:nvPr/>
          </p:nvSpPr>
          <p:spPr bwMode="auto">
            <a:xfrm>
              <a:off x="8413750" y="5349875"/>
              <a:ext cx="685800" cy="473075"/>
            </a:xfrm>
            <a:custGeom>
              <a:avLst/>
              <a:gdLst>
                <a:gd name="T0" fmla="*/ 0 w 309"/>
                <a:gd name="T1" fmla="*/ 190 h 213"/>
                <a:gd name="T2" fmla="*/ 96 w 309"/>
                <a:gd name="T3" fmla="*/ 213 h 213"/>
                <a:gd name="T4" fmla="*/ 309 w 309"/>
                <a:gd name="T5" fmla="*/ 0 h 213"/>
                <a:gd name="T6" fmla="*/ 96 w 309"/>
                <a:gd name="T7" fmla="*/ 0 h 213"/>
                <a:gd name="T8" fmla="*/ 0 w 309"/>
                <a:gd name="T9" fmla="*/ 190 h 213"/>
              </a:gdLst>
              <a:ahLst/>
              <a:cxnLst>
                <a:cxn ang="0">
                  <a:pos x="T0" y="T1"/>
                </a:cxn>
                <a:cxn ang="0">
                  <a:pos x="T2" y="T3"/>
                </a:cxn>
                <a:cxn ang="0">
                  <a:pos x="T4" y="T5"/>
                </a:cxn>
                <a:cxn ang="0">
                  <a:pos x="T6" y="T7"/>
                </a:cxn>
                <a:cxn ang="0">
                  <a:pos x="T8" y="T9"/>
                </a:cxn>
              </a:cxnLst>
              <a:rect l="0" t="0" r="r" b="b"/>
              <a:pathLst>
                <a:path w="309" h="213">
                  <a:moveTo>
                    <a:pt x="0" y="190"/>
                  </a:moveTo>
                  <a:cubicBezTo>
                    <a:pt x="29" y="204"/>
                    <a:pt x="62" y="213"/>
                    <a:pt x="96" y="213"/>
                  </a:cubicBezTo>
                  <a:cubicBezTo>
                    <a:pt x="214" y="213"/>
                    <a:pt x="309" y="118"/>
                    <a:pt x="309" y="0"/>
                  </a:cubicBezTo>
                  <a:cubicBezTo>
                    <a:pt x="96" y="0"/>
                    <a:pt x="96" y="0"/>
                    <a:pt x="96" y="0"/>
                  </a:cubicBezTo>
                  <a:lnTo>
                    <a:pt x="0" y="19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1" name="Freeform 17"/>
            <p:cNvSpPr>
              <a:spLocks/>
            </p:cNvSpPr>
            <p:nvPr/>
          </p:nvSpPr>
          <p:spPr bwMode="auto">
            <a:xfrm>
              <a:off x="8416925" y="5621338"/>
              <a:ext cx="1452563" cy="312738"/>
            </a:xfrm>
            <a:custGeom>
              <a:avLst/>
              <a:gdLst>
                <a:gd name="T0" fmla="*/ 511 w 654"/>
                <a:gd name="T1" fmla="*/ 44 h 141"/>
                <a:gd name="T2" fmla="*/ 404 w 654"/>
                <a:gd name="T3" fmla="*/ 12 h 141"/>
                <a:gd name="T4" fmla="*/ 349 w 654"/>
                <a:gd name="T5" fmla="*/ 6 h 141"/>
                <a:gd name="T6" fmla="*/ 0 w 654"/>
                <a:gd name="T7" fmla="*/ 141 h 141"/>
                <a:gd name="T8" fmla="*/ 231 w 654"/>
                <a:gd name="T9" fmla="*/ 141 h 141"/>
                <a:gd name="T10" fmla="*/ 654 w 654"/>
                <a:gd name="T11" fmla="*/ 141 h 141"/>
                <a:gd name="T12" fmla="*/ 511 w 654"/>
                <a:gd name="T13" fmla="*/ 44 h 141"/>
              </a:gdLst>
              <a:ahLst/>
              <a:cxnLst>
                <a:cxn ang="0">
                  <a:pos x="T0" y="T1"/>
                </a:cxn>
                <a:cxn ang="0">
                  <a:pos x="T2" y="T3"/>
                </a:cxn>
                <a:cxn ang="0">
                  <a:pos x="T4" y="T5"/>
                </a:cxn>
                <a:cxn ang="0">
                  <a:pos x="T6" y="T7"/>
                </a:cxn>
                <a:cxn ang="0">
                  <a:pos x="T8" y="T9"/>
                </a:cxn>
                <a:cxn ang="0">
                  <a:pos x="T10" y="T11"/>
                </a:cxn>
                <a:cxn ang="0">
                  <a:pos x="T12" y="T13"/>
                </a:cxn>
              </a:cxnLst>
              <a:rect l="0" t="0" r="r" b="b"/>
              <a:pathLst>
                <a:path w="654" h="141">
                  <a:moveTo>
                    <a:pt x="511" y="44"/>
                  </a:moveTo>
                  <a:cubicBezTo>
                    <a:pt x="477" y="29"/>
                    <a:pt x="441" y="18"/>
                    <a:pt x="404" y="12"/>
                  </a:cubicBezTo>
                  <a:cubicBezTo>
                    <a:pt x="386" y="9"/>
                    <a:pt x="367" y="7"/>
                    <a:pt x="349" y="6"/>
                  </a:cubicBezTo>
                  <a:cubicBezTo>
                    <a:pt x="223" y="0"/>
                    <a:pt x="96" y="45"/>
                    <a:pt x="0" y="141"/>
                  </a:cubicBezTo>
                  <a:cubicBezTo>
                    <a:pt x="231" y="141"/>
                    <a:pt x="231" y="141"/>
                    <a:pt x="231" y="141"/>
                  </a:cubicBezTo>
                  <a:cubicBezTo>
                    <a:pt x="654" y="141"/>
                    <a:pt x="654" y="141"/>
                    <a:pt x="654" y="141"/>
                  </a:cubicBezTo>
                  <a:cubicBezTo>
                    <a:pt x="612" y="99"/>
                    <a:pt x="563" y="67"/>
                    <a:pt x="511" y="44"/>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2" name="Rectangle 18"/>
            <p:cNvSpPr>
              <a:spLocks noChangeArrowheads="1"/>
            </p:cNvSpPr>
            <p:nvPr/>
          </p:nvSpPr>
          <p:spPr bwMode="auto">
            <a:xfrm>
              <a:off x="7546975" y="5568950"/>
              <a:ext cx="120650" cy="3651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3" name="Freeform 19"/>
            <p:cNvSpPr>
              <a:spLocks/>
            </p:cNvSpPr>
            <p:nvPr/>
          </p:nvSpPr>
          <p:spPr bwMode="auto">
            <a:xfrm>
              <a:off x="7110413" y="5627688"/>
              <a:ext cx="120650" cy="306388"/>
            </a:xfrm>
            <a:custGeom>
              <a:avLst/>
              <a:gdLst>
                <a:gd name="T0" fmla="*/ 0 w 76"/>
                <a:gd name="T1" fmla="*/ 0 h 193"/>
                <a:gd name="T2" fmla="*/ 0 w 76"/>
                <a:gd name="T3" fmla="*/ 39 h 193"/>
                <a:gd name="T4" fmla="*/ 0 w 76"/>
                <a:gd name="T5" fmla="*/ 193 h 193"/>
                <a:gd name="T6" fmla="*/ 76 w 76"/>
                <a:gd name="T7" fmla="*/ 193 h 193"/>
                <a:gd name="T8" fmla="*/ 76 w 76"/>
                <a:gd name="T9" fmla="*/ 10 h 193"/>
                <a:gd name="T10" fmla="*/ 76 w 76"/>
                <a:gd name="T11" fmla="*/ 0 h 193"/>
                <a:gd name="T12" fmla="*/ 0 w 76"/>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76" h="193">
                  <a:moveTo>
                    <a:pt x="0" y="0"/>
                  </a:moveTo>
                  <a:lnTo>
                    <a:pt x="0" y="39"/>
                  </a:lnTo>
                  <a:lnTo>
                    <a:pt x="0" y="193"/>
                  </a:lnTo>
                  <a:lnTo>
                    <a:pt x="76" y="193"/>
                  </a:lnTo>
                  <a:lnTo>
                    <a:pt x="76" y="10"/>
                  </a:lnTo>
                  <a:lnTo>
                    <a:pt x="76" y="0"/>
                  </a:lnTo>
                  <a:lnTo>
                    <a:pt x="0" y="0"/>
                  </a:lnTo>
                  <a:close/>
                </a:path>
              </a:pathLst>
            </a:custGeom>
            <a:solidFill>
              <a:srgbClr val="28C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4" name="Freeform 20"/>
            <p:cNvSpPr>
              <a:spLocks/>
            </p:cNvSpPr>
            <p:nvPr/>
          </p:nvSpPr>
          <p:spPr bwMode="auto">
            <a:xfrm>
              <a:off x="7256463" y="5334000"/>
              <a:ext cx="119063" cy="600075"/>
            </a:xfrm>
            <a:custGeom>
              <a:avLst/>
              <a:gdLst>
                <a:gd name="T0" fmla="*/ 0 w 75"/>
                <a:gd name="T1" fmla="*/ 0 h 378"/>
                <a:gd name="T2" fmla="*/ 0 w 75"/>
                <a:gd name="T3" fmla="*/ 188 h 378"/>
                <a:gd name="T4" fmla="*/ 0 w 75"/>
                <a:gd name="T5" fmla="*/ 378 h 378"/>
                <a:gd name="T6" fmla="*/ 75 w 75"/>
                <a:gd name="T7" fmla="*/ 378 h 378"/>
                <a:gd name="T8" fmla="*/ 75 w 75"/>
                <a:gd name="T9" fmla="*/ 158 h 378"/>
                <a:gd name="T10" fmla="*/ 75 w 75"/>
                <a:gd name="T11" fmla="*/ 0 h 378"/>
                <a:gd name="T12" fmla="*/ 0 w 75"/>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75" h="378">
                  <a:moveTo>
                    <a:pt x="0" y="0"/>
                  </a:moveTo>
                  <a:lnTo>
                    <a:pt x="0" y="188"/>
                  </a:lnTo>
                  <a:lnTo>
                    <a:pt x="0" y="378"/>
                  </a:lnTo>
                  <a:lnTo>
                    <a:pt x="75" y="378"/>
                  </a:lnTo>
                  <a:lnTo>
                    <a:pt x="75" y="158"/>
                  </a:lnTo>
                  <a:lnTo>
                    <a:pt x="75" y="0"/>
                  </a:lnTo>
                  <a:lnTo>
                    <a:pt x="0" y="0"/>
                  </a:lnTo>
                  <a:close/>
                </a:path>
              </a:pathLst>
            </a:custGeom>
            <a:solidFill>
              <a:srgbClr val="1F4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5" name="Freeform 21"/>
            <p:cNvSpPr>
              <a:spLocks/>
            </p:cNvSpPr>
            <p:nvPr/>
          </p:nvSpPr>
          <p:spPr bwMode="auto">
            <a:xfrm>
              <a:off x="7400925" y="5067300"/>
              <a:ext cx="122238" cy="866775"/>
            </a:xfrm>
            <a:custGeom>
              <a:avLst/>
              <a:gdLst>
                <a:gd name="T0" fmla="*/ 0 w 77"/>
                <a:gd name="T1" fmla="*/ 0 h 546"/>
                <a:gd name="T2" fmla="*/ 0 w 77"/>
                <a:gd name="T3" fmla="*/ 319 h 546"/>
                <a:gd name="T4" fmla="*/ 0 w 77"/>
                <a:gd name="T5" fmla="*/ 546 h 546"/>
                <a:gd name="T6" fmla="*/ 77 w 77"/>
                <a:gd name="T7" fmla="*/ 546 h 546"/>
                <a:gd name="T8" fmla="*/ 77 w 77"/>
                <a:gd name="T9" fmla="*/ 290 h 546"/>
                <a:gd name="T10" fmla="*/ 77 w 77"/>
                <a:gd name="T11" fmla="*/ 0 h 546"/>
                <a:gd name="T12" fmla="*/ 0 w 77"/>
                <a:gd name="T13" fmla="*/ 0 h 546"/>
              </a:gdLst>
              <a:ahLst/>
              <a:cxnLst>
                <a:cxn ang="0">
                  <a:pos x="T0" y="T1"/>
                </a:cxn>
                <a:cxn ang="0">
                  <a:pos x="T2" y="T3"/>
                </a:cxn>
                <a:cxn ang="0">
                  <a:pos x="T4" y="T5"/>
                </a:cxn>
                <a:cxn ang="0">
                  <a:pos x="T6" y="T7"/>
                </a:cxn>
                <a:cxn ang="0">
                  <a:pos x="T8" y="T9"/>
                </a:cxn>
                <a:cxn ang="0">
                  <a:pos x="T10" y="T11"/>
                </a:cxn>
                <a:cxn ang="0">
                  <a:pos x="T12" y="T13"/>
                </a:cxn>
              </a:cxnLst>
              <a:rect l="0" t="0" r="r" b="b"/>
              <a:pathLst>
                <a:path w="77" h="546">
                  <a:moveTo>
                    <a:pt x="0" y="0"/>
                  </a:moveTo>
                  <a:lnTo>
                    <a:pt x="0" y="319"/>
                  </a:lnTo>
                  <a:lnTo>
                    <a:pt x="0" y="546"/>
                  </a:lnTo>
                  <a:lnTo>
                    <a:pt x="77" y="546"/>
                  </a:lnTo>
                  <a:lnTo>
                    <a:pt x="77" y="290"/>
                  </a:lnTo>
                  <a:lnTo>
                    <a:pt x="77"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6" name="Freeform 22"/>
            <p:cNvSpPr>
              <a:spLocks/>
            </p:cNvSpPr>
            <p:nvPr/>
          </p:nvSpPr>
          <p:spPr bwMode="auto">
            <a:xfrm>
              <a:off x="7693025" y="5343525"/>
              <a:ext cx="120650" cy="590550"/>
            </a:xfrm>
            <a:custGeom>
              <a:avLst/>
              <a:gdLst>
                <a:gd name="T0" fmla="*/ 0 w 76"/>
                <a:gd name="T1" fmla="*/ 0 h 372"/>
                <a:gd name="T2" fmla="*/ 0 w 76"/>
                <a:gd name="T3" fmla="*/ 74 h 372"/>
                <a:gd name="T4" fmla="*/ 0 w 76"/>
                <a:gd name="T5" fmla="*/ 372 h 372"/>
                <a:gd name="T6" fmla="*/ 76 w 76"/>
                <a:gd name="T7" fmla="*/ 372 h 372"/>
                <a:gd name="T8" fmla="*/ 76 w 76"/>
                <a:gd name="T9" fmla="*/ 43 h 372"/>
                <a:gd name="T10" fmla="*/ 76 w 76"/>
                <a:gd name="T11" fmla="*/ 0 h 372"/>
                <a:gd name="T12" fmla="*/ 0 w 76"/>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76" h="372">
                  <a:moveTo>
                    <a:pt x="0" y="0"/>
                  </a:moveTo>
                  <a:lnTo>
                    <a:pt x="0" y="74"/>
                  </a:lnTo>
                  <a:lnTo>
                    <a:pt x="0" y="372"/>
                  </a:lnTo>
                  <a:lnTo>
                    <a:pt x="76" y="372"/>
                  </a:lnTo>
                  <a:lnTo>
                    <a:pt x="76" y="43"/>
                  </a:lnTo>
                  <a:lnTo>
                    <a:pt x="76"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7" name="Freeform 23"/>
            <p:cNvSpPr>
              <a:spLocks/>
            </p:cNvSpPr>
            <p:nvPr/>
          </p:nvSpPr>
          <p:spPr bwMode="auto">
            <a:xfrm>
              <a:off x="6818313" y="5640388"/>
              <a:ext cx="122238" cy="293688"/>
            </a:xfrm>
            <a:custGeom>
              <a:avLst/>
              <a:gdLst>
                <a:gd name="T0" fmla="*/ 0 w 77"/>
                <a:gd name="T1" fmla="*/ 0 h 185"/>
                <a:gd name="T2" fmla="*/ 0 w 77"/>
                <a:gd name="T3" fmla="*/ 104 h 185"/>
                <a:gd name="T4" fmla="*/ 0 w 77"/>
                <a:gd name="T5" fmla="*/ 185 h 185"/>
                <a:gd name="T6" fmla="*/ 77 w 77"/>
                <a:gd name="T7" fmla="*/ 185 h 185"/>
                <a:gd name="T8" fmla="*/ 77 w 77"/>
                <a:gd name="T9" fmla="*/ 73 h 185"/>
                <a:gd name="T10" fmla="*/ 77 w 77"/>
                <a:gd name="T11" fmla="*/ 0 h 185"/>
                <a:gd name="T12" fmla="*/ 0 w 77"/>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77" h="185">
                  <a:moveTo>
                    <a:pt x="0" y="0"/>
                  </a:moveTo>
                  <a:lnTo>
                    <a:pt x="0" y="104"/>
                  </a:lnTo>
                  <a:lnTo>
                    <a:pt x="0" y="185"/>
                  </a:lnTo>
                  <a:lnTo>
                    <a:pt x="77" y="185"/>
                  </a:lnTo>
                  <a:lnTo>
                    <a:pt x="77" y="73"/>
                  </a:lnTo>
                  <a:lnTo>
                    <a:pt x="77" y="0"/>
                  </a:lnTo>
                  <a:lnTo>
                    <a:pt x="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8" name="Freeform 24"/>
            <p:cNvSpPr>
              <a:spLocks/>
            </p:cNvSpPr>
            <p:nvPr/>
          </p:nvSpPr>
          <p:spPr bwMode="auto">
            <a:xfrm>
              <a:off x="6965950" y="5157788"/>
              <a:ext cx="119063" cy="776288"/>
            </a:xfrm>
            <a:custGeom>
              <a:avLst/>
              <a:gdLst>
                <a:gd name="T0" fmla="*/ 0 w 75"/>
                <a:gd name="T1" fmla="*/ 0 h 489"/>
                <a:gd name="T2" fmla="*/ 0 w 75"/>
                <a:gd name="T3" fmla="*/ 371 h 489"/>
                <a:gd name="T4" fmla="*/ 0 w 75"/>
                <a:gd name="T5" fmla="*/ 489 h 489"/>
                <a:gd name="T6" fmla="*/ 75 w 75"/>
                <a:gd name="T7" fmla="*/ 489 h 489"/>
                <a:gd name="T8" fmla="*/ 75 w 75"/>
                <a:gd name="T9" fmla="*/ 341 h 489"/>
                <a:gd name="T10" fmla="*/ 75 w 75"/>
                <a:gd name="T11" fmla="*/ 0 h 489"/>
                <a:gd name="T12" fmla="*/ 0 w 75"/>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75" h="489">
                  <a:moveTo>
                    <a:pt x="0" y="0"/>
                  </a:moveTo>
                  <a:lnTo>
                    <a:pt x="0" y="371"/>
                  </a:lnTo>
                  <a:lnTo>
                    <a:pt x="0" y="489"/>
                  </a:lnTo>
                  <a:lnTo>
                    <a:pt x="75" y="489"/>
                  </a:lnTo>
                  <a:lnTo>
                    <a:pt x="75" y="341"/>
                  </a:lnTo>
                  <a:lnTo>
                    <a:pt x="75"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sp>
        <p:nvSpPr>
          <p:cNvPr id="91" name="Freeform 6"/>
          <p:cNvSpPr>
            <a:spLocks/>
          </p:cNvSpPr>
          <p:nvPr/>
        </p:nvSpPr>
        <p:spPr bwMode="auto">
          <a:xfrm>
            <a:off x="1696093" y="2758500"/>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2F5597">
              <a:alpha val="5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pic>
        <p:nvPicPr>
          <p:cNvPr id="135" name="Picture 134"/>
          <p:cNvPicPr>
            <a:picLocks noChangeAspect="1"/>
          </p:cNvPicPr>
          <p:nvPr/>
        </p:nvPicPr>
        <p:blipFill>
          <a:blip r:embed="rId8"/>
          <a:stretch>
            <a:fillRect/>
          </a:stretch>
        </p:blipFill>
        <p:spPr>
          <a:xfrm>
            <a:off x="1151850" y="2737018"/>
            <a:ext cx="1175609" cy="630343"/>
          </a:xfrm>
          <a:prstGeom prst="rect">
            <a:avLst/>
          </a:prstGeom>
        </p:spPr>
      </p:pic>
      <p:grpSp>
        <p:nvGrpSpPr>
          <p:cNvPr id="136" name="Group 135"/>
          <p:cNvGrpSpPr/>
          <p:nvPr/>
        </p:nvGrpSpPr>
        <p:grpSpPr>
          <a:xfrm>
            <a:off x="2029979" y="3117125"/>
            <a:ext cx="776609" cy="760020"/>
            <a:chOff x="2065191" y="1914181"/>
            <a:chExt cx="883828" cy="864948"/>
          </a:xfrm>
        </p:grpSpPr>
        <p:sp>
          <p:nvSpPr>
            <p:cNvPr id="137" name="Freeform 95"/>
            <p:cNvSpPr>
              <a:spLocks/>
            </p:cNvSpPr>
            <p:nvPr/>
          </p:nvSpPr>
          <p:spPr bwMode="auto">
            <a:xfrm flipH="1">
              <a:off x="2065191" y="1914181"/>
              <a:ext cx="883828" cy="573976"/>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BCF2"/>
            </a:solidFill>
            <a:ln>
              <a:noFill/>
            </a:ln>
            <a:extLst/>
          </p:spPr>
          <p:txBody>
            <a:bodyPr vert="horz" wrap="square" lIns="91401" tIns="45700" rIns="91401" bIns="45700" numCol="1" anchor="t" anchorCtr="0" compatLnSpc="1">
              <a:prstTxWarp prst="textNoShape">
                <a:avLst/>
              </a:prstTxWarp>
            </a:bodyPr>
            <a:lstStyle/>
            <a:p>
              <a:pPr defTabSz="913874">
                <a:defRPr/>
              </a:pPr>
              <a:endParaRPr lang="en-US" sz="2745" kern="0">
                <a:solidFill>
                  <a:srgbClr val="000000"/>
                </a:solidFill>
                <a:latin typeface="Calibri" panose="020F0502020204030204"/>
              </a:endParaRPr>
            </a:p>
          </p:txBody>
        </p:sp>
        <p:sp>
          <p:nvSpPr>
            <p:cNvPr id="138" name="Rectangle 137"/>
            <p:cNvSpPr/>
            <p:nvPr/>
          </p:nvSpPr>
          <p:spPr>
            <a:xfrm>
              <a:off x="2132017" y="2107867"/>
              <a:ext cx="677540" cy="50250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39" name="Picture 138"/>
            <p:cNvPicPr>
              <a:picLocks noChangeAspect="1"/>
            </p:cNvPicPr>
            <p:nvPr/>
          </p:nvPicPr>
          <p:blipFill>
            <a:blip r:embed="rId9">
              <a:biLevel thresh="25000"/>
            </a:blip>
            <a:stretch>
              <a:fillRect/>
            </a:stretch>
          </p:blipFill>
          <p:spPr>
            <a:xfrm>
              <a:off x="2078496" y="2064654"/>
              <a:ext cx="777488" cy="714475"/>
            </a:xfrm>
            <a:prstGeom prst="rect">
              <a:avLst/>
            </a:prstGeom>
          </p:spPr>
        </p:pic>
      </p:grpSp>
      <p:sp>
        <p:nvSpPr>
          <p:cNvPr id="98" name="Rectangle 97"/>
          <p:cNvSpPr/>
          <p:nvPr/>
        </p:nvSpPr>
        <p:spPr>
          <a:xfrm rot="18900000">
            <a:off x="2936315" y="876327"/>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6" name="Rectangle 95"/>
          <p:cNvSpPr/>
          <p:nvPr/>
        </p:nvSpPr>
        <p:spPr>
          <a:xfrm rot="18900000">
            <a:off x="6038587" y="880778"/>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7" name="Rectangle 96"/>
          <p:cNvSpPr/>
          <p:nvPr/>
        </p:nvSpPr>
        <p:spPr>
          <a:xfrm rot="18900000">
            <a:off x="9129524" y="871497"/>
            <a:ext cx="1021099" cy="1021099"/>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9" name="Rounded Rectangle 98"/>
          <p:cNvSpPr/>
          <p:nvPr/>
        </p:nvSpPr>
        <p:spPr bwMode="auto">
          <a:xfrm>
            <a:off x="2600478" y="717704"/>
            <a:ext cx="9099672" cy="732197"/>
          </a:xfrm>
          <a:prstGeom prst="roundRect">
            <a:avLst/>
          </a:prstGeom>
          <a:solidFill>
            <a:schemeClr val="bg1">
              <a:alpha val="20000"/>
            </a:schemeClr>
          </a:solidFill>
          <a:ln w="142875" cap="rnd">
            <a:solidFill>
              <a:schemeClr val="bg1">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r" defTabSz="913927" fontAlgn="base">
              <a:lnSpc>
                <a:spcPct val="90000"/>
              </a:lnSpc>
              <a:spcBef>
                <a:spcPct val="0"/>
              </a:spcBef>
              <a:spcAft>
                <a:spcPct val="0"/>
              </a:spcAft>
            </a:pPr>
            <a:endParaRPr lang="en-US" sz="156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a:xfrm>
            <a:off x="3138251" y="913342"/>
            <a:ext cx="2187330" cy="333489"/>
          </a:xfrm>
          <a:prstGeom prst="rect">
            <a:avLst/>
          </a:prstGeom>
        </p:spPr>
        <p:txBody>
          <a:bodyPr wrap="none">
            <a:spAutoFit/>
          </a:bodyPr>
          <a:lstStyle/>
          <a:p>
            <a:pPr defTabSz="914192"/>
            <a:r>
              <a:rPr lang="en-US" sz="1567" dirty="0">
                <a:gradFill>
                  <a:gsLst>
                    <a:gs pos="0">
                      <a:srgbClr val="FFFFFF"/>
                    </a:gs>
                    <a:gs pos="100000">
                      <a:srgbClr val="FFFFFF"/>
                    </a:gs>
                  </a:gsLst>
                  <a:lin ang="5400000" scaled="0"/>
                </a:gradFill>
                <a:ea typeface="Segoe UI" pitchFamily="34" charset="0"/>
                <a:cs typeface="Segoe UI" pitchFamily="34" charset="0"/>
              </a:rPr>
              <a:t> People | Process | Tools</a:t>
            </a:r>
            <a:endParaRPr lang="en-US" sz="1567" dirty="0">
              <a:solidFill>
                <a:srgbClr val="505050"/>
              </a:solidFill>
            </a:endParaRPr>
          </a:p>
        </p:txBody>
      </p:sp>
      <p:sp>
        <p:nvSpPr>
          <p:cNvPr id="108" name="Freeform 6"/>
          <p:cNvSpPr>
            <a:spLocks/>
          </p:cNvSpPr>
          <p:nvPr/>
        </p:nvSpPr>
        <p:spPr bwMode="auto">
          <a:xfrm>
            <a:off x="1720905" y="5938606"/>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2F5597">
              <a:alpha val="5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09" name="Freeform 7"/>
          <p:cNvSpPr>
            <a:spLocks/>
          </p:cNvSpPr>
          <p:nvPr/>
        </p:nvSpPr>
        <p:spPr bwMode="auto">
          <a:xfrm>
            <a:off x="1166418"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10" name="TextBox 109"/>
          <p:cNvSpPr txBox="1"/>
          <p:nvPr/>
        </p:nvSpPr>
        <p:spPr>
          <a:xfrm>
            <a:off x="867" y="6564380"/>
            <a:ext cx="2934949" cy="292647"/>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Workstations - On-Premises | Hybrid | Cloud</a:t>
            </a:r>
          </a:p>
        </p:txBody>
      </p:sp>
      <p:sp>
        <p:nvSpPr>
          <p:cNvPr id="180" name="Freeform 7"/>
          <p:cNvSpPr>
            <a:spLocks/>
          </p:cNvSpPr>
          <p:nvPr/>
        </p:nvSpPr>
        <p:spPr bwMode="auto">
          <a:xfrm>
            <a:off x="11307787" y="6207494"/>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chemeClr val="accent5">
              <a:alpha val="5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78" name="TextBox 177"/>
          <p:cNvSpPr txBox="1"/>
          <p:nvPr/>
        </p:nvSpPr>
        <p:spPr>
          <a:xfrm>
            <a:off x="9276384" y="6564381"/>
            <a:ext cx="2914752" cy="290847"/>
          </a:xfrm>
          <a:prstGeom prst="rect">
            <a:avLst/>
          </a:prstGeom>
          <a:solidFill>
            <a:srgbClr val="002060">
              <a:alpha val="30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Monitoring - On-Premises | Hybrid | Cloud</a:t>
            </a:r>
          </a:p>
        </p:txBody>
      </p:sp>
      <p:sp>
        <p:nvSpPr>
          <p:cNvPr id="4" name="Isosceles Triangle 3"/>
          <p:cNvSpPr/>
          <p:nvPr/>
        </p:nvSpPr>
        <p:spPr bwMode="auto">
          <a:xfrm rot="5400000">
            <a:off x="2816376"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4" name="Isosceles Triangle 3"/>
          <p:cNvSpPr/>
          <p:nvPr/>
        </p:nvSpPr>
        <p:spPr bwMode="auto">
          <a:xfrm rot="5400000">
            <a:off x="5900515"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5" name="Isosceles Triangle 3"/>
          <p:cNvSpPr/>
          <p:nvPr/>
        </p:nvSpPr>
        <p:spPr bwMode="auto">
          <a:xfrm rot="5400000">
            <a:off x="8954631" y="597405"/>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6" name="Isosceles Triangle 3"/>
          <p:cNvSpPr/>
          <p:nvPr/>
        </p:nvSpPr>
        <p:spPr bwMode="auto">
          <a:xfrm rot="16200000" flipH="1">
            <a:off x="2716228" y="1266727"/>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7" name="Isosceles Triangle 3"/>
          <p:cNvSpPr/>
          <p:nvPr/>
        </p:nvSpPr>
        <p:spPr bwMode="auto">
          <a:xfrm rot="16200000" flipH="1">
            <a:off x="5803514" y="1266728"/>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8" name="Isosceles Triangle 3"/>
          <p:cNvSpPr/>
          <p:nvPr/>
        </p:nvSpPr>
        <p:spPr bwMode="auto">
          <a:xfrm rot="16200000" flipH="1">
            <a:off x="8879967" y="1266729"/>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7" name="Group 6"/>
          <p:cNvGrpSpPr/>
          <p:nvPr/>
        </p:nvGrpSpPr>
        <p:grpSpPr>
          <a:xfrm>
            <a:off x="9412266" y="33738"/>
            <a:ext cx="2185651" cy="1423429"/>
            <a:chOff x="9698195" y="0"/>
            <a:chExt cx="2229794" cy="1452178"/>
          </a:xfrm>
        </p:grpSpPr>
        <p:pic>
          <p:nvPicPr>
            <p:cNvPr id="5" name="Picture 4"/>
            <p:cNvPicPr>
              <a:picLocks noChangeAspect="1"/>
            </p:cNvPicPr>
            <p:nvPr/>
          </p:nvPicPr>
          <p:blipFill>
            <a:blip r:embed="rId10"/>
            <a:stretch>
              <a:fillRect/>
            </a:stretch>
          </p:blipFill>
          <p:spPr>
            <a:xfrm>
              <a:off x="9698195" y="219347"/>
              <a:ext cx="1695143" cy="1232831"/>
            </a:xfrm>
            <a:prstGeom prst="rect">
              <a:avLst/>
            </a:prstGeom>
          </p:spPr>
        </p:pic>
        <p:grpSp>
          <p:nvGrpSpPr>
            <p:cNvPr id="199" name="Group 198"/>
            <p:cNvGrpSpPr/>
            <p:nvPr/>
          </p:nvGrpSpPr>
          <p:grpSpPr>
            <a:xfrm>
              <a:off x="11080289" y="0"/>
              <a:ext cx="847700" cy="1452178"/>
              <a:chOff x="10147300" y="798513"/>
              <a:chExt cx="1128713" cy="1933575"/>
            </a:xfrm>
          </p:grpSpPr>
          <p:sp>
            <p:nvSpPr>
              <p:cNvPr id="200" name="Freeform 5"/>
              <p:cNvSpPr>
                <a:spLocks/>
              </p:cNvSpPr>
              <p:nvPr/>
            </p:nvSpPr>
            <p:spPr bwMode="auto">
              <a:xfrm>
                <a:off x="10566400" y="1195388"/>
                <a:ext cx="609600" cy="1306513"/>
              </a:xfrm>
              <a:custGeom>
                <a:avLst/>
                <a:gdLst>
                  <a:gd name="T0" fmla="*/ 384 w 384"/>
                  <a:gd name="T1" fmla="*/ 823 h 823"/>
                  <a:gd name="T2" fmla="*/ 0 w 384"/>
                  <a:gd name="T3" fmla="*/ 823 h 823"/>
                  <a:gd name="T4" fmla="*/ 55 w 384"/>
                  <a:gd name="T5" fmla="*/ 0 h 823"/>
                  <a:gd name="T6" fmla="*/ 203 w 384"/>
                  <a:gd name="T7" fmla="*/ 46 h 823"/>
                  <a:gd name="T8" fmla="*/ 331 w 384"/>
                  <a:gd name="T9" fmla="*/ 0 h 823"/>
                  <a:gd name="T10" fmla="*/ 384 w 384"/>
                  <a:gd name="T11" fmla="*/ 823 h 823"/>
                </a:gdLst>
                <a:ahLst/>
                <a:cxnLst>
                  <a:cxn ang="0">
                    <a:pos x="T0" y="T1"/>
                  </a:cxn>
                  <a:cxn ang="0">
                    <a:pos x="T2" y="T3"/>
                  </a:cxn>
                  <a:cxn ang="0">
                    <a:pos x="T4" y="T5"/>
                  </a:cxn>
                  <a:cxn ang="0">
                    <a:pos x="T6" y="T7"/>
                  </a:cxn>
                  <a:cxn ang="0">
                    <a:pos x="T8" y="T9"/>
                  </a:cxn>
                  <a:cxn ang="0">
                    <a:pos x="T10" y="T11"/>
                  </a:cxn>
                </a:cxnLst>
                <a:rect l="0" t="0" r="r" b="b"/>
                <a:pathLst>
                  <a:path w="384" h="823">
                    <a:moveTo>
                      <a:pt x="384" y="823"/>
                    </a:moveTo>
                    <a:lnTo>
                      <a:pt x="0" y="823"/>
                    </a:lnTo>
                    <a:lnTo>
                      <a:pt x="55" y="0"/>
                    </a:lnTo>
                    <a:lnTo>
                      <a:pt x="203" y="46"/>
                    </a:lnTo>
                    <a:lnTo>
                      <a:pt x="331" y="0"/>
                    </a:lnTo>
                    <a:lnTo>
                      <a:pt x="384" y="82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1" name="Freeform 6"/>
              <p:cNvSpPr>
                <a:spLocks/>
              </p:cNvSpPr>
              <p:nvPr/>
            </p:nvSpPr>
            <p:spPr bwMode="auto">
              <a:xfrm>
                <a:off x="10721975" y="2654300"/>
                <a:ext cx="158750" cy="77788"/>
              </a:xfrm>
              <a:custGeom>
                <a:avLst/>
                <a:gdLst>
                  <a:gd name="T0" fmla="*/ 36 w 71"/>
                  <a:gd name="T1" fmla="*/ 0 h 35"/>
                  <a:gd name="T2" fmla="*/ 0 w 71"/>
                  <a:gd name="T3" fmla="*/ 35 h 35"/>
                  <a:gd name="T4" fmla="*/ 71 w 71"/>
                  <a:gd name="T5" fmla="*/ 35 h 35"/>
                  <a:gd name="T6" fmla="*/ 36 w 71"/>
                  <a:gd name="T7" fmla="*/ 0 h 35"/>
                </a:gdLst>
                <a:ahLst/>
                <a:cxnLst>
                  <a:cxn ang="0">
                    <a:pos x="T0" y="T1"/>
                  </a:cxn>
                  <a:cxn ang="0">
                    <a:pos x="T2" y="T3"/>
                  </a:cxn>
                  <a:cxn ang="0">
                    <a:pos x="T4" y="T5"/>
                  </a:cxn>
                  <a:cxn ang="0">
                    <a:pos x="T6" y="T7"/>
                  </a:cxn>
                </a:cxnLst>
                <a:rect l="0" t="0" r="r" b="b"/>
                <a:pathLst>
                  <a:path w="71" h="35">
                    <a:moveTo>
                      <a:pt x="36" y="0"/>
                    </a:moveTo>
                    <a:cubicBezTo>
                      <a:pt x="16" y="0"/>
                      <a:pt x="0" y="16"/>
                      <a:pt x="0" y="35"/>
                    </a:cubicBezTo>
                    <a:cubicBezTo>
                      <a:pt x="71" y="35"/>
                      <a:pt x="71" y="35"/>
                      <a:pt x="71" y="35"/>
                    </a:cubicBezTo>
                    <a:cubicBezTo>
                      <a:pt x="71" y="16"/>
                      <a:pt x="55" y="0"/>
                      <a:pt x="36"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2" name="Freeform 7"/>
              <p:cNvSpPr>
                <a:spLocks/>
              </p:cNvSpPr>
              <p:nvPr/>
            </p:nvSpPr>
            <p:spPr bwMode="auto">
              <a:xfrm>
                <a:off x="10147300" y="2632075"/>
                <a:ext cx="200025" cy="100013"/>
              </a:xfrm>
              <a:custGeom>
                <a:avLst/>
                <a:gdLst>
                  <a:gd name="T0" fmla="*/ 45 w 90"/>
                  <a:gd name="T1" fmla="*/ 0 h 45"/>
                  <a:gd name="T2" fmla="*/ 0 w 90"/>
                  <a:gd name="T3" fmla="*/ 45 h 45"/>
                  <a:gd name="T4" fmla="*/ 90 w 90"/>
                  <a:gd name="T5" fmla="*/ 45 h 45"/>
                  <a:gd name="T6" fmla="*/ 45 w 90"/>
                  <a:gd name="T7" fmla="*/ 0 h 45"/>
                </a:gdLst>
                <a:ahLst/>
                <a:cxnLst>
                  <a:cxn ang="0">
                    <a:pos x="T0" y="T1"/>
                  </a:cxn>
                  <a:cxn ang="0">
                    <a:pos x="T2" y="T3"/>
                  </a:cxn>
                  <a:cxn ang="0">
                    <a:pos x="T4" y="T5"/>
                  </a:cxn>
                  <a:cxn ang="0">
                    <a:pos x="T6" y="T7"/>
                  </a:cxn>
                </a:cxnLst>
                <a:rect l="0" t="0" r="r" b="b"/>
                <a:pathLst>
                  <a:path w="90" h="45">
                    <a:moveTo>
                      <a:pt x="45" y="0"/>
                    </a:moveTo>
                    <a:cubicBezTo>
                      <a:pt x="20" y="0"/>
                      <a:pt x="0" y="20"/>
                      <a:pt x="0" y="45"/>
                    </a:cubicBezTo>
                    <a:cubicBezTo>
                      <a:pt x="90" y="45"/>
                      <a:pt x="90" y="45"/>
                      <a:pt x="90" y="45"/>
                    </a:cubicBezTo>
                    <a:cubicBezTo>
                      <a:pt x="90"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3" name="Freeform 8"/>
              <p:cNvSpPr>
                <a:spLocks/>
              </p:cNvSpPr>
              <p:nvPr/>
            </p:nvSpPr>
            <p:spPr bwMode="auto">
              <a:xfrm>
                <a:off x="10460038" y="2632075"/>
                <a:ext cx="201613" cy="100013"/>
              </a:xfrm>
              <a:custGeom>
                <a:avLst/>
                <a:gdLst>
                  <a:gd name="T0" fmla="*/ 45 w 91"/>
                  <a:gd name="T1" fmla="*/ 0 h 45"/>
                  <a:gd name="T2" fmla="*/ 0 w 91"/>
                  <a:gd name="T3" fmla="*/ 45 h 45"/>
                  <a:gd name="T4" fmla="*/ 91 w 91"/>
                  <a:gd name="T5" fmla="*/ 45 h 45"/>
                  <a:gd name="T6" fmla="*/ 45 w 91"/>
                  <a:gd name="T7" fmla="*/ 0 h 45"/>
                </a:gdLst>
                <a:ahLst/>
                <a:cxnLst>
                  <a:cxn ang="0">
                    <a:pos x="T0" y="T1"/>
                  </a:cxn>
                  <a:cxn ang="0">
                    <a:pos x="T2" y="T3"/>
                  </a:cxn>
                  <a:cxn ang="0">
                    <a:pos x="T4" y="T5"/>
                  </a:cxn>
                  <a:cxn ang="0">
                    <a:pos x="T6" y="T7"/>
                  </a:cxn>
                </a:cxnLst>
                <a:rect l="0" t="0" r="r" b="b"/>
                <a:pathLst>
                  <a:path w="91" h="45">
                    <a:moveTo>
                      <a:pt x="45" y="0"/>
                    </a:moveTo>
                    <a:cubicBezTo>
                      <a:pt x="20" y="0"/>
                      <a:pt x="0" y="20"/>
                      <a:pt x="0" y="45"/>
                    </a:cubicBezTo>
                    <a:cubicBezTo>
                      <a:pt x="91" y="45"/>
                      <a:pt x="91" y="45"/>
                      <a:pt x="91" y="45"/>
                    </a:cubicBezTo>
                    <a:cubicBezTo>
                      <a:pt x="91"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4" name="Freeform 9"/>
              <p:cNvSpPr>
                <a:spLocks/>
              </p:cNvSpPr>
              <p:nvPr/>
            </p:nvSpPr>
            <p:spPr bwMode="auto">
              <a:xfrm>
                <a:off x="10898188" y="2654300"/>
                <a:ext cx="155575" cy="77788"/>
              </a:xfrm>
              <a:custGeom>
                <a:avLst/>
                <a:gdLst>
                  <a:gd name="T0" fmla="*/ 35 w 70"/>
                  <a:gd name="T1" fmla="*/ 0 h 35"/>
                  <a:gd name="T2" fmla="*/ 0 w 70"/>
                  <a:gd name="T3" fmla="*/ 35 h 35"/>
                  <a:gd name="T4" fmla="*/ 70 w 70"/>
                  <a:gd name="T5" fmla="*/ 35 h 35"/>
                  <a:gd name="T6" fmla="*/ 35 w 70"/>
                  <a:gd name="T7" fmla="*/ 0 h 35"/>
                </a:gdLst>
                <a:ahLst/>
                <a:cxnLst>
                  <a:cxn ang="0">
                    <a:pos x="T0" y="T1"/>
                  </a:cxn>
                  <a:cxn ang="0">
                    <a:pos x="T2" y="T3"/>
                  </a:cxn>
                  <a:cxn ang="0">
                    <a:pos x="T4" y="T5"/>
                  </a:cxn>
                  <a:cxn ang="0">
                    <a:pos x="T6" y="T7"/>
                  </a:cxn>
                </a:cxnLst>
                <a:rect l="0" t="0" r="r" b="b"/>
                <a:pathLst>
                  <a:path w="70" h="35">
                    <a:moveTo>
                      <a:pt x="35" y="0"/>
                    </a:moveTo>
                    <a:cubicBezTo>
                      <a:pt x="16" y="0"/>
                      <a:pt x="0" y="16"/>
                      <a:pt x="0" y="35"/>
                    </a:cubicBezTo>
                    <a:cubicBezTo>
                      <a:pt x="70" y="35"/>
                      <a:pt x="70" y="35"/>
                      <a:pt x="70" y="35"/>
                    </a:cubicBezTo>
                    <a:cubicBezTo>
                      <a:pt x="70" y="16"/>
                      <a:pt x="54" y="0"/>
                      <a:pt x="35"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5" name="Freeform 10"/>
              <p:cNvSpPr>
                <a:spLocks/>
              </p:cNvSpPr>
              <p:nvPr/>
            </p:nvSpPr>
            <p:spPr bwMode="auto">
              <a:xfrm>
                <a:off x="10780713" y="828675"/>
                <a:ext cx="241300" cy="293688"/>
              </a:xfrm>
              <a:custGeom>
                <a:avLst/>
                <a:gdLst>
                  <a:gd name="T0" fmla="*/ 98 w 109"/>
                  <a:gd name="T1" fmla="*/ 75 h 132"/>
                  <a:gd name="T2" fmla="*/ 38 w 109"/>
                  <a:gd name="T3" fmla="*/ 124 h 132"/>
                  <a:gd name="T4" fmla="*/ 10 w 109"/>
                  <a:gd name="T5" fmla="*/ 50 h 132"/>
                  <a:gd name="T6" fmla="*/ 76 w 109"/>
                  <a:gd name="T7" fmla="*/ 8 h 132"/>
                  <a:gd name="T8" fmla="*/ 98 w 109"/>
                  <a:gd name="T9" fmla="*/ 75 h 132"/>
                </a:gdLst>
                <a:ahLst/>
                <a:cxnLst>
                  <a:cxn ang="0">
                    <a:pos x="T0" y="T1"/>
                  </a:cxn>
                  <a:cxn ang="0">
                    <a:pos x="T2" y="T3"/>
                  </a:cxn>
                  <a:cxn ang="0">
                    <a:pos x="T4" y="T5"/>
                  </a:cxn>
                  <a:cxn ang="0">
                    <a:pos x="T6" y="T7"/>
                  </a:cxn>
                  <a:cxn ang="0">
                    <a:pos x="T8" y="T9"/>
                  </a:cxn>
                </a:cxnLst>
                <a:rect l="0" t="0" r="r" b="b"/>
                <a:pathLst>
                  <a:path w="109" h="132">
                    <a:moveTo>
                      <a:pt x="98" y="75"/>
                    </a:moveTo>
                    <a:cubicBezTo>
                      <a:pt x="88" y="107"/>
                      <a:pt x="64" y="132"/>
                      <a:pt x="38" y="124"/>
                    </a:cubicBezTo>
                    <a:cubicBezTo>
                      <a:pt x="12" y="115"/>
                      <a:pt x="0" y="82"/>
                      <a:pt x="10" y="50"/>
                    </a:cubicBezTo>
                    <a:cubicBezTo>
                      <a:pt x="21" y="19"/>
                      <a:pt x="50" y="0"/>
                      <a:pt x="76" y="8"/>
                    </a:cubicBezTo>
                    <a:cubicBezTo>
                      <a:pt x="102" y="17"/>
                      <a:pt x="109" y="43"/>
                      <a:pt x="9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6" name="Freeform 11"/>
              <p:cNvSpPr>
                <a:spLocks/>
              </p:cNvSpPr>
              <p:nvPr/>
            </p:nvSpPr>
            <p:spPr bwMode="auto">
              <a:xfrm>
                <a:off x="10747375" y="798513"/>
                <a:ext cx="241300" cy="273050"/>
              </a:xfrm>
              <a:custGeom>
                <a:avLst/>
                <a:gdLst>
                  <a:gd name="T0" fmla="*/ 93 w 109"/>
                  <a:gd name="T1" fmla="*/ 39 h 123"/>
                  <a:gd name="T2" fmla="*/ 83 w 109"/>
                  <a:gd name="T3" fmla="*/ 111 h 123"/>
                  <a:gd name="T4" fmla="*/ 16 w 109"/>
                  <a:gd name="T5" fmla="*/ 84 h 123"/>
                  <a:gd name="T6" fmla="*/ 25 w 109"/>
                  <a:gd name="T7" fmla="*/ 12 h 123"/>
                  <a:gd name="T8" fmla="*/ 93 w 109"/>
                  <a:gd name="T9" fmla="*/ 39 h 123"/>
                </a:gdLst>
                <a:ahLst/>
                <a:cxnLst>
                  <a:cxn ang="0">
                    <a:pos x="T0" y="T1"/>
                  </a:cxn>
                  <a:cxn ang="0">
                    <a:pos x="T2" y="T3"/>
                  </a:cxn>
                  <a:cxn ang="0">
                    <a:pos x="T4" y="T5"/>
                  </a:cxn>
                  <a:cxn ang="0">
                    <a:pos x="T6" y="T7"/>
                  </a:cxn>
                  <a:cxn ang="0">
                    <a:pos x="T8" y="T9"/>
                  </a:cxn>
                </a:cxnLst>
                <a:rect l="0" t="0" r="r" b="b"/>
                <a:pathLst>
                  <a:path w="109" h="123">
                    <a:moveTo>
                      <a:pt x="93" y="39"/>
                    </a:moveTo>
                    <a:cubicBezTo>
                      <a:pt x="109" y="66"/>
                      <a:pt x="104" y="98"/>
                      <a:pt x="83" y="111"/>
                    </a:cubicBezTo>
                    <a:cubicBezTo>
                      <a:pt x="62" y="123"/>
                      <a:pt x="32" y="111"/>
                      <a:pt x="16" y="84"/>
                    </a:cubicBezTo>
                    <a:cubicBezTo>
                      <a:pt x="0" y="57"/>
                      <a:pt x="4" y="25"/>
                      <a:pt x="25" y="12"/>
                    </a:cubicBezTo>
                    <a:cubicBezTo>
                      <a:pt x="47" y="0"/>
                      <a:pt x="77" y="12"/>
                      <a:pt x="93"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7" name="Freeform 12"/>
              <p:cNvSpPr>
                <a:spLocks/>
              </p:cNvSpPr>
              <p:nvPr/>
            </p:nvSpPr>
            <p:spPr bwMode="auto">
              <a:xfrm>
                <a:off x="10826750" y="1050925"/>
                <a:ext cx="123825" cy="131763"/>
              </a:xfrm>
              <a:custGeom>
                <a:avLst/>
                <a:gdLst>
                  <a:gd name="T0" fmla="*/ 56 w 56"/>
                  <a:gd name="T1" fmla="*/ 45 h 59"/>
                  <a:gd name="T2" fmla="*/ 28 w 56"/>
                  <a:gd name="T3" fmla="*/ 59 h 59"/>
                  <a:gd name="T4" fmla="*/ 0 w 56"/>
                  <a:gd name="T5" fmla="*/ 45 h 59"/>
                  <a:gd name="T6" fmla="*/ 0 w 56"/>
                  <a:gd name="T7" fmla="*/ 0 h 59"/>
                  <a:gd name="T8" fmla="*/ 56 w 56"/>
                  <a:gd name="T9" fmla="*/ 0 h 59"/>
                  <a:gd name="T10" fmla="*/ 56 w 56"/>
                  <a:gd name="T11" fmla="*/ 45 h 59"/>
                </a:gdLst>
                <a:ahLst/>
                <a:cxnLst>
                  <a:cxn ang="0">
                    <a:pos x="T0" y="T1"/>
                  </a:cxn>
                  <a:cxn ang="0">
                    <a:pos x="T2" y="T3"/>
                  </a:cxn>
                  <a:cxn ang="0">
                    <a:pos x="T4" y="T5"/>
                  </a:cxn>
                  <a:cxn ang="0">
                    <a:pos x="T6" y="T7"/>
                  </a:cxn>
                  <a:cxn ang="0">
                    <a:pos x="T8" y="T9"/>
                  </a:cxn>
                  <a:cxn ang="0">
                    <a:pos x="T10" y="T11"/>
                  </a:cxn>
                </a:cxnLst>
                <a:rect l="0" t="0" r="r" b="b"/>
                <a:pathLst>
                  <a:path w="56" h="59">
                    <a:moveTo>
                      <a:pt x="56" y="45"/>
                    </a:moveTo>
                    <a:cubicBezTo>
                      <a:pt x="56" y="45"/>
                      <a:pt x="48" y="59"/>
                      <a:pt x="28" y="59"/>
                    </a:cubicBezTo>
                    <a:cubicBezTo>
                      <a:pt x="9" y="59"/>
                      <a:pt x="0" y="45"/>
                      <a:pt x="0" y="45"/>
                    </a:cubicBezTo>
                    <a:cubicBezTo>
                      <a:pt x="0" y="0"/>
                      <a:pt x="0" y="0"/>
                      <a:pt x="0" y="0"/>
                    </a:cubicBezTo>
                    <a:cubicBezTo>
                      <a:pt x="56" y="0"/>
                      <a:pt x="56" y="0"/>
                      <a:pt x="56" y="0"/>
                    </a:cubicBezTo>
                    <a:lnTo>
                      <a:pt x="56" y="4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8" name="Freeform 13"/>
              <p:cNvSpPr>
                <a:spLocks/>
              </p:cNvSpPr>
              <p:nvPr/>
            </p:nvSpPr>
            <p:spPr bwMode="auto">
              <a:xfrm>
                <a:off x="10493375" y="1195388"/>
                <a:ext cx="304800" cy="690563"/>
              </a:xfrm>
              <a:custGeom>
                <a:avLst/>
                <a:gdLst>
                  <a:gd name="T0" fmla="*/ 137 w 137"/>
                  <a:gd name="T1" fmla="*/ 10 h 311"/>
                  <a:gd name="T2" fmla="*/ 72 w 137"/>
                  <a:gd name="T3" fmla="*/ 0 h 311"/>
                  <a:gd name="T4" fmla="*/ 0 w 137"/>
                  <a:gd name="T5" fmla="*/ 311 h 311"/>
                  <a:gd name="T6" fmla="*/ 49 w 137"/>
                  <a:gd name="T7" fmla="*/ 311 h 311"/>
                  <a:gd name="T8" fmla="*/ 137 w 137"/>
                  <a:gd name="T9" fmla="*/ 10 h 311"/>
                </a:gdLst>
                <a:ahLst/>
                <a:cxnLst>
                  <a:cxn ang="0">
                    <a:pos x="T0" y="T1"/>
                  </a:cxn>
                  <a:cxn ang="0">
                    <a:pos x="T2" y="T3"/>
                  </a:cxn>
                  <a:cxn ang="0">
                    <a:pos x="T4" y="T5"/>
                  </a:cxn>
                  <a:cxn ang="0">
                    <a:pos x="T6" y="T7"/>
                  </a:cxn>
                  <a:cxn ang="0">
                    <a:pos x="T8" y="T9"/>
                  </a:cxn>
                </a:cxnLst>
                <a:rect l="0" t="0" r="r" b="b"/>
                <a:pathLst>
                  <a:path w="137" h="311">
                    <a:moveTo>
                      <a:pt x="137" y="10"/>
                    </a:moveTo>
                    <a:cubicBezTo>
                      <a:pt x="121" y="6"/>
                      <a:pt x="88" y="5"/>
                      <a:pt x="72" y="0"/>
                    </a:cubicBezTo>
                    <a:cubicBezTo>
                      <a:pt x="26" y="101"/>
                      <a:pt x="10" y="201"/>
                      <a:pt x="0" y="311"/>
                    </a:cubicBezTo>
                    <a:cubicBezTo>
                      <a:pt x="49" y="311"/>
                      <a:pt x="49" y="311"/>
                      <a:pt x="49" y="311"/>
                    </a:cubicBezTo>
                    <a:cubicBezTo>
                      <a:pt x="60" y="206"/>
                      <a:pt x="92" y="106"/>
                      <a:pt x="137" y="1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9" name="Freeform 14"/>
              <p:cNvSpPr>
                <a:spLocks/>
              </p:cNvSpPr>
              <p:nvPr/>
            </p:nvSpPr>
            <p:spPr bwMode="auto">
              <a:xfrm>
                <a:off x="10983913" y="1189038"/>
                <a:ext cx="292100" cy="690563"/>
              </a:xfrm>
              <a:custGeom>
                <a:avLst/>
                <a:gdLst>
                  <a:gd name="T0" fmla="*/ 58 w 131"/>
                  <a:gd name="T1" fmla="*/ 177 h 311"/>
                  <a:gd name="T2" fmla="*/ 0 w 131"/>
                  <a:gd name="T3" fmla="*/ 13 h 311"/>
                  <a:gd name="T4" fmla="*/ 58 w 131"/>
                  <a:gd name="T5" fmla="*/ 0 h 311"/>
                  <a:gd name="T6" fmla="*/ 116 w 131"/>
                  <a:gd name="T7" fmla="*/ 192 h 311"/>
                  <a:gd name="T8" fmla="*/ 131 w 131"/>
                  <a:gd name="T9" fmla="*/ 311 h 311"/>
                  <a:gd name="T10" fmla="*/ 82 w 131"/>
                  <a:gd name="T11" fmla="*/ 311 h 311"/>
                  <a:gd name="T12" fmla="*/ 58 w 131"/>
                  <a:gd name="T13" fmla="*/ 177 h 311"/>
                </a:gdLst>
                <a:ahLst/>
                <a:cxnLst>
                  <a:cxn ang="0">
                    <a:pos x="T0" y="T1"/>
                  </a:cxn>
                  <a:cxn ang="0">
                    <a:pos x="T2" y="T3"/>
                  </a:cxn>
                  <a:cxn ang="0">
                    <a:pos x="T4" y="T5"/>
                  </a:cxn>
                  <a:cxn ang="0">
                    <a:pos x="T6" y="T7"/>
                  </a:cxn>
                  <a:cxn ang="0">
                    <a:pos x="T8" y="T9"/>
                  </a:cxn>
                  <a:cxn ang="0">
                    <a:pos x="T10" y="T11"/>
                  </a:cxn>
                  <a:cxn ang="0">
                    <a:pos x="T12" y="T13"/>
                  </a:cxn>
                </a:cxnLst>
                <a:rect l="0" t="0" r="r" b="b"/>
                <a:pathLst>
                  <a:path w="131" h="311">
                    <a:moveTo>
                      <a:pt x="58" y="177"/>
                    </a:moveTo>
                    <a:cubicBezTo>
                      <a:pt x="45" y="121"/>
                      <a:pt x="26" y="67"/>
                      <a:pt x="0" y="13"/>
                    </a:cubicBezTo>
                    <a:cubicBezTo>
                      <a:pt x="16" y="9"/>
                      <a:pt x="42" y="4"/>
                      <a:pt x="58" y="0"/>
                    </a:cubicBezTo>
                    <a:cubicBezTo>
                      <a:pt x="87" y="63"/>
                      <a:pt x="104" y="126"/>
                      <a:pt x="116" y="192"/>
                    </a:cubicBezTo>
                    <a:cubicBezTo>
                      <a:pt x="122" y="230"/>
                      <a:pt x="127" y="270"/>
                      <a:pt x="131" y="311"/>
                    </a:cubicBezTo>
                    <a:cubicBezTo>
                      <a:pt x="82" y="311"/>
                      <a:pt x="82" y="311"/>
                      <a:pt x="82" y="311"/>
                    </a:cubicBezTo>
                    <a:cubicBezTo>
                      <a:pt x="77" y="265"/>
                      <a:pt x="69" y="220"/>
                      <a:pt x="58" y="177"/>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0" name="Freeform 15"/>
              <p:cNvSpPr>
                <a:spLocks/>
              </p:cNvSpPr>
              <p:nvPr/>
            </p:nvSpPr>
            <p:spPr bwMode="auto">
              <a:xfrm>
                <a:off x="10709275" y="1781175"/>
                <a:ext cx="173038" cy="887413"/>
              </a:xfrm>
              <a:custGeom>
                <a:avLst/>
                <a:gdLst>
                  <a:gd name="T0" fmla="*/ 94 w 109"/>
                  <a:gd name="T1" fmla="*/ 559 h 559"/>
                  <a:gd name="T2" fmla="*/ 22 w 109"/>
                  <a:gd name="T3" fmla="*/ 559 h 559"/>
                  <a:gd name="T4" fmla="*/ 0 w 109"/>
                  <a:gd name="T5" fmla="*/ 0 h 559"/>
                  <a:gd name="T6" fmla="*/ 109 w 109"/>
                  <a:gd name="T7" fmla="*/ 101 h 559"/>
                  <a:gd name="T8" fmla="*/ 94 w 109"/>
                  <a:gd name="T9" fmla="*/ 559 h 559"/>
                </a:gdLst>
                <a:ahLst/>
                <a:cxnLst>
                  <a:cxn ang="0">
                    <a:pos x="T0" y="T1"/>
                  </a:cxn>
                  <a:cxn ang="0">
                    <a:pos x="T2" y="T3"/>
                  </a:cxn>
                  <a:cxn ang="0">
                    <a:pos x="T4" y="T5"/>
                  </a:cxn>
                  <a:cxn ang="0">
                    <a:pos x="T6" y="T7"/>
                  </a:cxn>
                  <a:cxn ang="0">
                    <a:pos x="T8" y="T9"/>
                  </a:cxn>
                </a:cxnLst>
                <a:rect l="0" t="0" r="r" b="b"/>
                <a:pathLst>
                  <a:path w="109" h="559">
                    <a:moveTo>
                      <a:pt x="94" y="559"/>
                    </a:moveTo>
                    <a:lnTo>
                      <a:pt x="22" y="559"/>
                    </a:lnTo>
                    <a:lnTo>
                      <a:pt x="0" y="0"/>
                    </a:lnTo>
                    <a:lnTo>
                      <a:pt x="109" y="101"/>
                    </a:lnTo>
                    <a:lnTo>
                      <a:pt x="94"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1" name="Freeform 16"/>
              <p:cNvSpPr>
                <a:spLocks/>
              </p:cNvSpPr>
              <p:nvPr/>
            </p:nvSpPr>
            <p:spPr bwMode="auto">
              <a:xfrm>
                <a:off x="10888663" y="1781175"/>
                <a:ext cx="161925" cy="887413"/>
              </a:xfrm>
              <a:custGeom>
                <a:avLst/>
                <a:gdLst>
                  <a:gd name="T0" fmla="*/ 88 w 102"/>
                  <a:gd name="T1" fmla="*/ 559 h 559"/>
                  <a:gd name="T2" fmla="*/ 17 w 102"/>
                  <a:gd name="T3" fmla="*/ 559 h 559"/>
                  <a:gd name="T4" fmla="*/ 0 w 102"/>
                  <a:gd name="T5" fmla="*/ 101 h 559"/>
                  <a:gd name="T6" fmla="*/ 102 w 102"/>
                  <a:gd name="T7" fmla="*/ 0 h 559"/>
                  <a:gd name="T8" fmla="*/ 88 w 102"/>
                  <a:gd name="T9" fmla="*/ 559 h 559"/>
                </a:gdLst>
                <a:ahLst/>
                <a:cxnLst>
                  <a:cxn ang="0">
                    <a:pos x="T0" y="T1"/>
                  </a:cxn>
                  <a:cxn ang="0">
                    <a:pos x="T2" y="T3"/>
                  </a:cxn>
                  <a:cxn ang="0">
                    <a:pos x="T4" y="T5"/>
                  </a:cxn>
                  <a:cxn ang="0">
                    <a:pos x="T6" y="T7"/>
                  </a:cxn>
                  <a:cxn ang="0">
                    <a:pos x="T8" y="T9"/>
                  </a:cxn>
                </a:cxnLst>
                <a:rect l="0" t="0" r="r" b="b"/>
                <a:pathLst>
                  <a:path w="102" h="559">
                    <a:moveTo>
                      <a:pt x="88" y="559"/>
                    </a:moveTo>
                    <a:lnTo>
                      <a:pt x="17" y="559"/>
                    </a:lnTo>
                    <a:lnTo>
                      <a:pt x="0" y="101"/>
                    </a:lnTo>
                    <a:lnTo>
                      <a:pt x="102" y="0"/>
                    </a:lnTo>
                    <a:lnTo>
                      <a:pt x="88"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2" name="Freeform 17"/>
              <p:cNvSpPr>
                <a:spLocks/>
              </p:cNvSpPr>
              <p:nvPr/>
            </p:nvSpPr>
            <p:spPr bwMode="auto">
              <a:xfrm>
                <a:off x="10506075" y="1885950"/>
                <a:ext cx="80963" cy="88900"/>
              </a:xfrm>
              <a:custGeom>
                <a:avLst/>
                <a:gdLst>
                  <a:gd name="T0" fmla="*/ 0 w 36"/>
                  <a:gd name="T1" fmla="*/ 0 h 40"/>
                  <a:gd name="T2" fmla="*/ 0 w 36"/>
                  <a:gd name="T3" fmla="*/ 22 h 40"/>
                  <a:gd name="T4" fmla="*/ 18 w 36"/>
                  <a:gd name="T5" fmla="*/ 40 h 40"/>
                  <a:gd name="T6" fmla="*/ 36 w 36"/>
                  <a:gd name="T7" fmla="*/ 22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2"/>
                      <a:pt x="0" y="22"/>
                      <a:pt x="0" y="22"/>
                    </a:cubicBezTo>
                    <a:cubicBezTo>
                      <a:pt x="0" y="32"/>
                      <a:pt x="8" y="40"/>
                      <a:pt x="18" y="40"/>
                    </a:cubicBezTo>
                    <a:cubicBezTo>
                      <a:pt x="28" y="40"/>
                      <a:pt x="36" y="32"/>
                      <a:pt x="36" y="22"/>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3" name="Freeform 18"/>
              <p:cNvSpPr>
                <a:spLocks/>
              </p:cNvSpPr>
              <p:nvPr/>
            </p:nvSpPr>
            <p:spPr bwMode="auto">
              <a:xfrm>
                <a:off x="11180763" y="1879600"/>
                <a:ext cx="79375" cy="88900"/>
              </a:xfrm>
              <a:custGeom>
                <a:avLst/>
                <a:gdLst>
                  <a:gd name="T0" fmla="*/ 0 w 36"/>
                  <a:gd name="T1" fmla="*/ 0 h 40"/>
                  <a:gd name="T2" fmla="*/ 0 w 36"/>
                  <a:gd name="T3" fmla="*/ 21 h 40"/>
                  <a:gd name="T4" fmla="*/ 18 w 36"/>
                  <a:gd name="T5" fmla="*/ 40 h 40"/>
                  <a:gd name="T6" fmla="*/ 36 w 36"/>
                  <a:gd name="T7" fmla="*/ 21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1"/>
                      <a:pt x="0" y="21"/>
                      <a:pt x="0" y="21"/>
                    </a:cubicBezTo>
                    <a:cubicBezTo>
                      <a:pt x="0" y="31"/>
                      <a:pt x="8" y="40"/>
                      <a:pt x="18" y="40"/>
                    </a:cubicBezTo>
                    <a:cubicBezTo>
                      <a:pt x="28" y="40"/>
                      <a:pt x="36" y="31"/>
                      <a:pt x="36" y="21"/>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4" name="Freeform 19"/>
              <p:cNvSpPr>
                <a:spLocks/>
              </p:cNvSpPr>
              <p:nvPr/>
            </p:nvSpPr>
            <p:spPr bwMode="auto">
              <a:xfrm>
                <a:off x="10764838" y="901700"/>
                <a:ext cx="246063" cy="220663"/>
              </a:xfrm>
              <a:custGeom>
                <a:avLst/>
                <a:gdLst>
                  <a:gd name="T0" fmla="*/ 106 w 111"/>
                  <a:gd name="T1" fmla="*/ 24 h 99"/>
                  <a:gd name="T2" fmla="*/ 103 w 111"/>
                  <a:gd name="T3" fmla="*/ 23 h 99"/>
                  <a:gd name="T4" fmla="*/ 103 w 111"/>
                  <a:gd name="T5" fmla="*/ 16 h 99"/>
                  <a:gd name="T6" fmla="*/ 103 w 111"/>
                  <a:gd name="T7" fmla="*/ 14 h 99"/>
                  <a:gd name="T8" fmla="*/ 103 w 111"/>
                  <a:gd name="T9" fmla="*/ 13 h 99"/>
                  <a:gd name="T10" fmla="*/ 102 w 111"/>
                  <a:gd name="T11" fmla="*/ 12 h 99"/>
                  <a:gd name="T12" fmla="*/ 102 w 111"/>
                  <a:gd name="T13" fmla="*/ 11 h 99"/>
                  <a:gd name="T14" fmla="*/ 102 w 111"/>
                  <a:gd name="T15" fmla="*/ 10 h 99"/>
                  <a:gd name="T16" fmla="*/ 102 w 111"/>
                  <a:gd name="T17" fmla="*/ 9 h 99"/>
                  <a:gd name="T18" fmla="*/ 102 w 111"/>
                  <a:gd name="T19" fmla="*/ 9 h 99"/>
                  <a:gd name="T20" fmla="*/ 101 w 111"/>
                  <a:gd name="T21" fmla="*/ 6 h 99"/>
                  <a:gd name="T22" fmla="*/ 100 w 111"/>
                  <a:gd name="T23" fmla="*/ 6 h 99"/>
                  <a:gd name="T24" fmla="*/ 100 w 111"/>
                  <a:gd name="T25" fmla="*/ 5 h 99"/>
                  <a:gd name="T26" fmla="*/ 99 w 111"/>
                  <a:gd name="T27" fmla="*/ 4 h 99"/>
                  <a:gd name="T28" fmla="*/ 99 w 111"/>
                  <a:gd name="T29" fmla="*/ 3 h 99"/>
                  <a:gd name="T30" fmla="*/ 99 w 111"/>
                  <a:gd name="T31" fmla="*/ 3 h 99"/>
                  <a:gd name="T32" fmla="*/ 90 w 111"/>
                  <a:gd name="T33" fmla="*/ 4 h 99"/>
                  <a:gd name="T34" fmla="*/ 74 w 111"/>
                  <a:gd name="T35" fmla="*/ 0 h 99"/>
                  <a:gd name="T36" fmla="*/ 45 w 111"/>
                  <a:gd name="T37" fmla="*/ 4 h 99"/>
                  <a:gd name="T38" fmla="*/ 15 w 111"/>
                  <a:gd name="T39" fmla="*/ 0 h 99"/>
                  <a:gd name="T40" fmla="*/ 11 w 111"/>
                  <a:gd name="T41" fmla="*/ 5 h 99"/>
                  <a:gd name="T42" fmla="*/ 11 w 111"/>
                  <a:gd name="T43" fmla="*/ 5 h 99"/>
                  <a:gd name="T44" fmla="*/ 10 w 111"/>
                  <a:gd name="T45" fmla="*/ 7 h 99"/>
                  <a:gd name="T46" fmla="*/ 10 w 111"/>
                  <a:gd name="T47" fmla="*/ 7 h 99"/>
                  <a:gd name="T48" fmla="*/ 9 w 111"/>
                  <a:gd name="T49" fmla="*/ 9 h 99"/>
                  <a:gd name="T50" fmla="*/ 9 w 111"/>
                  <a:gd name="T51" fmla="*/ 9 h 99"/>
                  <a:gd name="T52" fmla="*/ 9 w 111"/>
                  <a:gd name="T53" fmla="*/ 11 h 99"/>
                  <a:gd name="T54" fmla="*/ 9 w 111"/>
                  <a:gd name="T55" fmla="*/ 12 h 99"/>
                  <a:gd name="T56" fmla="*/ 8 w 111"/>
                  <a:gd name="T57" fmla="*/ 13 h 99"/>
                  <a:gd name="T58" fmla="*/ 8 w 111"/>
                  <a:gd name="T59" fmla="*/ 14 h 99"/>
                  <a:gd name="T60" fmla="*/ 8 w 111"/>
                  <a:gd name="T61" fmla="*/ 16 h 99"/>
                  <a:gd name="T62" fmla="*/ 8 w 111"/>
                  <a:gd name="T63" fmla="*/ 23 h 99"/>
                  <a:gd name="T64" fmla="*/ 7 w 111"/>
                  <a:gd name="T65" fmla="*/ 23 h 99"/>
                  <a:gd name="T66" fmla="*/ 0 w 111"/>
                  <a:gd name="T67" fmla="*/ 31 h 99"/>
                  <a:gd name="T68" fmla="*/ 0 w 111"/>
                  <a:gd name="T69" fmla="*/ 49 h 99"/>
                  <a:gd name="T70" fmla="*/ 8 w 111"/>
                  <a:gd name="T71" fmla="*/ 57 h 99"/>
                  <a:gd name="T72" fmla="*/ 34 w 111"/>
                  <a:gd name="T73" fmla="*/ 99 h 99"/>
                  <a:gd name="T74" fmla="*/ 77 w 111"/>
                  <a:gd name="T75" fmla="*/ 99 h 99"/>
                  <a:gd name="T76" fmla="*/ 103 w 111"/>
                  <a:gd name="T77" fmla="*/ 57 h 99"/>
                  <a:gd name="T78" fmla="*/ 111 w 111"/>
                  <a:gd name="T79" fmla="*/ 49 h 99"/>
                  <a:gd name="T80" fmla="*/ 111 w 111"/>
                  <a:gd name="T81" fmla="*/ 31 h 99"/>
                  <a:gd name="T82" fmla="*/ 106 w 111"/>
                  <a:gd name="T8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99">
                    <a:moveTo>
                      <a:pt x="106" y="24"/>
                    </a:moveTo>
                    <a:cubicBezTo>
                      <a:pt x="105" y="23"/>
                      <a:pt x="104" y="23"/>
                      <a:pt x="103" y="23"/>
                    </a:cubicBezTo>
                    <a:cubicBezTo>
                      <a:pt x="103" y="16"/>
                      <a:pt x="103" y="16"/>
                      <a:pt x="103" y="16"/>
                    </a:cubicBezTo>
                    <a:cubicBezTo>
                      <a:pt x="103" y="16"/>
                      <a:pt x="103" y="15"/>
                      <a:pt x="103" y="14"/>
                    </a:cubicBezTo>
                    <a:cubicBezTo>
                      <a:pt x="103" y="14"/>
                      <a:pt x="103" y="14"/>
                      <a:pt x="103" y="13"/>
                    </a:cubicBezTo>
                    <a:cubicBezTo>
                      <a:pt x="103" y="13"/>
                      <a:pt x="103" y="13"/>
                      <a:pt x="102" y="12"/>
                    </a:cubicBezTo>
                    <a:cubicBezTo>
                      <a:pt x="102" y="12"/>
                      <a:pt x="102" y="12"/>
                      <a:pt x="102" y="11"/>
                    </a:cubicBezTo>
                    <a:cubicBezTo>
                      <a:pt x="102" y="11"/>
                      <a:pt x="102" y="11"/>
                      <a:pt x="102" y="10"/>
                    </a:cubicBezTo>
                    <a:cubicBezTo>
                      <a:pt x="102" y="10"/>
                      <a:pt x="102" y="10"/>
                      <a:pt x="102" y="9"/>
                    </a:cubicBezTo>
                    <a:cubicBezTo>
                      <a:pt x="102" y="9"/>
                      <a:pt x="102" y="9"/>
                      <a:pt x="102" y="9"/>
                    </a:cubicBezTo>
                    <a:cubicBezTo>
                      <a:pt x="101" y="8"/>
                      <a:pt x="101" y="7"/>
                      <a:pt x="101" y="6"/>
                    </a:cubicBezTo>
                    <a:cubicBezTo>
                      <a:pt x="100" y="6"/>
                      <a:pt x="100" y="6"/>
                      <a:pt x="100" y="6"/>
                    </a:cubicBezTo>
                    <a:cubicBezTo>
                      <a:pt x="100" y="5"/>
                      <a:pt x="100" y="5"/>
                      <a:pt x="100" y="5"/>
                    </a:cubicBezTo>
                    <a:cubicBezTo>
                      <a:pt x="100" y="5"/>
                      <a:pt x="100" y="4"/>
                      <a:pt x="99" y="4"/>
                    </a:cubicBezTo>
                    <a:cubicBezTo>
                      <a:pt x="99" y="4"/>
                      <a:pt x="99" y="3"/>
                      <a:pt x="99" y="3"/>
                    </a:cubicBezTo>
                    <a:cubicBezTo>
                      <a:pt x="99" y="3"/>
                      <a:pt x="99" y="3"/>
                      <a:pt x="99" y="3"/>
                    </a:cubicBezTo>
                    <a:cubicBezTo>
                      <a:pt x="96" y="4"/>
                      <a:pt x="93" y="4"/>
                      <a:pt x="90" y="4"/>
                    </a:cubicBezTo>
                    <a:cubicBezTo>
                      <a:pt x="83" y="4"/>
                      <a:pt x="78" y="2"/>
                      <a:pt x="74" y="0"/>
                    </a:cubicBezTo>
                    <a:cubicBezTo>
                      <a:pt x="67" y="2"/>
                      <a:pt x="57" y="4"/>
                      <a:pt x="45" y="4"/>
                    </a:cubicBezTo>
                    <a:cubicBezTo>
                      <a:pt x="33" y="4"/>
                      <a:pt x="22" y="2"/>
                      <a:pt x="15" y="0"/>
                    </a:cubicBezTo>
                    <a:cubicBezTo>
                      <a:pt x="14" y="1"/>
                      <a:pt x="12" y="3"/>
                      <a:pt x="11" y="5"/>
                    </a:cubicBezTo>
                    <a:cubicBezTo>
                      <a:pt x="11" y="5"/>
                      <a:pt x="11" y="5"/>
                      <a:pt x="11" y="5"/>
                    </a:cubicBezTo>
                    <a:cubicBezTo>
                      <a:pt x="11" y="6"/>
                      <a:pt x="10" y="6"/>
                      <a:pt x="10" y="7"/>
                    </a:cubicBezTo>
                    <a:cubicBezTo>
                      <a:pt x="10" y="7"/>
                      <a:pt x="10" y="7"/>
                      <a:pt x="10" y="7"/>
                    </a:cubicBezTo>
                    <a:cubicBezTo>
                      <a:pt x="10" y="8"/>
                      <a:pt x="10" y="8"/>
                      <a:pt x="9" y="9"/>
                    </a:cubicBezTo>
                    <a:cubicBezTo>
                      <a:pt x="9" y="9"/>
                      <a:pt x="9" y="9"/>
                      <a:pt x="9" y="9"/>
                    </a:cubicBezTo>
                    <a:cubicBezTo>
                      <a:pt x="9" y="10"/>
                      <a:pt x="9" y="11"/>
                      <a:pt x="9" y="11"/>
                    </a:cubicBezTo>
                    <a:cubicBezTo>
                      <a:pt x="9" y="11"/>
                      <a:pt x="9" y="11"/>
                      <a:pt x="9" y="12"/>
                    </a:cubicBezTo>
                    <a:cubicBezTo>
                      <a:pt x="8" y="12"/>
                      <a:pt x="8" y="13"/>
                      <a:pt x="8" y="13"/>
                    </a:cubicBezTo>
                    <a:cubicBezTo>
                      <a:pt x="8" y="14"/>
                      <a:pt x="8" y="14"/>
                      <a:pt x="8" y="14"/>
                    </a:cubicBezTo>
                    <a:cubicBezTo>
                      <a:pt x="8" y="15"/>
                      <a:pt x="8" y="16"/>
                      <a:pt x="8" y="16"/>
                    </a:cubicBezTo>
                    <a:cubicBezTo>
                      <a:pt x="8" y="23"/>
                      <a:pt x="8" y="23"/>
                      <a:pt x="8" y="23"/>
                    </a:cubicBezTo>
                    <a:cubicBezTo>
                      <a:pt x="8" y="23"/>
                      <a:pt x="7" y="23"/>
                      <a:pt x="7" y="23"/>
                    </a:cubicBezTo>
                    <a:cubicBezTo>
                      <a:pt x="3" y="24"/>
                      <a:pt x="0" y="27"/>
                      <a:pt x="0" y="31"/>
                    </a:cubicBezTo>
                    <a:cubicBezTo>
                      <a:pt x="0" y="49"/>
                      <a:pt x="0" y="49"/>
                      <a:pt x="0" y="49"/>
                    </a:cubicBezTo>
                    <a:cubicBezTo>
                      <a:pt x="0" y="53"/>
                      <a:pt x="4" y="57"/>
                      <a:pt x="8" y="57"/>
                    </a:cubicBezTo>
                    <a:cubicBezTo>
                      <a:pt x="8" y="57"/>
                      <a:pt x="22" y="99"/>
                      <a:pt x="34" y="99"/>
                    </a:cubicBezTo>
                    <a:cubicBezTo>
                      <a:pt x="77" y="99"/>
                      <a:pt x="77" y="99"/>
                      <a:pt x="77" y="99"/>
                    </a:cubicBezTo>
                    <a:cubicBezTo>
                      <a:pt x="89" y="99"/>
                      <a:pt x="103" y="57"/>
                      <a:pt x="103" y="57"/>
                    </a:cubicBezTo>
                    <a:cubicBezTo>
                      <a:pt x="107" y="57"/>
                      <a:pt x="111" y="53"/>
                      <a:pt x="111" y="49"/>
                    </a:cubicBezTo>
                    <a:cubicBezTo>
                      <a:pt x="111" y="31"/>
                      <a:pt x="111" y="31"/>
                      <a:pt x="111" y="31"/>
                    </a:cubicBezTo>
                    <a:cubicBezTo>
                      <a:pt x="111" y="28"/>
                      <a:pt x="109" y="25"/>
                      <a:pt x="106" y="24"/>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5" name="Freeform 20"/>
              <p:cNvSpPr>
                <a:spLocks noEditPoints="1"/>
              </p:cNvSpPr>
              <p:nvPr/>
            </p:nvSpPr>
            <p:spPr bwMode="auto">
              <a:xfrm>
                <a:off x="10450513" y="2552700"/>
                <a:ext cx="207963" cy="100013"/>
              </a:xfrm>
              <a:custGeom>
                <a:avLst/>
                <a:gdLst>
                  <a:gd name="T0" fmla="*/ 92 w 93"/>
                  <a:gd name="T1" fmla="*/ 21 h 45"/>
                  <a:gd name="T2" fmla="*/ 69 w 93"/>
                  <a:gd name="T3" fmla="*/ 15 h 45"/>
                  <a:gd name="T4" fmla="*/ 46 w 93"/>
                  <a:gd name="T5" fmla="*/ 14 h 45"/>
                  <a:gd name="T6" fmla="*/ 25 w 93"/>
                  <a:gd name="T7" fmla="*/ 4 h 45"/>
                  <a:gd name="T8" fmla="*/ 1 w 93"/>
                  <a:gd name="T9" fmla="*/ 0 h 45"/>
                  <a:gd name="T10" fmla="*/ 0 w 93"/>
                  <a:gd name="T11" fmla="*/ 3 h 45"/>
                  <a:gd name="T12" fmla="*/ 2 w 93"/>
                  <a:gd name="T13" fmla="*/ 7 h 45"/>
                  <a:gd name="T14" fmla="*/ 3 w 93"/>
                  <a:gd name="T15" fmla="*/ 15 h 45"/>
                  <a:gd name="T16" fmla="*/ 22 w 93"/>
                  <a:gd name="T17" fmla="*/ 32 h 45"/>
                  <a:gd name="T18" fmla="*/ 41 w 93"/>
                  <a:gd name="T19" fmla="*/ 20 h 45"/>
                  <a:gd name="T20" fmla="*/ 45 w 93"/>
                  <a:gd name="T21" fmla="*/ 19 h 45"/>
                  <a:gd name="T22" fmla="*/ 48 w 93"/>
                  <a:gd name="T23" fmla="*/ 21 h 45"/>
                  <a:gd name="T24" fmla="*/ 59 w 93"/>
                  <a:gd name="T25" fmla="*/ 41 h 45"/>
                  <a:gd name="T26" fmla="*/ 83 w 93"/>
                  <a:gd name="T27" fmla="*/ 34 h 45"/>
                  <a:gd name="T28" fmla="*/ 88 w 93"/>
                  <a:gd name="T29" fmla="*/ 27 h 45"/>
                  <a:gd name="T30" fmla="*/ 91 w 93"/>
                  <a:gd name="T31" fmla="*/ 24 h 45"/>
                  <a:gd name="T32" fmla="*/ 92 w 93"/>
                  <a:gd name="T33" fmla="*/ 21 h 45"/>
                  <a:gd name="T34" fmla="*/ 31 w 93"/>
                  <a:gd name="T35" fmla="*/ 27 h 45"/>
                  <a:gd name="T36" fmla="*/ 13 w 93"/>
                  <a:gd name="T37" fmla="*/ 28 h 45"/>
                  <a:gd name="T38" fmla="*/ 7 w 93"/>
                  <a:gd name="T39" fmla="*/ 9 h 45"/>
                  <a:gd name="T40" fmla="*/ 25 w 93"/>
                  <a:gd name="T41" fmla="*/ 6 h 45"/>
                  <a:gd name="T42" fmla="*/ 36 w 93"/>
                  <a:gd name="T43" fmla="*/ 12 h 45"/>
                  <a:gd name="T44" fmla="*/ 31 w 93"/>
                  <a:gd name="T45" fmla="*/ 27 h 45"/>
                  <a:gd name="T46" fmla="*/ 68 w 93"/>
                  <a:gd name="T47" fmla="*/ 41 h 45"/>
                  <a:gd name="T48" fmla="*/ 53 w 93"/>
                  <a:gd name="T49" fmla="*/ 33 h 45"/>
                  <a:gd name="T50" fmla="*/ 56 w 93"/>
                  <a:gd name="T51" fmla="*/ 17 h 45"/>
                  <a:gd name="T52" fmla="*/ 68 w 93"/>
                  <a:gd name="T53" fmla="*/ 17 h 45"/>
                  <a:gd name="T54" fmla="*/ 83 w 93"/>
                  <a:gd name="T55" fmla="*/ 27 h 45"/>
                  <a:gd name="T56" fmla="*/ 68 w 93"/>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45">
                    <a:moveTo>
                      <a:pt x="92" y="21"/>
                    </a:moveTo>
                    <a:cubicBezTo>
                      <a:pt x="92" y="21"/>
                      <a:pt x="79" y="16"/>
                      <a:pt x="69" y="15"/>
                    </a:cubicBezTo>
                    <a:cubicBezTo>
                      <a:pt x="59" y="14"/>
                      <a:pt x="50" y="15"/>
                      <a:pt x="46" y="14"/>
                    </a:cubicBezTo>
                    <a:cubicBezTo>
                      <a:pt x="41" y="13"/>
                      <a:pt x="34" y="8"/>
                      <a:pt x="25" y="4"/>
                    </a:cubicBezTo>
                    <a:cubicBezTo>
                      <a:pt x="15" y="1"/>
                      <a:pt x="1" y="0"/>
                      <a:pt x="1" y="0"/>
                    </a:cubicBezTo>
                    <a:cubicBezTo>
                      <a:pt x="0" y="0"/>
                      <a:pt x="0" y="1"/>
                      <a:pt x="0" y="3"/>
                    </a:cubicBezTo>
                    <a:cubicBezTo>
                      <a:pt x="0" y="4"/>
                      <a:pt x="0" y="5"/>
                      <a:pt x="2" y="7"/>
                    </a:cubicBezTo>
                    <a:cubicBezTo>
                      <a:pt x="4" y="8"/>
                      <a:pt x="3" y="15"/>
                      <a:pt x="3" y="15"/>
                    </a:cubicBezTo>
                    <a:cubicBezTo>
                      <a:pt x="3" y="26"/>
                      <a:pt x="10" y="31"/>
                      <a:pt x="22" y="32"/>
                    </a:cubicBezTo>
                    <a:cubicBezTo>
                      <a:pt x="34" y="33"/>
                      <a:pt x="39" y="21"/>
                      <a:pt x="41" y="20"/>
                    </a:cubicBezTo>
                    <a:cubicBezTo>
                      <a:pt x="43" y="18"/>
                      <a:pt x="45" y="19"/>
                      <a:pt x="45" y="19"/>
                    </a:cubicBezTo>
                    <a:cubicBezTo>
                      <a:pt x="45" y="19"/>
                      <a:pt x="47" y="19"/>
                      <a:pt x="48" y="21"/>
                    </a:cubicBezTo>
                    <a:cubicBezTo>
                      <a:pt x="49" y="23"/>
                      <a:pt x="48" y="36"/>
                      <a:pt x="59" y="41"/>
                    </a:cubicBezTo>
                    <a:cubicBezTo>
                      <a:pt x="70" y="45"/>
                      <a:pt x="79" y="44"/>
                      <a:pt x="83" y="34"/>
                    </a:cubicBezTo>
                    <a:cubicBezTo>
                      <a:pt x="83" y="34"/>
                      <a:pt x="85" y="28"/>
                      <a:pt x="88" y="27"/>
                    </a:cubicBezTo>
                    <a:cubicBezTo>
                      <a:pt x="90" y="27"/>
                      <a:pt x="90" y="26"/>
                      <a:pt x="91" y="24"/>
                    </a:cubicBezTo>
                    <a:cubicBezTo>
                      <a:pt x="92" y="23"/>
                      <a:pt x="93" y="22"/>
                      <a:pt x="92" y="21"/>
                    </a:cubicBezTo>
                    <a:close/>
                    <a:moveTo>
                      <a:pt x="31" y="27"/>
                    </a:moveTo>
                    <a:cubicBezTo>
                      <a:pt x="27" y="31"/>
                      <a:pt x="21" y="31"/>
                      <a:pt x="13" y="28"/>
                    </a:cubicBezTo>
                    <a:cubicBezTo>
                      <a:pt x="6" y="25"/>
                      <a:pt x="4" y="19"/>
                      <a:pt x="7" y="9"/>
                    </a:cubicBezTo>
                    <a:cubicBezTo>
                      <a:pt x="9" y="0"/>
                      <a:pt x="25" y="6"/>
                      <a:pt x="25" y="6"/>
                    </a:cubicBezTo>
                    <a:cubicBezTo>
                      <a:pt x="31" y="9"/>
                      <a:pt x="31" y="9"/>
                      <a:pt x="36" y="12"/>
                    </a:cubicBezTo>
                    <a:cubicBezTo>
                      <a:pt x="40" y="15"/>
                      <a:pt x="35" y="24"/>
                      <a:pt x="31" y="27"/>
                    </a:cubicBezTo>
                    <a:close/>
                    <a:moveTo>
                      <a:pt x="68" y="41"/>
                    </a:moveTo>
                    <a:cubicBezTo>
                      <a:pt x="61" y="40"/>
                      <a:pt x="55" y="37"/>
                      <a:pt x="53" y="33"/>
                    </a:cubicBezTo>
                    <a:cubicBezTo>
                      <a:pt x="51" y="28"/>
                      <a:pt x="50" y="18"/>
                      <a:pt x="56" y="17"/>
                    </a:cubicBezTo>
                    <a:cubicBezTo>
                      <a:pt x="61" y="16"/>
                      <a:pt x="61" y="16"/>
                      <a:pt x="68" y="17"/>
                    </a:cubicBezTo>
                    <a:cubicBezTo>
                      <a:pt x="68" y="17"/>
                      <a:pt x="85" y="18"/>
                      <a:pt x="83" y="27"/>
                    </a:cubicBezTo>
                    <a:cubicBezTo>
                      <a:pt x="80" y="37"/>
                      <a:pt x="76" y="42"/>
                      <a:pt x="68"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6" name="Freeform 21"/>
              <p:cNvSpPr>
                <a:spLocks/>
              </p:cNvSpPr>
              <p:nvPr/>
            </p:nvSpPr>
            <p:spPr bwMode="auto">
              <a:xfrm>
                <a:off x="10455275" y="2554288"/>
                <a:ext cx="6350" cy="7938"/>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3"/>
                      <a:pt x="1" y="3"/>
                    </a:cubicBezTo>
                    <a:cubicBezTo>
                      <a:pt x="0" y="3"/>
                      <a:pt x="0" y="2"/>
                      <a:pt x="0" y="1"/>
                    </a:cubicBezTo>
                    <a:cubicBezTo>
                      <a:pt x="0" y="1"/>
                      <a:pt x="1" y="0"/>
                      <a:pt x="2" y="0"/>
                    </a:cubicBezTo>
                    <a:cubicBezTo>
                      <a:pt x="2" y="1"/>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7" name="Freeform 22"/>
              <p:cNvSpPr>
                <a:spLocks/>
              </p:cNvSpPr>
              <p:nvPr/>
            </p:nvSpPr>
            <p:spPr bwMode="auto">
              <a:xfrm>
                <a:off x="10644188" y="2601913"/>
                <a:ext cx="6350" cy="6350"/>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2"/>
                      <a:pt x="2" y="3"/>
                      <a:pt x="1" y="3"/>
                    </a:cubicBezTo>
                    <a:cubicBezTo>
                      <a:pt x="0" y="2"/>
                      <a:pt x="0" y="2"/>
                      <a:pt x="0" y="1"/>
                    </a:cubicBezTo>
                    <a:cubicBezTo>
                      <a:pt x="0" y="0"/>
                      <a:pt x="1" y="0"/>
                      <a:pt x="2" y="0"/>
                    </a:cubicBezTo>
                    <a:cubicBezTo>
                      <a:pt x="3" y="0"/>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8" name="Rectangle 23"/>
              <p:cNvSpPr>
                <a:spLocks noChangeArrowheads="1"/>
              </p:cNvSpPr>
              <p:nvPr/>
            </p:nvSpPr>
            <p:spPr bwMode="auto">
              <a:xfrm>
                <a:off x="10247313" y="2632075"/>
                <a:ext cx="312738" cy="1000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9" name="Freeform 24"/>
              <p:cNvSpPr>
                <a:spLocks/>
              </p:cNvSpPr>
              <p:nvPr/>
            </p:nvSpPr>
            <p:spPr bwMode="auto">
              <a:xfrm>
                <a:off x="10328275" y="2601913"/>
                <a:ext cx="96838"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0" name="Freeform 25"/>
              <p:cNvSpPr>
                <a:spLocks/>
              </p:cNvSpPr>
              <p:nvPr/>
            </p:nvSpPr>
            <p:spPr bwMode="auto">
              <a:xfrm>
                <a:off x="10477500" y="2601913"/>
                <a:ext cx="95250"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1" name="Rectangle 26"/>
              <p:cNvSpPr>
                <a:spLocks noChangeArrowheads="1"/>
              </p:cNvSpPr>
              <p:nvPr/>
            </p:nvSpPr>
            <p:spPr bwMode="auto">
              <a:xfrm>
                <a:off x="10377488" y="2601913"/>
                <a:ext cx="149225"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2" name="Freeform 27"/>
              <p:cNvSpPr>
                <a:spLocks/>
              </p:cNvSpPr>
              <p:nvPr/>
            </p:nvSpPr>
            <p:spPr bwMode="auto">
              <a:xfrm>
                <a:off x="10653713" y="1166813"/>
                <a:ext cx="460375" cy="614363"/>
              </a:xfrm>
              <a:custGeom>
                <a:avLst/>
                <a:gdLst>
                  <a:gd name="T0" fmla="*/ 203 w 290"/>
                  <a:gd name="T1" fmla="*/ 3 h 387"/>
                  <a:gd name="T2" fmla="*/ 148 w 290"/>
                  <a:gd name="T3" fmla="*/ 47 h 387"/>
                  <a:gd name="T4" fmla="*/ 92 w 290"/>
                  <a:gd name="T5" fmla="*/ 0 h 387"/>
                  <a:gd name="T6" fmla="*/ 0 w 290"/>
                  <a:gd name="T7" fmla="*/ 18 h 387"/>
                  <a:gd name="T8" fmla="*/ 35 w 290"/>
                  <a:gd name="T9" fmla="*/ 387 h 387"/>
                  <a:gd name="T10" fmla="*/ 250 w 290"/>
                  <a:gd name="T11" fmla="*/ 387 h 387"/>
                  <a:gd name="T12" fmla="*/ 290 w 290"/>
                  <a:gd name="T13" fmla="*/ 14 h 387"/>
                  <a:gd name="T14" fmla="*/ 203 w 290"/>
                  <a:gd name="T15" fmla="*/ 3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87">
                    <a:moveTo>
                      <a:pt x="203" y="3"/>
                    </a:moveTo>
                    <a:lnTo>
                      <a:pt x="148" y="47"/>
                    </a:lnTo>
                    <a:lnTo>
                      <a:pt x="92" y="0"/>
                    </a:lnTo>
                    <a:lnTo>
                      <a:pt x="0" y="18"/>
                    </a:lnTo>
                    <a:lnTo>
                      <a:pt x="35" y="387"/>
                    </a:lnTo>
                    <a:lnTo>
                      <a:pt x="250" y="387"/>
                    </a:lnTo>
                    <a:lnTo>
                      <a:pt x="290" y="14"/>
                    </a:lnTo>
                    <a:lnTo>
                      <a:pt x="203" y="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3" name="Freeform 28"/>
              <p:cNvSpPr>
                <a:spLocks/>
              </p:cNvSpPr>
              <p:nvPr/>
            </p:nvSpPr>
            <p:spPr bwMode="auto">
              <a:xfrm>
                <a:off x="10709275" y="1781175"/>
                <a:ext cx="341313" cy="182563"/>
              </a:xfrm>
              <a:custGeom>
                <a:avLst/>
                <a:gdLst>
                  <a:gd name="T0" fmla="*/ 154 w 154"/>
                  <a:gd name="T1" fmla="*/ 0 h 82"/>
                  <a:gd name="T2" fmla="*/ 0 w 154"/>
                  <a:gd name="T3" fmla="*/ 0 h 82"/>
                  <a:gd name="T4" fmla="*/ 60 w 154"/>
                  <a:gd name="T5" fmla="*/ 70 h 82"/>
                  <a:gd name="T6" fmla="*/ 79 w 154"/>
                  <a:gd name="T7" fmla="*/ 82 h 82"/>
                  <a:gd name="T8" fmla="*/ 98 w 154"/>
                  <a:gd name="T9" fmla="*/ 70 h 82"/>
                  <a:gd name="T10" fmla="*/ 154 w 154"/>
                  <a:gd name="T11" fmla="*/ 0 h 82"/>
                </a:gdLst>
                <a:ahLst/>
                <a:cxnLst>
                  <a:cxn ang="0">
                    <a:pos x="T0" y="T1"/>
                  </a:cxn>
                  <a:cxn ang="0">
                    <a:pos x="T2" y="T3"/>
                  </a:cxn>
                  <a:cxn ang="0">
                    <a:pos x="T4" y="T5"/>
                  </a:cxn>
                  <a:cxn ang="0">
                    <a:pos x="T6" y="T7"/>
                  </a:cxn>
                  <a:cxn ang="0">
                    <a:pos x="T8" y="T9"/>
                  </a:cxn>
                  <a:cxn ang="0">
                    <a:pos x="T10" y="T11"/>
                  </a:cxn>
                </a:cxnLst>
                <a:rect l="0" t="0" r="r" b="b"/>
                <a:pathLst>
                  <a:path w="154" h="82">
                    <a:moveTo>
                      <a:pt x="154" y="0"/>
                    </a:moveTo>
                    <a:cubicBezTo>
                      <a:pt x="0" y="0"/>
                      <a:pt x="0" y="0"/>
                      <a:pt x="0" y="0"/>
                    </a:cubicBezTo>
                    <a:cubicBezTo>
                      <a:pt x="60" y="70"/>
                      <a:pt x="60" y="70"/>
                      <a:pt x="60" y="70"/>
                    </a:cubicBezTo>
                    <a:cubicBezTo>
                      <a:pt x="63" y="77"/>
                      <a:pt x="71" y="82"/>
                      <a:pt x="79" y="82"/>
                    </a:cubicBezTo>
                    <a:cubicBezTo>
                      <a:pt x="87" y="82"/>
                      <a:pt x="94" y="77"/>
                      <a:pt x="98" y="70"/>
                    </a:cubicBez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4" name="Rectangle 29"/>
              <p:cNvSpPr>
                <a:spLocks noChangeArrowheads="1"/>
              </p:cNvSpPr>
              <p:nvPr/>
            </p:nvSpPr>
            <p:spPr bwMode="auto">
              <a:xfrm>
                <a:off x="10836275" y="1411288"/>
                <a:ext cx="222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5" name="Freeform 30"/>
              <p:cNvSpPr>
                <a:spLocks/>
              </p:cNvSpPr>
              <p:nvPr/>
            </p:nvSpPr>
            <p:spPr bwMode="auto">
              <a:xfrm>
                <a:off x="10872788" y="1411288"/>
                <a:ext cx="85725" cy="106363"/>
              </a:xfrm>
              <a:custGeom>
                <a:avLst/>
                <a:gdLst>
                  <a:gd name="T0" fmla="*/ 54 w 54"/>
                  <a:gd name="T1" fmla="*/ 11 h 67"/>
                  <a:gd name="T2" fmla="*/ 34 w 54"/>
                  <a:gd name="T3" fmla="*/ 11 h 67"/>
                  <a:gd name="T4" fmla="*/ 34 w 54"/>
                  <a:gd name="T5" fmla="*/ 67 h 67"/>
                  <a:gd name="T6" fmla="*/ 20 w 54"/>
                  <a:gd name="T7" fmla="*/ 67 h 67"/>
                  <a:gd name="T8" fmla="*/ 20 w 54"/>
                  <a:gd name="T9" fmla="*/ 11 h 67"/>
                  <a:gd name="T10" fmla="*/ 0 w 54"/>
                  <a:gd name="T11" fmla="*/ 11 h 67"/>
                  <a:gd name="T12" fmla="*/ 0 w 54"/>
                  <a:gd name="T13" fmla="*/ 0 h 67"/>
                  <a:gd name="T14" fmla="*/ 54 w 54"/>
                  <a:gd name="T15" fmla="*/ 0 h 67"/>
                  <a:gd name="T16" fmla="*/ 54 w 54"/>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7">
                    <a:moveTo>
                      <a:pt x="54" y="11"/>
                    </a:moveTo>
                    <a:lnTo>
                      <a:pt x="34" y="11"/>
                    </a:lnTo>
                    <a:lnTo>
                      <a:pt x="34" y="67"/>
                    </a:lnTo>
                    <a:lnTo>
                      <a:pt x="20" y="67"/>
                    </a:lnTo>
                    <a:lnTo>
                      <a:pt x="20" y="11"/>
                    </a:lnTo>
                    <a:lnTo>
                      <a:pt x="0" y="11"/>
                    </a:lnTo>
                    <a:lnTo>
                      <a:pt x="0" y="0"/>
                    </a:lnTo>
                    <a:lnTo>
                      <a:pt x="54" y="0"/>
                    </a:lnTo>
                    <a:lnTo>
                      <a:pt x="5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6" name="Freeform 31"/>
              <p:cNvSpPr>
                <a:spLocks noEditPoints="1"/>
              </p:cNvSpPr>
              <p:nvPr/>
            </p:nvSpPr>
            <p:spPr bwMode="auto">
              <a:xfrm>
                <a:off x="10769600" y="1323975"/>
                <a:ext cx="241300" cy="277813"/>
              </a:xfrm>
              <a:custGeom>
                <a:avLst/>
                <a:gdLst>
                  <a:gd name="T0" fmla="*/ 75 w 152"/>
                  <a:gd name="T1" fmla="*/ 0 h 175"/>
                  <a:gd name="T2" fmla="*/ 0 w 152"/>
                  <a:gd name="T3" fmla="*/ 44 h 175"/>
                  <a:gd name="T4" fmla="*/ 0 w 152"/>
                  <a:gd name="T5" fmla="*/ 132 h 175"/>
                  <a:gd name="T6" fmla="*/ 77 w 152"/>
                  <a:gd name="T7" fmla="*/ 175 h 175"/>
                  <a:gd name="T8" fmla="*/ 152 w 152"/>
                  <a:gd name="T9" fmla="*/ 132 h 175"/>
                  <a:gd name="T10" fmla="*/ 152 w 152"/>
                  <a:gd name="T11" fmla="*/ 44 h 175"/>
                  <a:gd name="T12" fmla="*/ 75 w 152"/>
                  <a:gd name="T13" fmla="*/ 0 h 175"/>
                  <a:gd name="T14" fmla="*/ 141 w 152"/>
                  <a:gd name="T15" fmla="*/ 125 h 175"/>
                  <a:gd name="T16" fmla="*/ 77 w 152"/>
                  <a:gd name="T17" fmla="*/ 163 h 175"/>
                  <a:gd name="T18" fmla="*/ 11 w 152"/>
                  <a:gd name="T19" fmla="*/ 125 h 175"/>
                  <a:gd name="T20" fmla="*/ 11 w 152"/>
                  <a:gd name="T21" fmla="*/ 51 h 175"/>
                  <a:gd name="T22" fmla="*/ 75 w 152"/>
                  <a:gd name="T23" fmla="*/ 13 h 175"/>
                  <a:gd name="T24" fmla="*/ 141 w 152"/>
                  <a:gd name="T25" fmla="*/ 51 h 175"/>
                  <a:gd name="T26" fmla="*/ 141 w 152"/>
                  <a:gd name="T27" fmla="*/ 12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75">
                    <a:moveTo>
                      <a:pt x="75" y="0"/>
                    </a:moveTo>
                    <a:lnTo>
                      <a:pt x="0" y="44"/>
                    </a:lnTo>
                    <a:lnTo>
                      <a:pt x="0" y="132"/>
                    </a:lnTo>
                    <a:lnTo>
                      <a:pt x="77" y="175"/>
                    </a:lnTo>
                    <a:lnTo>
                      <a:pt x="152" y="132"/>
                    </a:lnTo>
                    <a:lnTo>
                      <a:pt x="152" y="44"/>
                    </a:lnTo>
                    <a:lnTo>
                      <a:pt x="75" y="0"/>
                    </a:lnTo>
                    <a:close/>
                    <a:moveTo>
                      <a:pt x="141" y="125"/>
                    </a:moveTo>
                    <a:lnTo>
                      <a:pt x="77" y="163"/>
                    </a:lnTo>
                    <a:lnTo>
                      <a:pt x="11" y="125"/>
                    </a:lnTo>
                    <a:lnTo>
                      <a:pt x="11" y="51"/>
                    </a:lnTo>
                    <a:lnTo>
                      <a:pt x="75" y="13"/>
                    </a:lnTo>
                    <a:lnTo>
                      <a:pt x="141" y="51"/>
                    </a:lnTo>
                    <a:lnTo>
                      <a:pt x="141"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7" name="Rectangle 32"/>
              <p:cNvSpPr>
                <a:spLocks noChangeArrowheads="1"/>
              </p:cNvSpPr>
              <p:nvPr/>
            </p:nvSpPr>
            <p:spPr bwMode="auto">
              <a:xfrm>
                <a:off x="10694988" y="1758950"/>
                <a:ext cx="374650" cy="53975"/>
              </a:xfrm>
              <a:prstGeom prst="rect">
                <a:avLst/>
              </a:prstGeom>
              <a:solidFill>
                <a:srgbClr val="FCD1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8" name="Freeform 33"/>
              <p:cNvSpPr>
                <a:spLocks/>
              </p:cNvSpPr>
              <p:nvPr/>
            </p:nvSpPr>
            <p:spPr bwMode="auto">
              <a:xfrm>
                <a:off x="10847388" y="1736725"/>
                <a:ext cx="85725" cy="100013"/>
              </a:xfrm>
              <a:custGeom>
                <a:avLst/>
                <a:gdLst>
                  <a:gd name="T0" fmla="*/ 28 w 54"/>
                  <a:gd name="T1" fmla="*/ 0 h 63"/>
                  <a:gd name="T2" fmla="*/ 0 w 54"/>
                  <a:gd name="T3" fmla="*/ 16 h 63"/>
                  <a:gd name="T4" fmla="*/ 0 w 54"/>
                  <a:gd name="T5" fmla="*/ 48 h 63"/>
                  <a:gd name="T6" fmla="*/ 28 w 54"/>
                  <a:gd name="T7" fmla="*/ 63 h 63"/>
                  <a:gd name="T8" fmla="*/ 54 w 54"/>
                  <a:gd name="T9" fmla="*/ 48 h 63"/>
                  <a:gd name="T10" fmla="*/ 54 w 54"/>
                  <a:gd name="T11" fmla="*/ 16 h 63"/>
                  <a:gd name="T12" fmla="*/ 28 w 5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4" h="63">
                    <a:moveTo>
                      <a:pt x="28" y="0"/>
                    </a:moveTo>
                    <a:lnTo>
                      <a:pt x="0" y="16"/>
                    </a:lnTo>
                    <a:lnTo>
                      <a:pt x="0" y="48"/>
                    </a:lnTo>
                    <a:lnTo>
                      <a:pt x="28" y="63"/>
                    </a:lnTo>
                    <a:lnTo>
                      <a:pt x="54" y="48"/>
                    </a:lnTo>
                    <a:lnTo>
                      <a:pt x="54" y="16"/>
                    </a:lnTo>
                    <a:lnTo>
                      <a:pt x="28"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grpSp>
      <p:pic>
        <p:nvPicPr>
          <p:cNvPr id="173" name="Picture 1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1196" y="5669720"/>
            <a:ext cx="807004" cy="530881"/>
          </a:xfrm>
          <a:prstGeom prst="rect">
            <a:avLst/>
          </a:prstGeom>
        </p:spPr>
      </p:pic>
      <p:pic>
        <p:nvPicPr>
          <p:cNvPr id="179" name="Picture 17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15854" y="5800766"/>
            <a:ext cx="2300889" cy="822568"/>
          </a:xfrm>
          <a:prstGeom prst="rect">
            <a:avLst/>
          </a:prstGeom>
        </p:spPr>
      </p:pic>
      <p:sp>
        <p:nvSpPr>
          <p:cNvPr id="182" name="Freeform 7"/>
          <p:cNvSpPr>
            <a:spLocks/>
          </p:cNvSpPr>
          <p:nvPr/>
        </p:nvSpPr>
        <p:spPr bwMode="auto">
          <a:xfrm>
            <a:off x="4213796"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83" name="TextBox 182"/>
          <p:cNvSpPr txBox="1"/>
          <p:nvPr/>
        </p:nvSpPr>
        <p:spPr>
          <a:xfrm>
            <a:off x="3079666" y="6564382"/>
            <a:ext cx="2934949" cy="292647"/>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ALM Services - On-Premises | Hybrid | Cloud</a:t>
            </a:r>
          </a:p>
        </p:txBody>
      </p:sp>
      <p:pic>
        <p:nvPicPr>
          <p:cNvPr id="190" name="Picture 18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04" y="5848977"/>
            <a:ext cx="807004" cy="530881"/>
          </a:xfrm>
          <a:prstGeom prst="rect">
            <a:avLst/>
          </a:prstGeom>
        </p:spPr>
      </p:pic>
      <p:sp>
        <p:nvSpPr>
          <p:cNvPr id="196" name="Freeform 6"/>
          <p:cNvSpPr>
            <a:spLocks/>
          </p:cNvSpPr>
          <p:nvPr/>
        </p:nvSpPr>
        <p:spPr bwMode="auto">
          <a:xfrm>
            <a:off x="7905291" y="5938606"/>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002060">
              <a:alpha val="5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97" name="Freeform 7"/>
          <p:cNvSpPr>
            <a:spLocks/>
          </p:cNvSpPr>
          <p:nvPr/>
        </p:nvSpPr>
        <p:spPr bwMode="auto">
          <a:xfrm>
            <a:off x="7350805"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pic>
        <p:nvPicPr>
          <p:cNvPr id="198" name="Picture 197"/>
          <p:cNvPicPr>
            <a:picLocks noChangeAspect="1"/>
          </p:cNvPicPr>
          <p:nvPr/>
        </p:nvPicPr>
        <p:blipFill>
          <a:blip r:embed="rId3"/>
          <a:stretch>
            <a:fillRect/>
          </a:stretch>
        </p:blipFill>
        <p:spPr>
          <a:xfrm>
            <a:off x="6357331" y="5832064"/>
            <a:ext cx="1083101" cy="669762"/>
          </a:xfrm>
          <a:prstGeom prst="rect">
            <a:avLst/>
          </a:prstGeom>
        </p:spPr>
      </p:pic>
      <p:sp>
        <p:nvSpPr>
          <p:cNvPr id="235" name="TextBox 234"/>
          <p:cNvSpPr txBox="1"/>
          <p:nvPr/>
        </p:nvSpPr>
        <p:spPr>
          <a:xfrm>
            <a:off x="6364886" y="6223955"/>
            <a:ext cx="336797" cy="94962"/>
          </a:xfrm>
          <a:prstGeom prst="rect">
            <a:avLst/>
          </a:prstGeom>
          <a:noFill/>
        </p:spPr>
        <p:txBody>
          <a:bodyPr wrap="square" lIns="0" tIns="0" rIns="0" bIns="0" rtlCol="0">
            <a:spAutoFit/>
          </a:bodyPr>
          <a:lstStyle/>
          <a:p>
            <a:pPr defTabSz="913874">
              <a:lnSpc>
                <a:spcPct val="90000"/>
              </a:lnSpc>
            </a:pPr>
            <a:r>
              <a:rPr lang="en-US" sz="686"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a:t>
            </a:r>
            <a:r>
              <a:rPr lang="en-US" sz="686" dirty="0">
                <a:solidFill>
                  <a:srgbClr val="D2D2D2">
                    <a:lumMod val="50000"/>
                  </a:srgbClr>
                </a:solidFill>
                <a:latin typeface="Calibri" panose="020F0502020204030204"/>
                <a:ea typeface="Segoe UI" pitchFamily="34" charset="0"/>
                <a:cs typeface="Segoe UI" pitchFamily="34" charset="0"/>
              </a:rPr>
              <a:t>DEV</a:t>
            </a:r>
          </a:p>
        </p:txBody>
      </p:sp>
      <p:sp>
        <p:nvSpPr>
          <p:cNvPr id="236" name="TextBox 235"/>
          <p:cNvSpPr txBox="1"/>
          <p:nvPr/>
        </p:nvSpPr>
        <p:spPr>
          <a:xfrm>
            <a:off x="6732771" y="6223955"/>
            <a:ext cx="324299" cy="94962"/>
          </a:xfrm>
          <a:prstGeom prst="rect">
            <a:avLst/>
          </a:prstGeom>
          <a:noFill/>
        </p:spPr>
        <p:txBody>
          <a:bodyPr wrap="square" lIns="0" tIns="0" rIns="0" bIns="0" rtlCol="0">
            <a:spAutoFit/>
          </a:bodyPr>
          <a:lstStyle/>
          <a:p>
            <a:pPr defTabSz="913874">
              <a:lnSpc>
                <a:spcPct val="90000"/>
              </a:lnSpc>
            </a:pPr>
            <a:r>
              <a:rPr lang="en-US" sz="686" dirty="0">
                <a:solidFill>
                  <a:srgbClr val="D2D2D2">
                    <a:lumMod val="50000"/>
                  </a:srgbClr>
                </a:solidFill>
                <a:latin typeface="Calibri" panose="020F0502020204030204"/>
                <a:ea typeface="Segoe UI" pitchFamily="34" charset="0"/>
                <a:cs typeface="Segoe UI" pitchFamily="34" charset="0"/>
              </a:rPr>
              <a:t>  TEST</a:t>
            </a:r>
          </a:p>
        </p:txBody>
      </p:sp>
      <p:sp>
        <p:nvSpPr>
          <p:cNvPr id="237" name="TextBox 236"/>
          <p:cNvSpPr txBox="1"/>
          <p:nvPr/>
        </p:nvSpPr>
        <p:spPr>
          <a:xfrm>
            <a:off x="7097991" y="6223955"/>
            <a:ext cx="329935" cy="94962"/>
          </a:xfrm>
          <a:prstGeom prst="rect">
            <a:avLst/>
          </a:prstGeom>
          <a:noFill/>
        </p:spPr>
        <p:txBody>
          <a:bodyPr wrap="square" lIns="0" tIns="0" rIns="0" bIns="0" rtlCol="0">
            <a:spAutoFit/>
          </a:bodyPr>
          <a:lstStyle/>
          <a:p>
            <a:pPr defTabSz="913874">
              <a:lnSpc>
                <a:spcPct val="90000"/>
              </a:lnSpc>
            </a:pPr>
            <a:r>
              <a:rPr lang="en-US" sz="686" dirty="0">
                <a:solidFill>
                  <a:srgbClr val="D2D2D2">
                    <a:lumMod val="50000"/>
                  </a:srgbClr>
                </a:solidFill>
                <a:latin typeface="Calibri" panose="020F0502020204030204"/>
                <a:ea typeface="Segoe UI" pitchFamily="34" charset="0"/>
                <a:cs typeface="Segoe UI" pitchFamily="34" charset="0"/>
              </a:rPr>
              <a:t>   QA</a:t>
            </a:r>
          </a:p>
        </p:txBody>
      </p:sp>
      <p:sp>
        <p:nvSpPr>
          <p:cNvPr id="259" name="TextBox 258"/>
          <p:cNvSpPr txBox="1"/>
          <p:nvPr/>
        </p:nvSpPr>
        <p:spPr>
          <a:xfrm>
            <a:off x="6180161" y="6567744"/>
            <a:ext cx="2922362" cy="289284"/>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Environments - On-Premises | Hybrid | Cloud</a:t>
            </a:r>
          </a:p>
        </p:txBody>
      </p:sp>
      <p:grpSp>
        <p:nvGrpSpPr>
          <p:cNvPr id="10" name="Group 9"/>
          <p:cNvGrpSpPr/>
          <p:nvPr/>
        </p:nvGrpSpPr>
        <p:grpSpPr>
          <a:xfrm>
            <a:off x="1007381" y="4578962"/>
            <a:ext cx="1637846" cy="513576"/>
            <a:chOff x="1027581" y="4670283"/>
            <a:chExt cx="1670688" cy="523874"/>
          </a:xfrm>
        </p:grpSpPr>
        <p:sp>
          <p:nvSpPr>
            <p:cNvPr id="130" name="TextBox 129"/>
            <p:cNvSpPr txBox="1"/>
            <p:nvPr/>
          </p:nvSpPr>
          <p:spPr>
            <a:xfrm>
              <a:off x="1500209" y="4833869"/>
              <a:ext cx="1198060" cy="276999"/>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TFS / VSTS</a:t>
              </a:r>
            </a:p>
          </p:txBody>
        </p:sp>
        <p:pic>
          <p:nvPicPr>
            <p:cNvPr id="131" name="Picture 130"/>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grpSp>
        <p:nvGrpSpPr>
          <p:cNvPr id="168" name="Group 167"/>
          <p:cNvGrpSpPr/>
          <p:nvPr/>
        </p:nvGrpSpPr>
        <p:grpSpPr>
          <a:xfrm>
            <a:off x="4168891" y="3137214"/>
            <a:ext cx="1637846" cy="513576"/>
            <a:chOff x="1027581" y="4670283"/>
            <a:chExt cx="1670688" cy="523874"/>
          </a:xfrm>
        </p:grpSpPr>
        <p:sp>
          <p:nvSpPr>
            <p:cNvPr id="169" name="TextBox 168"/>
            <p:cNvSpPr txBox="1"/>
            <p:nvPr/>
          </p:nvSpPr>
          <p:spPr>
            <a:xfrm>
              <a:off x="1500209" y="4833869"/>
              <a:ext cx="1198060" cy="276999"/>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TFS / VSTS</a:t>
              </a:r>
            </a:p>
          </p:txBody>
        </p:sp>
        <p:pic>
          <p:nvPicPr>
            <p:cNvPr id="171" name="Picture 170"/>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grpSp>
        <p:nvGrpSpPr>
          <p:cNvPr id="181" name="Group 180"/>
          <p:cNvGrpSpPr/>
          <p:nvPr/>
        </p:nvGrpSpPr>
        <p:grpSpPr>
          <a:xfrm>
            <a:off x="4186774" y="4737245"/>
            <a:ext cx="1637846" cy="513576"/>
            <a:chOff x="1027581" y="4670283"/>
            <a:chExt cx="1670688" cy="523874"/>
          </a:xfrm>
        </p:grpSpPr>
        <p:sp>
          <p:nvSpPr>
            <p:cNvPr id="189" name="TextBox 188"/>
            <p:cNvSpPr txBox="1"/>
            <p:nvPr/>
          </p:nvSpPr>
          <p:spPr>
            <a:xfrm>
              <a:off x="1500209" y="4833869"/>
              <a:ext cx="1198060" cy="276999"/>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TFS / VSTS</a:t>
              </a:r>
            </a:p>
          </p:txBody>
        </p:sp>
        <p:pic>
          <p:nvPicPr>
            <p:cNvPr id="194" name="Picture 193"/>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grpSp>
        <p:nvGrpSpPr>
          <p:cNvPr id="229" name="Group 228"/>
          <p:cNvGrpSpPr/>
          <p:nvPr/>
        </p:nvGrpSpPr>
        <p:grpSpPr>
          <a:xfrm>
            <a:off x="10362101" y="4098388"/>
            <a:ext cx="1716468" cy="513576"/>
            <a:chOff x="1027581" y="4670283"/>
            <a:chExt cx="1750887" cy="523874"/>
          </a:xfrm>
        </p:grpSpPr>
        <p:sp>
          <p:nvSpPr>
            <p:cNvPr id="230" name="TextBox 229"/>
            <p:cNvSpPr txBox="1"/>
            <p:nvPr/>
          </p:nvSpPr>
          <p:spPr>
            <a:xfrm>
              <a:off x="1580408" y="4817617"/>
              <a:ext cx="1198060" cy="276999"/>
            </a:xfrm>
            <a:prstGeom prst="rect">
              <a:avLst/>
            </a:prstGeom>
            <a:noFill/>
          </p:spPr>
          <p:txBody>
            <a:bodyPr wrap="square" lIns="0" tIns="0" rIns="0" bIns="0" rtlCol="0">
              <a:spAutoFit/>
            </a:bodyPr>
            <a:lstStyle/>
            <a:p>
              <a:pP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VSTS</a:t>
              </a:r>
            </a:p>
          </p:txBody>
        </p:sp>
        <p:pic>
          <p:nvPicPr>
            <p:cNvPr id="231" name="Picture 230"/>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spTree>
    <p:extLst>
      <p:ext uri="{BB962C8B-B14F-4D97-AF65-F5344CB8AC3E}">
        <p14:creationId xmlns:p14="http://schemas.microsoft.com/office/powerpoint/2010/main" val="59751090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1" y="486"/>
            <a:ext cx="2938269" cy="6857028"/>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72" name="Picture 171"/>
          <p:cNvPicPr>
            <a:picLocks noChangeAspect="1"/>
          </p:cNvPicPr>
          <p:nvPr/>
        </p:nvPicPr>
        <p:blipFill rotWithShape="1">
          <a:blip r:embed="rId3"/>
          <a:srcRect l="36309" r="1" b="29163"/>
          <a:stretch/>
        </p:blipFill>
        <p:spPr>
          <a:xfrm>
            <a:off x="378" y="5137804"/>
            <a:ext cx="1792830" cy="1719710"/>
          </a:xfrm>
          <a:prstGeom prst="rect">
            <a:avLst/>
          </a:prstGeom>
        </p:spPr>
      </p:pic>
      <p:sp>
        <p:nvSpPr>
          <p:cNvPr id="118" name="Rectangle 117"/>
          <p:cNvSpPr/>
          <p:nvPr/>
        </p:nvSpPr>
        <p:spPr>
          <a:xfrm>
            <a:off x="3096989" y="486"/>
            <a:ext cx="2925857" cy="6857028"/>
          </a:xfrm>
          <a:prstGeom prst="rect">
            <a:avLst/>
          </a:prstGeom>
          <a:solidFill>
            <a:srgbClr val="4472C4">
              <a:lumMod val="75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14" name="Rectangle 113"/>
          <p:cNvSpPr/>
          <p:nvPr/>
        </p:nvSpPr>
        <p:spPr>
          <a:xfrm>
            <a:off x="6181566" y="486"/>
            <a:ext cx="2925857" cy="6857028"/>
          </a:xfrm>
          <a:prstGeom prst="rect">
            <a:avLst/>
          </a:prstGeom>
          <a:solidFill>
            <a:srgbClr val="4472C4">
              <a:lumMod val="50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1" name="Rectangle 170"/>
          <p:cNvSpPr/>
          <p:nvPr/>
        </p:nvSpPr>
        <p:spPr>
          <a:xfrm rot="18900000">
            <a:off x="9129955" y="871134"/>
            <a:ext cx="1021244" cy="1021244"/>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69" name="Rectangle 168"/>
          <p:cNvSpPr/>
          <p:nvPr/>
        </p:nvSpPr>
        <p:spPr>
          <a:xfrm rot="18900000">
            <a:off x="6038579" y="880417"/>
            <a:ext cx="1021244" cy="1021244"/>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68" name="Rectangle 167"/>
          <p:cNvSpPr/>
          <p:nvPr/>
        </p:nvSpPr>
        <p:spPr>
          <a:xfrm rot="18900000">
            <a:off x="2935867" y="875965"/>
            <a:ext cx="1021244" cy="1021244"/>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19" name="Rectangle 118"/>
          <p:cNvSpPr/>
          <p:nvPr/>
        </p:nvSpPr>
        <p:spPr>
          <a:xfrm>
            <a:off x="9266144" y="486"/>
            <a:ext cx="2925857" cy="6857028"/>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6" name="Rectangle 175"/>
          <p:cNvSpPr/>
          <p:nvPr/>
        </p:nvSpPr>
        <p:spPr>
          <a:xfrm rot="18900000">
            <a:off x="8220219" y="211993"/>
            <a:ext cx="1021244" cy="1021244"/>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5" name="Rectangle 174"/>
          <p:cNvSpPr/>
          <p:nvPr/>
        </p:nvSpPr>
        <p:spPr>
          <a:xfrm rot="18900000">
            <a:off x="5132174" y="211993"/>
            <a:ext cx="1021244" cy="1021244"/>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0" name="TextBox 119"/>
          <p:cNvSpPr txBox="1"/>
          <p:nvPr/>
        </p:nvSpPr>
        <p:spPr>
          <a:xfrm>
            <a:off x="991431" y="1546314"/>
            <a:ext cx="1926917" cy="693970"/>
          </a:xfrm>
          <a:prstGeom prst="rect">
            <a:avLst/>
          </a:prstGeom>
          <a:noFill/>
        </p:spPr>
        <p:txBody>
          <a:bodyPr wrap="square" rtlCol="0">
            <a:spAutoFit/>
          </a:bodyPr>
          <a:lstStyle/>
          <a:p>
            <a:r>
              <a:rPr lang="en-US" sz="3921" spc="-78" dirty="0">
                <a:ln w="3175">
                  <a:solidFill>
                    <a:prstClr val="white"/>
                  </a:solidFill>
                </a:ln>
                <a:solidFill>
                  <a:prstClr val="white"/>
                </a:solidFill>
                <a:latin typeface="Arial" panose="020B0604020202020204" pitchFamily="34" charset="0"/>
                <a:cs typeface="Arial" panose="020B0604020202020204" pitchFamily="34" charset="0"/>
              </a:rPr>
              <a:t>01</a:t>
            </a:r>
          </a:p>
        </p:txBody>
      </p:sp>
      <p:sp>
        <p:nvSpPr>
          <p:cNvPr id="129" name="Rectangle 128"/>
          <p:cNvSpPr/>
          <p:nvPr/>
        </p:nvSpPr>
        <p:spPr>
          <a:xfrm>
            <a:off x="1019000" y="2240641"/>
            <a:ext cx="1919269" cy="3160472"/>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32" name="TextBox 131"/>
          <p:cNvSpPr txBox="1"/>
          <p:nvPr/>
        </p:nvSpPr>
        <p:spPr>
          <a:xfrm rot="16200000">
            <a:off x="-183167" y="3007046"/>
            <a:ext cx="1919723" cy="392245"/>
          </a:xfrm>
          <a:prstGeom prst="rect">
            <a:avLst/>
          </a:prstGeom>
          <a:noFill/>
        </p:spPr>
        <p:txBody>
          <a:bodyPr wrap="square" rtlCol="0">
            <a:spAutoFit/>
          </a:bodyPr>
          <a:lstStyle/>
          <a:p>
            <a:pPr algn="r"/>
            <a:r>
              <a:rPr lang="en-US" sz="1961" spc="49" dirty="0">
                <a:solidFill>
                  <a:prstClr val="white"/>
                </a:solidFill>
                <a:latin typeface="Segoe UI Light" panose="020B0502040204020203" pitchFamily="34" charset="0"/>
                <a:cs typeface="Segoe UI Light" panose="020B0502040204020203" pitchFamily="34" charset="0"/>
              </a:rPr>
              <a:t>Develop</a:t>
            </a:r>
          </a:p>
        </p:txBody>
      </p:sp>
      <p:sp>
        <p:nvSpPr>
          <p:cNvPr id="133" name="Rectangle 4"/>
          <p:cNvSpPr/>
          <p:nvPr/>
        </p:nvSpPr>
        <p:spPr bwMode="gray">
          <a:xfrm>
            <a:off x="1019000" y="2240642"/>
            <a:ext cx="1916365"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Developer Workstation</a:t>
            </a:r>
          </a:p>
        </p:txBody>
      </p:sp>
      <p:sp>
        <p:nvSpPr>
          <p:cNvPr id="140" name="Rectangle 4"/>
          <p:cNvSpPr/>
          <p:nvPr/>
        </p:nvSpPr>
        <p:spPr bwMode="gray">
          <a:xfrm>
            <a:off x="1019000" y="3966850"/>
            <a:ext cx="1916365"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Team Collaboration</a:t>
            </a:r>
          </a:p>
        </p:txBody>
      </p:sp>
      <p:sp>
        <p:nvSpPr>
          <p:cNvPr id="121" name="TextBox 120"/>
          <p:cNvSpPr txBox="1"/>
          <p:nvPr/>
        </p:nvSpPr>
        <p:spPr>
          <a:xfrm>
            <a:off x="4064516" y="1815595"/>
            <a:ext cx="1926917" cy="693970"/>
          </a:xfrm>
          <a:prstGeom prst="rect">
            <a:avLst/>
          </a:prstGeom>
          <a:noFill/>
        </p:spPr>
        <p:txBody>
          <a:bodyPr wrap="square" rtlCol="0">
            <a:spAutoFit/>
          </a:bodyPr>
          <a:lstStyle/>
          <a:p>
            <a:r>
              <a:rPr lang="en-US" sz="3921" dirty="0">
                <a:ln w="3175">
                  <a:solidFill>
                    <a:prstClr val="white"/>
                  </a:solidFill>
                </a:ln>
                <a:solidFill>
                  <a:prstClr val="white"/>
                </a:solidFill>
                <a:latin typeface="Arial" panose="020B0604020202020204" pitchFamily="34" charset="0"/>
                <a:cs typeface="Arial" panose="020B0604020202020204" pitchFamily="34" charset="0"/>
              </a:rPr>
              <a:t>02</a:t>
            </a:r>
          </a:p>
        </p:txBody>
      </p:sp>
      <p:sp>
        <p:nvSpPr>
          <p:cNvPr id="124" name="Rectangle 123"/>
          <p:cNvSpPr/>
          <p:nvPr/>
        </p:nvSpPr>
        <p:spPr>
          <a:xfrm>
            <a:off x="4103577" y="2509566"/>
            <a:ext cx="1919269" cy="3160472"/>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5" name="TextBox 124"/>
          <p:cNvSpPr txBox="1"/>
          <p:nvPr/>
        </p:nvSpPr>
        <p:spPr>
          <a:xfrm rot="16200000">
            <a:off x="2948182" y="3295398"/>
            <a:ext cx="1919723" cy="362072"/>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Build &amp; Test</a:t>
            </a:r>
          </a:p>
        </p:txBody>
      </p:sp>
      <p:sp>
        <p:nvSpPr>
          <p:cNvPr id="141" name="Rectangle 4"/>
          <p:cNvSpPr/>
          <p:nvPr/>
        </p:nvSpPr>
        <p:spPr bwMode="gray">
          <a:xfrm>
            <a:off x="4103577" y="2509566"/>
            <a:ext cx="1919269"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Build/CI</a:t>
            </a:r>
          </a:p>
        </p:txBody>
      </p:sp>
      <p:sp>
        <p:nvSpPr>
          <p:cNvPr id="144" name="Rectangle 4"/>
          <p:cNvSpPr/>
          <p:nvPr/>
        </p:nvSpPr>
        <p:spPr bwMode="gray">
          <a:xfrm>
            <a:off x="4106481" y="4415057"/>
            <a:ext cx="1916365"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Test</a:t>
            </a:r>
          </a:p>
        </p:txBody>
      </p:sp>
      <p:sp>
        <p:nvSpPr>
          <p:cNvPr id="116" name="Rectangle 115"/>
          <p:cNvSpPr/>
          <p:nvPr/>
        </p:nvSpPr>
        <p:spPr>
          <a:xfrm>
            <a:off x="7188154" y="2778490"/>
            <a:ext cx="1919269" cy="3160472"/>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2" name="TextBox 121"/>
          <p:cNvSpPr txBox="1"/>
          <p:nvPr/>
        </p:nvSpPr>
        <p:spPr>
          <a:xfrm>
            <a:off x="7171954" y="2073085"/>
            <a:ext cx="1926917" cy="693970"/>
          </a:xfrm>
          <a:prstGeom prst="rect">
            <a:avLst/>
          </a:prstGeom>
          <a:noFill/>
        </p:spPr>
        <p:txBody>
          <a:bodyPr wrap="square" rtlCol="0">
            <a:spAutoFit/>
          </a:bodyPr>
          <a:lstStyle/>
          <a:p>
            <a:r>
              <a:rPr lang="en-US" sz="3921" dirty="0">
                <a:ln w="3175">
                  <a:solidFill>
                    <a:prstClr val="white"/>
                  </a:solidFill>
                </a:ln>
                <a:solidFill>
                  <a:prstClr val="white"/>
                </a:solidFill>
                <a:latin typeface="Arial" panose="020B0604020202020204" pitchFamily="34" charset="0"/>
                <a:cs typeface="Arial" panose="020B0604020202020204" pitchFamily="34" charset="0"/>
              </a:rPr>
              <a:t>03</a:t>
            </a:r>
          </a:p>
        </p:txBody>
      </p:sp>
      <p:sp>
        <p:nvSpPr>
          <p:cNvPr id="126" name="TextBox 125"/>
          <p:cNvSpPr txBox="1"/>
          <p:nvPr/>
        </p:nvSpPr>
        <p:spPr>
          <a:xfrm rot="16200000">
            <a:off x="6018015" y="3588313"/>
            <a:ext cx="1919723" cy="362072"/>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Deploy</a:t>
            </a:r>
          </a:p>
        </p:txBody>
      </p:sp>
      <p:sp>
        <p:nvSpPr>
          <p:cNvPr id="152" name="Rectangle 4"/>
          <p:cNvSpPr/>
          <p:nvPr/>
        </p:nvSpPr>
        <p:spPr bwMode="gray">
          <a:xfrm>
            <a:off x="7188154" y="2778491"/>
            <a:ext cx="1916365"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Configuration</a:t>
            </a:r>
          </a:p>
        </p:txBody>
      </p:sp>
      <p:sp>
        <p:nvSpPr>
          <p:cNvPr id="123" name="TextBox 122"/>
          <p:cNvSpPr txBox="1"/>
          <p:nvPr/>
        </p:nvSpPr>
        <p:spPr>
          <a:xfrm>
            <a:off x="10225541" y="2420515"/>
            <a:ext cx="1926917" cy="693970"/>
          </a:xfrm>
          <a:prstGeom prst="rect">
            <a:avLst/>
          </a:prstGeom>
          <a:noFill/>
        </p:spPr>
        <p:txBody>
          <a:bodyPr wrap="square" rtlCol="0">
            <a:spAutoFit/>
          </a:bodyPr>
          <a:lstStyle/>
          <a:p>
            <a:r>
              <a:rPr lang="en-US" sz="3921" dirty="0">
                <a:ln w="3175">
                  <a:solidFill>
                    <a:prstClr val="white"/>
                  </a:solidFill>
                </a:ln>
                <a:solidFill>
                  <a:prstClr val="white"/>
                </a:solidFill>
                <a:latin typeface="Arial" panose="020B0604020202020204" pitchFamily="34" charset="0"/>
                <a:cs typeface="Arial" panose="020B0604020202020204" pitchFamily="34" charset="0"/>
              </a:rPr>
              <a:t>04</a:t>
            </a:r>
          </a:p>
        </p:txBody>
      </p:sp>
      <p:sp>
        <p:nvSpPr>
          <p:cNvPr id="127" name="Rectangle 126"/>
          <p:cNvSpPr/>
          <p:nvPr/>
        </p:nvSpPr>
        <p:spPr>
          <a:xfrm>
            <a:off x="10272732" y="3137057"/>
            <a:ext cx="1919269" cy="3070830"/>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8" name="TextBox 127"/>
          <p:cNvSpPr txBox="1"/>
          <p:nvPr/>
        </p:nvSpPr>
        <p:spPr>
          <a:xfrm rot="16200000">
            <a:off x="9104528" y="3939729"/>
            <a:ext cx="1919723" cy="362072"/>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Monitor &amp; Learn</a:t>
            </a:r>
          </a:p>
        </p:txBody>
      </p:sp>
      <p:sp>
        <p:nvSpPr>
          <p:cNvPr id="170" name="Rectangle 4"/>
          <p:cNvSpPr/>
          <p:nvPr/>
        </p:nvSpPr>
        <p:spPr bwMode="gray">
          <a:xfrm>
            <a:off x="10275636" y="3137057"/>
            <a:ext cx="1916365"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Monitor</a:t>
            </a:r>
          </a:p>
        </p:txBody>
      </p:sp>
      <p:pic>
        <p:nvPicPr>
          <p:cNvPr id="80" name="Picture 79"/>
          <p:cNvPicPr>
            <a:picLocks noChangeAspect="1"/>
          </p:cNvPicPr>
          <p:nvPr/>
        </p:nvPicPr>
        <p:blipFill>
          <a:blip r:embed="rId4"/>
          <a:stretch>
            <a:fillRect/>
          </a:stretch>
        </p:blipFill>
        <p:spPr>
          <a:xfrm>
            <a:off x="1151150" y="2736920"/>
            <a:ext cx="1167256" cy="625864"/>
          </a:xfrm>
          <a:prstGeom prst="rect">
            <a:avLst/>
          </a:prstGeom>
        </p:spPr>
      </p:pic>
      <p:grpSp>
        <p:nvGrpSpPr>
          <p:cNvPr id="136" name="Group 135"/>
          <p:cNvGrpSpPr/>
          <p:nvPr/>
        </p:nvGrpSpPr>
        <p:grpSpPr>
          <a:xfrm>
            <a:off x="2029402" y="3117080"/>
            <a:ext cx="776720" cy="760128"/>
            <a:chOff x="2065191" y="1914181"/>
            <a:chExt cx="883828" cy="864948"/>
          </a:xfrm>
        </p:grpSpPr>
        <p:sp>
          <p:nvSpPr>
            <p:cNvPr id="137" name="Freeform 95"/>
            <p:cNvSpPr>
              <a:spLocks/>
            </p:cNvSpPr>
            <p:nvPr/>
          </p:nvSpPr>
          <p:spPr bwMode="auto">
            <a:xfrm flipH="1">
              <a:off x="2065191" y="1914181"/>
              <a:ext cx="883828" cy="573976"/>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BCF2"/>
            </a:solidFill>
            <a:ln>
              <a:noFill/>
            </a:ln>
            <a:extLst/>
          </p:spPr>
          <p:txBody>
            <a:bodyPr vert="horz" wrap="square" lIns="91414" tIns="45706" rIns="91414" bIns="45706" numCol="1" anchor="t" anchorCtr="0" compatLnSpc="1">
              <a:prstTxWarp prst="textNoShape">
                <a:avLst/>
              </a:prstTxWarp>
            </a:bodyPr>
            <a:lstStyle/>
            <a:p>
              <a:pPr defTabSz="914049">
                <a:defRPr/>
              </a:pPr>
              <a:endParaRPr lang="en-US" sz="2745" kern="0">
                <a:solidFill>
                  <a:srgbClr val="000000"/>
                </a:solidFill>
                <a:latin typeface="Calibri" panose="020F0502020204030204"/>
              </a:endParaRPr>
            </a:p>
          </p:txBody>
        </p:sp>
        <p:sp>
          <p:nvSpPr>
            <p:cNvPr id="138" name="Rectangle 137"/>
            <p:cNvSpPr/>
            <p:nvPr/>
          </p:nvSpPr>
          <p:spPr>
            <a:xfrm>
              <a:off x="2132017" y="2107867"/>
              <a:ext cx="677540" cy="50250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39" name="Picture 138"/>
            <p:cNvPicPr>
              <a:picLocks noChangeAspect="1"/>
            </p:cNvPicPr>
            <p:nvPr/>
          </p:nvPicPr>
          <p:blipFill>
            <a:blip r:embed="rId5">
              <a:biLevel thresh="25000"/>
            </a:blip>
            <a:stretch>
              <a:fillRect/>
            </a:stretch>
          </p:blipFill>
          <p:spPr>
            <a:xfrm>
              <a:off x="2078496" y="2064654"/>
              <a:ext cx="777488" cy="714475"/>
            </a:xfrm>
            <a:prstGeom prst="rect">
              <a:avLst/>
            </a:prstGeom>
          </p:spPr>
        </p:pic>
      </p:grpSp>
      <p:pic>
        <p:nvPicPr>
          <p:cNvPr id="8" name="Picture 7"/>
          <p:cNvPicPr>
            <a:picLocks noChangeAspect="1"/>
          </p:cNvPicPr>
          <p:nvPr/>
        </p:nvPicPr>
        <p:blipFill>
          <a:blip r:embed="rId6" cstate="print">
            <a:clrChange>
              <a:clrFrom>
                <a:srgbClr val="EFF1F4"/>
              </a:clrFrom>
              <a:clrTo>
                <a:srgbClr val="EFF1F4">
                  <a:alpha val="0"/>
                </a:srgbClr>
              </a:clrTo>
            </a:clrChange>
            <a:biLevel thresh="25000"/>
            <a:extLst>
              <a:ext uri="{28A0092B-C50C-407E-A947-70E740481C1C}">
                <a14:useLocalDpi xmlns:a14="http://schemas.microsoft.com/office/drawing/2010/main" val="0"/>
              </a:ext>
            </a:extLst>
          </a:blip>
          <a:stretch>
            <a:fillRect/>
          </a:stretch>
        </p:blipFill>
        <p:spPr>
          <a:xfrm>
            <a:off x="1165719" y="4952906"/>
            <a:ext cx="1110149" cy="292339"/>
          </a:xfrm>
          <a:prstGeom prst="rect">
            <a:avLst/>
          </a:prstGeom>
        </p:spPr>
      </p:pic>
      <p:pic>
        <p:nvPicPr>
          <p:cNvPr id="10" name="Picture 9"/>
          <p:cNvPicPr>
            <a:picLocks noChangeAspect="1"/>
          </p:cNvPicPr>
          <p:nvPr/>
        </p:nvPicPr>
        <p:blipFill>
          <a:blip r:embed="rId7"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1165718" y="4594340"/>
            <a:ext cx="1254981" cy="268445"/>
          </a:xfrm>
          <a:prstGeom prst="rect">
            <a:avLst/>
          </a:prstGeom>
        </p:spPr>
      </p:pic>
      <p:pic>
        <p:nvPicPr>
          <p:cNvPr id="88" name="Picture 87"/>
          <p:cNvPicPr>
            <a:picLocks noChangeAspect="1"/>
          </p:cNvPicPr>
          <p:nvPr/>
        </p:nvPicPr>
        <p:blipFill rotWithShape="1">
          <a:blip r:embed="rId8" cstate="print">
            <a:clrChange>
              <a:clrFrom>
                <a:srgbClr val="404040"/>
              </a:clrFrom>
              <a:clrTo>
                <a:srgbClr val="404040">
                  <a:alpha val="0"/>
                </a:srgbClr>
              </a:clrTo>
            </a:clrChange>
            <a:extLst>
              <a:ext uri="{28A0092B-C50C-407E-A947-70E740481C1C}">
                <a14:useLocalDpi xmlns:a14="http://schemas.microsoft.com/office/drawing/2010/main" val="0"/>
              </a:ext>
            </a:extLst>
          </a:blip>
          <a:srcRect l="30356" t="9606" r="31797" b="11547"/>
          <a:stretch/>
        </p:blipFill>
        <p:spPr>
          <a:xfrm>
            <a:off x="4213733" y="2910183"/>
            <a:ext cx="834744" cy="321054"/>
          </a:xfrm>
          <a:prstGeom prst="rect">
            <a:avLst/>
          </a:prstGeom>
        </p:spPr>
      </p:pic>
      <p:pic>
        <p:nvPicPr>
          <p:cNvPr id="89" name="Picture 88"/>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24871" y="3221576"/>
            <a:ext cx="1035600" cy="376582"/>
          </a:xfrm>
          <a:prstGeom prst="rect">
            <a:avLst/>
          </a:prstGeom>
        </p:spPr>
      </p:pic>
      <p:grpSp>
        <p:nvGrpSpPr>
          <p:cNvPr id="13" name="Group 12"/>
          <p:cNvGrpSpPr/>
          <p:nvPr/>
        </p:nvGrpSpPr>
        <p:grpSpPr>
          <a:xfrm>
            <a:off x="4097716" y="4840512"/>
            <a:ext cx="1101869" cy="739885"/>
            <a:chOff x="4728517" y="4845638"/>
            <a:chExt cx="1123964" cy="754721"/>
          </a:xfrm>
        </p:grpSpPr>
        <p:pic>
          <p:nvPicPr>
            <p:cNvPr id="90" name="Picture 89"/>
            <p:cNvPicPr>
              <a:picLocks noChangeAspect="1"/>
            </p:cNvPicPr>
            <p:nvPr/>
          </p:nvPicPr>
          <p:blipFill rotWithShape="1">
            <a:blip r:embed="rId10" cstate="print">
              <a:clrChange>
                <a:clrFrom>
                  <a:srgbClr val="404040"/>
                </a:clrFrom>
                <a:clrTo>
                  <a:srgbClr val="404040">
                    <a:alpha val="0"/>
                  </a:srgbClr>
                </a:clrTo>
              </a:clrChange>
              <a:extLst>
                <a:ext uri="{28A0092B-C50C-407E-A947-70E740481C1C}">
                  <a14:useLocalDpi xmlns:a14="http://schemas.microsoft.com/office/drawing/2010/main" val="0"/>
                </a:ext>
              </a:extLst>
            </a:blip>
            <a:srcRect l="30356" t="9606" r="31797" b="11547"/>
            <a:stretch/>
          </p:blipFill>
          <p:spPr>
            <a:xfrm>
              <a:off x="4846861" y="4845638"/>
              <a:ext cx="899620" cy="346007"/>
            </a:xfrm>
            <a:prstGeom prst="rect">
              <a:avLst/>
            </a:prstGeom>
          </p:spPr>
        </p:pic>
        <p:pic>
          <p:nvPicPr>
            <p:cNvPr id="91" name="Picture 90"/>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4728517" y="5191645"/>
              <a:ext cx="1123964" cy="408714"/>
            </a:xfrm>
            <a:prstGeom prst="rect">
              <a:avLst/>
            </a:prstGeom>
          </p:spPr>
        </p:pic>
      </p:grpSp>
      <p:pic>
        <p:nvPicPr>
          <p:cNvPr id="17" name="Picture 16"/>
          <p:cNvPicPr>
            <a:picLocks noChangeAspect="1"/>
          </p:cNvPicPr>
          <p:nvPr/>
        </p:nvPicPr>
        <p:blipFill>
          <a:blip r:embed="rId12"/>
          <a:stretch>
            <a:fillRect/>
          </a:stretch>
        </p:blipFill>
        <p:spPr>
          <a:xfrm>
            <a:off x="4247798" y="3621498"/>
            <a:ext cx="962208" cy="293727"/>
          </a:xfrm>
          <a:prstGeom prst="rect">
            <a:avLst/>
          </a:prstGeom>
        </p:spPr>
      </p:pic>
      <p:sp>
        <p:nvSpPr>
          <p:cNvPr id="99" name="TextBox 98"/>
          <p:cNvSpPr txBox="1"/>
          <p:nvPr/>
        </p:nvSpPr>
        <p:spPr>
          <a:xfrm>
            <a:off x="0" y="6446540"/>
            <a:ext cx="2935365" cy="430825"/>
          </a:xfrm>
          <a:prstGeom prst="rect">
            <a:avLst/>
          </a:prstGeom>
          <a:solidFill>
            <a:srgbClr val="002060">
              <a:alpha val="25000"/>
            </a:srgbClr>
          </a:solidFill>
        </p:spPr>
        <p:txBody>
          <a:bodyPr wrap="square" rtlCol="0" anchor="ctr">
            <a:noAutofit/>
          </a:bodyPr>
          <a:lstStyle/>
          <a:p>
            <a:pPr defTabSz="914367">
              <a:defRPr/>
            </a:pPr>
            <a:r>
              <a:rPr lang="en-US" sz="784" i="1" kern="0" spc="20" dirty="0">
                <a:solidFill>
                  <a:srgbClr val="0072C6">
                    <a:lumMod val="20000"/>
                    <a:lumOff val="80000"/>
                  </a:srgbClr>
                </a:solidFill>
                <a:cs typeface="Arial" pitchFamily="34" charset="0"/>
              </a:rPr>
              <a:t>This graphic shows OSS and partner</a:t>
            </a:r>
            <a:r>
              <a:rPr lang="en-US" sz="784" i="1" kern="0" dirty="0">
                <a:solidFill>
                  <a:srgbClr val="0072C6">
                    <a:lumMod val="20000"/>
                    <a:lumOff val="80000"/>
                  </a:srgbClr>
                </a:solidFill>
                <a:cs typeface="Arial" pitchFamily="34" charset="0"/>
              </a:rPr>
              <a:t> products that are integrated with the Microsoft </a:t>
            </a:r>
            <a:r>
              <a:rPr lang="en-US" sz="784" i="1" kern="0" dirty="0" err="1">
                <a:solidFill>
                  <a:srgbClr val="0072C6">
                    <a:lumMod val="20000"/>
                    <a:lumOff val="80000"/>
                  </a:srgbClr>
                </a:solidFill>
                <a:cs typeface="Arial" pitchFamily="34" charset="0"/>
              </a:rPr>
              <a:t>DevOps</a:t>
            </a:r>
            <a:r>
              <a:rPr lang="en-US" sz="784" i="1" kern="0" dirty="0">
                <a:solidFill>
                  <a:srgbClr val="0072C6">
                    <a:lumMod val="20000"/>
                    <a:lumOff val="80000"/>
                  </a:srgbClr>
                </a:solidFill>
                <a:cs typeface="Arial" pitchFamily="34" charset="0"/>
              </a:rPr>
              <a:t> solution</a:t>
            </a:r>
          </a:p>
        </p:txBody>
      </p:sp>
      <p:sp>
        <p:nvSpPr>
          <p:cNvPr id="174" name="Rectangle 173"/>
          <p:cNvSpPr/>
          <p:nvPr/>
        </p:nvSpPr>
        <p:spPr>
          <a:xfrm rot="18900000">
            <a:off x="2063227" y="211993"/>
            <a:ext cx="1021244" cy="1021244"/>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7" name="Title 1"/>
          <p:cNvSpPr>
            <a:spLocks noGrp="1"/>
          </p:cNvSpPr>
          <p:nvPr>
            <p:ph type="title"/>
          </p:nvPr>
        </p:nvSpPr>
        <p:spPr>
          <a:xfrm>
            <a:off x="268928" y="291548"/>
            <a:ext cx="11655840" cy="899537"/>
          </a:xfrm>
        </p:spPr>
        <p:txBody>
          <a:bodyPr/>
          <a:lstStyle/>
          <a:p>
            <a:r>
              <a:rPr lang="en-US" sz="3333" dirty="0">
                <a:solidFill>
                  <a:schemeClr val="bg1"/>
                </a:solidFill>
              </a:rPr>
              <a:t>Mixed</a:t>
            </a:r>
            <a:br>
              <a:rPr lang="en-US" sz="3333" dirty="0">
                <a:solidFill>
                  <a:schemeClr val="bg1"/>
                </a:solidFill>
              </a:rPr>
            </a:br>
            <a:r>
              <a:rPr lang="en-US" sz="3333" dirty="0">
                <a:solidFill>
                  <a:schemeClr val="bg1"/>
                </a:solidFill>
              </a:rPr>
              <a:t>Ecosystem</a:t>
            </a:r>
          </a:p>
        </p:txBody>
      </p:sp>
      <p:pic>
        <p:nvPicPr>
          <p:cNvPr id="20" name="Picture 19"/>
          <p:cNvPicPr>
            <a:picLocks noChangeAspect="1"/>
          </p:cNvPicPr>
          <p:nvPr/>
        </p:nvPicPr>
        <p:blipFill>
          <a:blip r:embed="rId13"/>
          <a:stretch>
            <a:fillRect/>
          </a:stretch>
        </p:blipFill>
        <p:spPr>
          <a:xfrm>
            <a:off x="4193601" y="3947450"/>
            <a:ext cx="1185268" cy="363795"/>
          </a:xfrm>
          <a:prstGeom prst="rect">
            <a:avLst/>
          </a:prstGeom>
        </p:spPr>
      </p:pic>
      <p:pic>
        <p:nvPicPr>
          <p:cNvPr id="24" name="Picture 23"/>
          <p:cNvPicPr>
            <a:picLocks noChangeAspect="1"/>
          </p:cNvPicPr>
          <p:nvPr/>
        </p:nvPicPr>
        <p:blipFill>
          <a:blip r:embed="rId14"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7261340" y="3179041"/>
            <a:ext cx="627890" cy="627890"/>
          </a:xfrm>
          <a:prstGeom prst="rect">
            <a:avLst/>
          </a:prstGeom>
        </p:spPr>
      </p:pic>
      <p:pic>
        <p:nvPicPr>
          <p:cNvPr id="25" name="Picture 24"/>
          <p:cNvPicPr>
            <a:picLocks noChangeAspect="1"/>
          </p:cNvPicPr>
          <p:nvPr/>
        </p:nvPicPr>
        <p:blipFill>
          <a:blip r:embed="rId15" cstate="print">
            <a:lum bright="70000" contrast="-70000"/>
            <a:extLst>
              <a:ext uri="{28A0092B-C50C-407E-A947-70E740481C1C}">
                <a14:useLocalDpi xmlns:a14="http://schemas.microsoft.com/office/drawing/2010/main" val="0"/>
              </a:ext>
            </a:extLst>
          </a:blip>
          <a:stretch>
            <a:fillRect/>
          </a:stretch>
        </p:blipFill>
        <p:spPr>
          <a:xfrm>
            <a:off x="7978472" y="3298799"/>
            <a:ext cx="485049" cy="476637"/>
          </a:xfrm>
          <a:prstGeom prst="rect">
            <a:avLst/>
          </a:prstGeom>
        </p:spPr>
      </p:pic>
      <p:sp>
        <p:nvSpPr>
          <p:cNvPr id="181" name="Rectangle 4"/>
          <p:cNvSpPr/>
          <p:nvPr/>
        </p:nvSpPr>
        <p:spPr bwMode="gray">
          <a:xfrm>
            <a:off x="7188154" y="3877208"/>
            <a:ext cx="1916365" cy="49485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77" tIns="105877" rIns="179285" bIns="0"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176" kern="0" dirty="0">
                <a:solidFill>
                  <a:prstClr val="white"/>
                </a:solidFill>
                <a:latin typeface="Calibri" panose="020F0502020204030204"/>
                <a:ea typeface="Segoe UI" panose="020B0502040204020203" pitchFamily="34" charset="0"/>
                <a:cs typeface="Segoe UI" panose="020B0502040204020203" pitchFamily="34" charset="0"/>
              </a:rPr>
              <a:t>Release</a:t>
            </a:r>
          </a:p>
        </p:txBody>
      </p:sp>
      <p:pic>
        <p:nvPicPr>
          <p:cNvPr id="182" name="Picture 181"/>
          <p:cNvPicPr>
            <a:picLocks noChangeAspect="1"/>
          </p:cNvPicPr>
          <p:nvPr/>
        </p:nvPicPr>
        <p:blipFill rotWithShape="1">
          <a:blip r:embed="rId8" cstate="print">
            <a:clrChange>
              <a:clrFrom>
                <a:srgbClr val="404040"/>
              </a:clrFrom>
              <a:clrTo>
                <a:srgbClr val="404040">
                  <a:alpha val="0"/>
                </a:srgbClr>
              </a:clrTo>
            </a:clrChange>
            <a:extLst>
              <a:ext uri="{28A0092B-C50C-407E-A947-70E740481C1C}">
                <a14:useLocalDpi xmlns:a14="http://schemas.microsoft.com/office/drawing/2010/main" val="0"/>
              </a:ext>
            </a:extLst>
          </a:blip>
          <a:srcRect l="30356" t="9606" r="31797" b="11547"/>
          <a:stretch/>
        </p:blipFill>
        <p:spPr>
          <a:xfrm>
            <a:off x="7300658" y="4227399"/>
            <a:ext cx="834744" cy="321054"/>
          </a:xfrm>
          <a:prstGeom prst="rect">
            <a:avLst/>
          </a:prstGeom>
        </p:spPr>
      </p:pic>
      <p:pic>
        <p:nvPicPr>
          <p:cNvPr id="186" name="Picture 185"/>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7211796" y="4516440"/>
            <a:ext cx="1035600" cy="376582"/>
          </a:xfrm>
          <a:prstGeom prst="rect">
            <a:avLst/>
          </a:prstGeom>
        </p:spPr>
      </p:pic>
      <p:pic>
        <p:nvPicPr>
          <p:cNvPr id="188" name="Picture 187"/>
          <p:cNvPicPr>
            <a:picLocks noChangeAspect="1"/>
          </p:cNvPicPr>
          <p:nvPr/>
        </p:nvPicPr>
        <p:blipFill>
          <a:blip r:embed="rId12"/>
          <a:stretch>
            <a:fillRect/>
          </a:stretch>
        </p:blipFill>
        <p:spPr>
          <a:xfrm>
            <a:off x="7294625" y="4894460"/>
            <a:ext cx="962208" cy="293727"/>
          </a:xfrm>
          <a:prstGeom prst="rect">
            <a:avLst/>
          </a:prstGeom>
        </p:spPr>
      </p:pic>
      <p:pic>
        <p:nvPicPr>
          <p:cNvPr id="189" name="Picture 188"/>
          <p:cNvPicPr>
            <a:picLocks noChangeAspect="1"/>
          </p:cNvPicPr>
          <p:nvPr/>
        </p:nvPicPr>
        <p:blipFill>
          <a:blip r:embed="rId13"/>
          <a:stretch>
            <a:fillRect/>
          </a:stretch>
        </p:blipFill>
        <p:spPr>
          <a:xfrm>
            <a:off x="7240427" y="5189518"/>
            <a:ext cx="1185268" cy="363795"/>
          </a:xfrm>
          <a:prstGeom prst="rect">
            <a:avLst/>
          </a:prstGeom>
        </p:spPr>
      </p:pic>
      <p:pic>
        <p:nvPicPr>
          <p:cNvPr id="26" name="Picture 2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01729" y="5580396"/>
            <a:ext cx="1074714" cy="295188"/>
          </a:xfrm>
          <a:prstGeom prst="rect">
            <a:avLst/>
          </a:prstGeom>
        </p:spPr>
      </p:pic>
      <p:pic>
        <p:nvPicPr>
          <p:cNvPr id="66" name="Picture 65"/>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a:off x="10390225" y="3497935"/>
            <a:ext cx="1240043" cy="930032"/>
          </a:xfrm>
          <a:prstGeom prst="rect">
            <a:avLst/>
          </a:prstGeom>
        </p:spPr>
      </p:pic>
      <p:pic>
        <p:nvPicPr>
          <p:cNvPr id="67" name="Picture 66"/>
          <p:cNvPicPr>
            <a:picLocks noChangeAspect="1"/>
          </p:cNvPicPr>
          <p:nvPr/>
        </p:nvPicPr>
        <p:blipFill rotWithShape="1">
          <a:blip r:embed="rId18">
            <a:extLst>
              <a:ext uri="{28A0092B-C50C-407E-A947-70E740481C1C}">
                <a14:useLocalDpi xmlns:a14="http://schemas.microsoft.com/office/drawing/2010/main" val="0"/>
              </a:ext>
            </a:extLst>
          </a:blip>
          <a:srcRect b="12758"/>
          <a:stretch/>
        </p:blipFill>
        <p:spPr>
          <a:xfrm>
            <a:off x="10435034" y="3899006"/>
            <a:ext cx="1195233" cy="1042745"/>
          </a:xfrm>
          <a:prstGeom prst="rect">
            <a:avLst/>
          </a:prstGeom>
        </p:spPr>
      </p:pic>
      <p:grpSp>
        <p:nvGrpSpPr>
          <p:cNvPr id="74" name="Group 73"/>
          <p:cNvGrpSpPr/>
          <p:nvPr/>
        </p:nvGrpSpPr>
        <p:grpSpPr>
          <a:xfrm>
            <a:off x="9257063" y="5221735"/>
            <a:ext cx="2934938" cy="1635779"/>
            <a:chOff x="6610350" y="4013200"/>
            <a:chExt cx="3446463" cy="1920876"/>
          </a:xfrm>
        </p:grpSpPr>
        <p:sp>
          <p:nvSpPr>
            <p:cNvPr id="75" name="Freeform 5"/>
            <p:cNvSpPr>
              <a:spLocks/>
            </p:cNvSpPr>
            <p:nvPr/>
          </p:nvSpPr>
          <p:spPr bwMode="auto">
            <a:xfrm>
              <a:off x="7473950" y="4635500"/>
              <a:ext cx="2343150" cy="815975"/>
            </a:xfrm>
            <a:custGeom>
              <a:avLst/>
              <a:gdLst>
                <a:gd name="T0" fmla="*/ 8 w 1476"/>
                <a:gd name="T1" fmla="*/ 514 h 514"/>
                <a:gd name="T2" fmla="*/ 0 w 1476"/>
                <a:gd name="T3" fmla="*/ 479 h 514"/>
                <a:gd name="T4" fmla="*/ 429 w 1476"/>
                <a:gd name="T5" fmla="*/ 374 h 514"/>
                <a:gd name="T6" fmla="*/ 780 w 1476"/>
                <a:gd name="T7" fmla="*/ 156 h 514"/>
                <a:gd name="T8" fmla="*/ 1213 w 1476"/>
                <a:gd name="T9" fmla="*/ 139 h 514"/>
                <a:gd name="T10" fmla="*/ 1476 w 1476"/>
                <a:gd name="T11" fmla="*/ 0 h 514"/>
                <a:gd name="T12" fmla="*/ 1476 w 1476"/>
                <a:gd name="T13" fmla="*/ 0 h 514"/>
                <a:gd name="T14" fmla="*/ 1476 w 1476"/>
                <a:gd name="T15" fmla="*/ 37 h 514"/>
                <a:gd name="T16" fmla="*/ 1476 w 1476"/>
                <a:gd name="T17" fmla="*/ 40 h 514"/>
                <a:gd name="T18" fmla="*/ 1222 w 1476"/>
                <a:gd name="T19" fmla="*/ 175 h 514"/>
                <a:gd name="T20" fmla="*/ 792 w 1476"/>
                <a:gd name="T21" fmla="*/ 191 h 514"/>
                <a:gd name="T22" fmla="*/ 443 w 1476"/>
                <a:gd name="T23" fmla="*/ 408 h 514"/>
                <a:gd name="T24" fmla="*/ 8 w 1476"/>
                <a:gd name="T2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6" h="514">
                  <a:moveTo>
                    <a:pt x="8" y="514"/>
                  </a:moveTo>
                  <a:lnTo>
                    <a:pt x="0" y="479"/>
                  </a:lnTo>
                  <a:lnTo>
                    <a:pt x="429" y="374"/>
                  </a:lnTo>
                  <a:lnTo>
                    <a:pt x="780" y="156"/>
                  </a:lnTo>
                  <a:lnTo>
                    <a:pt x="1213" y="139"/>
                  </a:lnTo>
                  <a:lnTo>
                    <a:pt x="1476" y="0"/>
                  </a:lnTo>
                  <a:lnTo>
                    <a:pt x="1476" y="0"/>
                  </a:lnTo>
                  <a:lnTo>
                    <a:pt x="1476" y="37"/>
                  </a:lnTo>
                  <a:lnTo>
                    <a:pt x="1476" y="40"/>
                  </a:lnTo>
                  <a:lnTo>
                    <a:pt x="1222" y="175"/>
                  </a:lnTo>
                  <a:lnTo>
                    <a:pt x="792" y="191"/>
                  </a:lnTo>
                  <a:lnTo>
                    <a:pt x="443" y="408"/>
                  </a:lnTo>
                  <a:lnTo>
                    <a:pt x="8" y="514"/>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76" name="Freeform 6"/>
            <p:cNvSpPr>
              <a:spLocks/>
            </p:cNvSpPr>
            <p:nvPr/>
          </p:nvSpPr>
          <p:spPr bwMode="auto">
            <a:xfrm>
              <a:off x="7480300" y="4013200"/>
              <a:ext cx="2366963" cy="1343025"/>
            </a:xfrm>
            <a:custGeom>
              <a:avLst/>
              <a:gdLst>
                <a:gd name="T0" fmla="*/ 14 w 1491"/>
                <a:gd name="T1" fmla="*/ 846 h 846"/>
                <a:gd name="T2" fmla="*/ 0 w 1491"/>
                <a:gd name="T3" fmla="*/ 814 h 846"/>
                <a:gd name="T4" fmla="*/ 348 w 1491"/>
                <a:gd name="T5" fmla="*/ 653 h 846"/>
                <a:gd name="T6" fmla="*/ 562 w 1491"/>
                <a:gd name="T7" fmla="*/ 402 h 846"/>
                <a:gd name="T8" fmla="*/ 915 w 1491"/>
                <a:gd name="T9" fmla="*/ 328 h 846"/>
                <a:gd name="T10" fmla="*/ 1128 w 1491"/>
                <a:gd name="T11" fmla="*/ 77 h 846"/>
                <a:gd name="T12" fmla="*/ 1491 w 1491"/>
                <a:gd name="T13" fmla="*/ 0 h 846"/>
                <a:gd name="T14" fmla="*/ 1491 w 1491"/>
                <a:gd name="T15" fmla="*/ 37 h 846"/>
                <a:gd name="T16" fmla="*/ 1147 w 1491"/>
                <a:gd name="T17" fmla="*/ 111 h 846"/>
                <a:gd name="T18" fmla="*/ 934 w 1491"/>
                <a:gd name="T19" fmla="*/ 360 h 846"/>
                <a:gd name="T20" fmla="*/ 582 w 1491"/>
                <a:gd name="T21" fmla="*/ 434 h 846"/>
                <a:gd name="T22" fmla="*/ 371 w 1491"/>
                <a:gd name="T23" fmla="*/ 682 h 846"/>
                <a:gd name="T24" fmla="*/ 14 w 1491"/>
                <a:gd name="T25" fmla="*/ 846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846">
                  <a:moveTo>
                    <a:pt x="14" y="846"/>
                  </a:moveTo>
                  <a:lnTo>
                    <a:pt x="0" y="814"/>
                  </a:lnTo>
                  <a:lnTo>
                    <a:pt x="348" y="653"/>
                  </a:lnTo>
                  <a:lnTo>
                    <a:pt x="562" y="402"/>
                  </a:lnTo>
                  <a:lnTo>
                    <a:pt x="915" y="328"/>
                  </a:lnTo>
                  <a:lnTo>
                    <a:pt x="1128" y="77"/>
                  </a:lnTo>
                  <a:lnTo>
                    <a:pt x="1491" y="0"/>
                  </a:lnTo>
                  <a:lnTo>
                    <a:pt x="1491" y="37"/>
                  </a:lnTo>
                  <a:lnTo>
                    <a:pt x="1147" y="111"/>
                  </a:lnTo>
                  <a:lnTo>
                    <a:pt x="934" y="360"/>
                  </a:lnTo>
                  <a:lnTo>
                    <a:pt x="582" y="434"/>
                  </a:lnTo>
                  <a:lnTo>
                    <a:pt x="371" y="682"/>
                  </a:lnTo>
                  <a:lnTo>
                    <a:pt x="14" y="846"/>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77" name="Freeform 7"/>
            <p:cNvSpPr>
              <a:spLocks/>
            </p:cNvSpPr>
            <p:nvPr/>
          </p:nvSpPr>
          <p:spPr bwMode="auto">
            <a:xfrm>
              <a:off x="7485063" y="4987925"/>
              <a:ext cx="2332038" cy="633413"/>
            </a:xfrm>
            <a:custGeom>
              <a:avLst/>
              <a:gdLst>
                <a:gd name="T0" fmla="*/ 6 w 1469"/>
                <a:gd name="T1" fmla="*/ 399 h 399"/>
                <a:gd name="T2" fmla="*/ 0 w 1469"/>
                <a:gd name="T3" fmla="*/ 362 h 399"/>
                <a:gd name="T4" fmla="*/ 340 w 1469"/>
                <a:gd name="T5" fmla="*/ 309 h 399"/>
                <a:gd name="T6" fmla="*/ 624 w 1469"/>
                <a:gd name="T7" fmla="*/ 137 h 399"/>
                <a:gd name="T8" fmla="*/ 968 w 1469"/>
                <a:gd name="T9" fmla="*/ 170 h 399"/>
                <a:gd name="T10" fmla="*/ 1249 w 1469"/>
                <a:gd name="T11" fmla="*/ 0 h 399"/>
                <a:gd name="T12" fmla="*/ 1469 w 1469"/>
                <a:gd name="T13" fmla="*/ 25 h 399"/>
                <a:gd name="T14" fmla="*/ 1469 w 1469"/>
                <a:gd name="T15" fmla="*/ 61 h 399"/>
                <a:gd name="T16" fmla="*/ 1257 w 1469"/>
                <a:gd name="T17" fmla="*/ 36 h 399"/>
                <a:gd name="T18" fmla="*/ 976 w 1469"/>
                <a:gd name="T19" fmla="*/ 208 h 399"/>
                <a:gd name="T20" fmla="*/ 632 w 1469"/>
                <a:gd name="T21" fmla="*/ 173 h 399"/>
                <a:gd name="T22" fmla="*/ 352 w 1469"/>
                <a:gd name="T23" fmla="*/ 344 h 399"/>
                <a:gd name="T24" fmla="*/ 6 w 1469"/>
                <a:gd name="T25"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9" h="399">
                  <a:moveTo>
                    <a:pt x="6" y="399"/>
                  </a:moveTo>
                  <a:lnTo>
                    <a:pt x="0" y="362"/>
                  </a:lnTo>
                  <a:lnTo>
                    <a:pt x="340" y="309"/>
                  </a:lnTo>
                  <a:lnTo>
                    <a:pt x="624" y="137"/>
                  </a:lnTo>
                  <a:lnTo>
                    <a:pt x="968" y="170"/>
                  </a:lnTo>
                  <a:lnTo>
                    <a:pt x="1249" y="0"/>
                  </a:lnTo>
                  <a:lnTo>
                    <a:pt x="1469" y="25"/>
                  </a:lnTo>
                  <a:lnTo>
                    <a:pt x="1469" y="61"/>
                  </a:lnTo>
                  <a:lnTo>
                    <a:pt x="1257" y="36"/>
                  </a:lnTo>
                  <a:lnTo>
                    <a:pt x="976" y="208"/>
                  </a:lnTo>
                  <a:lnTo>
                    <a:pt x="632" y="173"/>
                  </a:lnTo>
                  <a:lnTo>
                    <a:pt x="352" y="344"/>
                  </a:lnTo>
                  <a:lnTo>
                    <a:pt x="6" y="39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78" name="Freeform 8"/>
            <p:cNvSpPr>
              <a:spLocks/>
            </p:cNvSpPr>
            <p:nvPr/>
          </p:nvSpPr>
          <p:spPr bwMode="auto">
            <a:xfrm>
              <a:off x="6610350" y="5527675"/>
              <a:ext cx="1739900" cy="406400"/>
            </a:xfrm>
            <a:custGeom>
              <a:avLst/>
              <a:gdLst>
                <a:gd name="T0" fmla="*/ 485 w 784"/>
                <a:gd name="T1" fmla="*/ 29 h 183"/>
                <a:gd name="T2" fmla="*/ 0 w 784"/>
                <a:gd name="T3" fmla="*/ 183 h 183"/>
                <a:gd name="T4" fmla="*/ 277 w 784"/>
                <a:gd name="T5" fmla="*/ 183 h 183"/>
                <a:gd name="T6" fmla="*/ 784 w 784"/>
                <a:gd name="T7" fmla="*/ 183 h 183"/>
                <a:gd name="T8" fmla="*/ 485 w 784"/>
                <a:gd name="T9" fmla="*/ 29 h 183"/>
              </a:gdLst>
              <a:ahLst/>
              <a:cxnLst>
                <a:cxn ang="0">
                  <a:pos x="T0" y="T1"/>
                </a:cxn>
                <a:cxn ang="0">
                  <a:pos x="T2" y="T3"/>
                </a:cxn>
                <a:cxn ang="0">
                  <a:pos x="T4" y="T5"/>
                </a:cxn>
                <a:cxn ang="0">
                  <a:pos x="T6" y="T7"/>
                </a:cxn>
                <a:cxn ang="0">
                  <a:pos x="T8" y="T9"/>
                </a:cxn>
              </a:cxnLst>
              <a:rect l="0" t="0" r="r" b="b"/>
              <a:pathLst>
                <a:path w="784" h="183">
                  <a:moveTo>
                    <a:pt x="485" y="29"/>
                  </a:moveTo>
                  <a:cubicBezTo>
                    <a:pt x="314" y="0"/>
                    <a:pt x="132" y="51"/>
                    <a:pt x="0" y="183"/>
                  </a:cubicBezTo>
                  <a:cubicBezTo>
                    <a:pt x="277" y="183"/>
                    <a:pt x="277" y="183"/>
                    <a:pt x="277" y="183"/>
                  </a:cubicBezTo>
                  <a:cubicBezTo>
                    <a:pt x="784" y="183"/>
                    <a:pt x="784" y="183"/>
                    <a:pt x="784" y="183"/>
                  </a:cubicBezTo>
                  <a:cubicBezTo>
                    <a:pt x="700" y="99"/>
                    <a:pt x="594" y="47"/>
                    <a:pt x="485" y="2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79" name="Freeform 9"/>
            <p:cNvSpPr>
              <a:spLocks/>
            </p:cNvSpPr>
            <p:nvPr/>
          </p:nvSpPr>
          <p:spPr bwMode="auto">
            <a:xfrm>
              <a:off x="7407275" y="5329238"/>
              <a:ext cx="2649538" cy="604838"/>
            </a:xfrm>
            <a:custGeom>
              <a:avLst/>
              <a:gdLst>
                <a:gd name="T0" fmla="*/ 858 w 1193"/>
                <a:gd name="T1" fmla="*/ 37 h 272"/>
                <a:gd name="T2" fmla="*/ 437 w 1193"/>
                <a:gd name="T3" fmla="*/ 31 h 272"/>
                <a:gd name="T4" fmla="*/ 0 w 1193"/>
                <a:gd name="T5" fmla="*/ 272 h 272"/>
                <a:gd name="T6" fmla="*/ 1193 w 1193"/>
                <a:gd name="T7" fmla="*/ 272 h 272"/>
                <a:gd name="T8" fmla="*/ 1193 w 1193"/>
                <a:gd name="T9" fmla="*/ 204 h 272"/>
                <a:gd name="T10" fmla="*/ 858 w 1193"/>
                <a:gd name="T11" fmla="*/ 37 h 272"/>
              </a:gdLst>
              <a:ahLst/>
              <a:cxnLst>
                <a:cxn ang="0">
                  <a:pos x="T0" y="T1"/>
                </a:cxn>
                <a:cxn ang="0">
                  <a:pos x="T2" y="T3"/>
                </a:cxn>
                <a:cxn ang="0">
                  <a:pos x="T4" y="T5"/>
                </a:cxn>
                <a:cxn ang="0">
                  <a:pos x="T6" y="T7"/>
                </a:cxn>
                <a:cxn ang="0">
                  <a:pos x="T8" y="T9"/>
                </a:cxn>
                <a:cxn ang="0">
                  <a:pos x="T10" y="T11"/>
                </a:cxn>
              </a:cxnLst>
              <a:rect l="0" t="0" r="r" b="b"/>
              <a:pathLst>
                <a:path w="1193" h="272">
                  <a:moveTo>
                    <a:pt x="858" y="37"/>
                  </a:moveTo>
                  <a:cubicBezTo>
                    <a:pt x="720" y="2"/>
                    <a:pt x="575" y="0"/>
                    <a:pt x="437" y="31"/>
                  </a:cubicBezTo>
                  <a:cubicBezTo>
                    <a:pt x="277" y="68"/>
                    <a:pt x="125" y="148"/>
                    <a:pt x="0" y="272"/>
                  </a:cubicBezTo>
                  <a:cubicBezTo>
                    <a:pt x="1193" y="272"/>
                    <a:pt x="1193" y="272"/>
                    <a:pt x="1193" y="272"/>
                  </a:cubicBezTo>
                  <a:cubicBezTo>
                    <a:pt x="1193" y="204"/>
                    <a:pt x="1193" y="204"/>
                    <a:pt x="1193" y="204"/>
                  </a:cubicBezTo>
                  <a:cubicBezTo>
                    <a:pt x="1092" y="124"/>
                    <a:pt x="978" y="68"/>
                    <a:pt x="858" y="37"/>
                  </a:cubicBez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1" name="Freeform 10"/>
            <p:cNvSpPr>
              <a:spLocks/>
            </p:cNvSpPr>
            <p:nvPr/>
          </p:nvSpPr>
          <p:spPr bwMode="auto">
            <a:xfrm>
              <a:off x="8377238" y="5329238"/>
              <a:ext cx="935038" cy="493713"/>
            </a:xfrm>
            <a:custGeom>
              <a:avLst/>
              <a:gdLst>
                <a:gd name="T0" fmla="*/ 114 w 421"/>
                <a:gd name="T1" fmla="*/ 199 h 222"/>
                <a:gd name="T2" fmla="*/ 211 w 421"/>
                <a:gd name="T3" fmla="*/ 222 h 222"/>
                <a:gd name="T4" fmla="*/ 421 w 421"/>
                <a:gd name="T5" fmla="*/ 37 h 222"/>
                <a:gd name="T6" fmla="*/ 0 w 421"/>
                <a:gd name="T7" fmla="*/ 31 h 222"/>
                <a:gd name="T8" fmla="*/ 59 w 421"/>
                <a:gd name="T9" fmla="*/ 158 h 222"/>
                <a:gd name="T10" fmla="*/ 114 w 421"/>
                <a:gd name="T11" fmla="*/ 199 h 222"/>
              </a:gdLst>
              <a:ahLst/>
              <a:cxnLst>
                <a:cxn ang="0">
                  <a:pos x="T0" y="T1"/>
                </a:cxn>
                <a:cxn ang="0">
                  <a:pos x="T2" y="T3"/>
                </a:cxn>
                <a:cxn ang="0">
                  <a:pos x="T4" y="T5"/>
                </a:cxn>
                <a:cxn ang="0">
                  <a:pos x="T6" y="T7"/>
                </a:cxn>
                <a:cxn ang="0">
                  <a:pos x="T8" y="T9"/>
                </a:cxn>
                <a:cxn ang="0">
                  <a:pos x="T10" y="T11"/>
                </a:cxn>
              </a:cxnLst>
              <a:rect l="0" t="0" r="r" b="b"/>
              <a:pathLst>
                <a:path w="421" h="222">
                  <a:moveTo>
                    <a:pt x="114" y="199"/>
                  </a:moveTo>
                  <a:cubicBezTo>
                    <a:pt x="143" y="213"/>
                    <a:pt x="176" y="222"/>
                    <a:pt x="211" y="222"/>
                  </a:cubicBezTo>
                  <a:cubicBezTo>
                    <a:pt x="318" y="222"/>
                    <a:pt x="407" y="141"/>
                    <a:pt x="421" y="37"/>
                  </a:cubicBezTo>
                  <a:cubicBezTo>
                    <a:pt x="283" y="2"/>
                    <a:pt x="138" y="0"/>
                    <a:pt x="0" y="31"/>
                  </a:cubicBezTo>
                  <a:cubicBezTo>
                    <a:pt x="5" y="81"/>
                    <a:pt x="27" y="125"/>
                    <a:pt x="59" y="158"/>
                  </a:cubicBezTo>
                  <a:cubicBezTo>
                    <a:pt x="75" y="174"/>
                    <a:pt x="94" y="188"/>
                    <a:pt x="114" y="19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2" name="Freeform 11"/>
            <p:cNvSpPr>
              <a:spLocks/>
            </p:cNvSpPr>
            <p:nvPr/>
          </p:nvSpPr>
          <p:spPr bwMode="auto">
            <a:xfrm>
              <a:off x="8426450" y="4878388"/>
              <a:ext cx="517525" cy="471488"/>
            </a:xfrm>
            <a:custGeom>
              <a:avLst/>
              <a:gdLst>
                <a:gd name="T0" fmla="*/ 233 w 233"/>
                <a:gd name="T1" fmla="*/ 55 h 212"/>
                <a:gd name="T2" fmla="*/ 90 w 233"/>
                <a:gd name="T3" fmla="*/ 0 h 212"/>
                <a:gd name="T4" fmla="*/ 0 w 233"/>
                <a:gd name="T5" fmla="*/ 20 h 212"/>
                <a:gd name="T6" fmla="*/ 90 w 233"/>
                <a:gd name="T7" fmla="*/ 212 h 212"/>
                <a:gd name="T8" fmla="*/ 233 w 233"/>
                <a:gd name="T9" fmla="*/ 55 h 212"/>
              </a:gdLst>
              <a:ahLst/>
              <a:cxnLst>
                <a:cxn ang="0">
                  <a:pos x="T0" y="T1"/>
                </a:cxn>
                <a:cxn ang="0">
                  <a:pos x="T2" y="T3"/>
                </a:cxn>
                <a:cxn ang="0">
                  <a:pos x="T4" y="T5"/>
                </a:cxn>
                <a:cxn ang="0">
                  <a:pos x="T6" y="T7"/>
                </a:cxn>
                <a:cxn ang="0">
                  <a:pos x="T8" y="T9"/>
                </a:cxn>
              </a:cxnLst>
              <a:rect l="0" t="0" r="r" b="b"/>
              <a:pathLst>
                <a:path w="233" h="212">
                  <a:moveTo>
                    <a:pt x="233" y="55"/>
                  </a:moveTo>
                  <a:cubicBezTo>
                    <a:pt x="195" y="21"/>
                    <a:pt x="145" y="0"/>
                    <a:pt x="90" y="0"/>
                  </a:cubicBezTo>
                  <a:cubicBezTo>
                    <a:pt x="58" y="0"/>
                    <a:pt x="27" y="7"/>
                    <a:pt x="0" y="20"/>
                  </a:cubicBezTo>
                  <a:cubicBezTo>
                    <a:pt x="90" y="212"/>
                    <a:pt x="90" y="212"/>
                    <a:pt x="90" y="212"/>
                  </a:cubicBezTo>
                  <a:lnTo>
                    <a:pt x="233" y="5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3" name="Freeform 12"/>
            <p:cNvSpPr>
              <a:spLocks/>
            </p:cNvSpPr>
            <p:nvPr/>
          </p:nvSpPr>
          <p:spPr bwMode="auto">
            <a:xfrm>
              <a:off x="8626475" y="5000625"/>
              <a:ext cx="436563" cy="349250"/>
            </a:xfrm>
            <a:custGeom>
              <a:avLst/>
              <a:gdLst>
                <a:gd name="T0" fmla="*/ 197 w 197"/>
                <a:gd name="T1" fmla="*/ 77 h 157"/>
                <a:gd name="T2" fmla="*/ 143 w 197"/>
                <a:gd name="T3" fmla="*/ 0 h 157"/>
                <a:gd name="T4" fmla="*/ 0 w 197"/>
                <a:gd name="T5" fmla="*/ 157 h 157"/>
                <a:gd name="T6" fmla="*/ 197 w 197"/>
                <a:gd name="T7" fmla="*/ 77 h 157"/>
              </a:gdLst>
              <a:ahLst/>
              <a:cxnLst>
                <a:cxn ang="0">
                  <a:pos x="T0" y="T1"/>
                </a:cxn>
                <a:cxn ang="0">
                  <a:pos x="T2" y="T3"/>
                </a:cxn>
                <a:cxn ang="0">
                  <a:pos x="T4" y="T5"/>
                </a:cxn>
                <a:cxn ang="0">
                  <a:pos x="T6" y="T7"/>
                </a:cxn>
              </a:cxnLst>
              <a:rect l="0" t="0" r="r" b="b"/>
              <a:pathLst>
                <a:path w="197" h="157">
                  <a:moveTo>
                    <a:pt x="197" y="77"/>
                  </a:moveTo>
                  <a:cubicBezTo>
                    <a:pt x="185" y="47"/>
                    <a:pt x="166" y="21"/>
                    <a:pt x="143" y="0"/>
                  </a:cubicBezTo>
                  <a:cubicBezTo>
                    <a:pt x="0" y="157"/>
                    <a:pt x="0" y="157"/>
                    <a:pt x="0" y="157"/>
                  </a:cubicBezTo>
                  <a:lnTo>
                    <a:pt x="197" y="77"/>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4" name="Freeform 13"/>
            <p:cNvSpPr>
              <a:spLocks/>
            </p:cNvSpPr>
            <p:nvPr/>
          </p:nvSpPr>
          <p:spPr bwMode="auto">
            <a:xfrm>
              <a:off x="8154988" y="4922838"/>
              <a:ext cx="471488" cy="757238"/>
            </a:xfrm>
            <a:custGeom>
              <a:avLst/>
              <a:gdLst>
                <a:gd name="T0" fmla="*/ 122 w 212"/>
                <a:gd name="T1" fmla="*/ 0 h 341"/>
                <a:gd name="T2" fmla="*/ 0 w 212"/>
                <a:gd name="T3" fmla="*/ 192 h 341"/>
                <a:gd name="T4" fmla="*/ 61 w 212"/>
                <a:gd name="T5" fmla="*/ 341 h 341"/>
                <a:gd name="T6" fmla="*/ 212 w 212"/>
                <a:gd name="T7" fmla="*/ 192 h 341"/>
                <a:gd name="T8" fmla="*/ 122 w 212"/>
                <a:gd name="T9" fmla="*/ 0 h 341"/>
              </a:gdLst>
              <a:ahLst/>
              <a:cxnLst>
                <a:cxn ang="0">
                  <a:pos x="T0" y="T1"/>
                </a:cxn>
                <a:cxn ang="0">
                  <a:pos x="T2" y="T3"/>
                </a:cxn>
                <a:cxn ang="0">
                  <a:pos x="T4" y="T5"/>
                </a:cxn>
                <a:cxn ang="0">
                  <a:pos x="T6" y="T7"/>
                </a:cxn>
                <a:cxn ang="0">
                  <a:pos x="T8" y="T9"/>
                </a:cxn>
              </a:cxnLst>
              <a:rect l="0" t="0" r="r" b="b"/>
              <a:pathLst>
                <a:path w="212" h="341">
                  <a:moveTo>
                    <a:pt x="122" y="0"/>
                  </a:moveTo>
                  <a:cubicBezTo>
                    <a:pt x="50" y="34"/>
                    <a:pt x="0" y="107"/>
                    <a:pt x="0" y="192"/>
                  </a:cubicBezTo>
                  <a:cubicBezTo>
                    <a:pt x="0" y="250"/>
                    <a:pt x="23" y="303"/>
                    <a:pt x="61" y="341"/>
                  </a:cubicBezTo>
                  <a:cubicBezTo>
                    <a:pt x="212" y="192"/>
                    <a:pt x="212" y="192"/>
                    <a:pt x="212" y="192"/>
                  </a:cubicBezTo>
                  <a:lnTo>
                    <a:pt x="122"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5" name="Freeform 14"/>
            <p:cNvSpPr>
              <a:spLocks/>
            </p:cNvSpPr>
            <p:nvPr/>
          </p:nvSpPr>
          <p:spPr bwMode="auto">
            <a:xfrm>
              <a:off x="8626475" y="5172075"/>
              <a:ext cx="473075" cy="177800"/>
            </a:xfrm>
            <a:custGeom>
              <a:avLst/>
              <a:gdLst>
                <a:gd name="T0" fmla="*/ 0 w 213"/>
                <a:gd name="T1" fmla="*/ 80 h 80"/>
                <a:gd name="T2" fmla="*/ 213 w 213"/>
                <a:gd name="T3" fmla="*/ 80 h 80"/>
                <a:gd name="T4" fmla="*/ 197 w 213"/>
                <a:gd name="T5" fmla="*/ 0 h 80"/>
                <a:gd name="T6" fmla="*/ 0 w 213"/>
                <a:gd name="T7" fmla="*/ 80 h 80"/>
              </a:gdLst>
              <a:ahLst/>
              <a:cxnLst>
                <a:cxn ang="0">
                  <a:pos x="T0" y="T1"/>
                </a:cxn>
                <a:cxn ang="0">
                  <a:pos x="T2" y="T3"/>
                </a:cxn>
                <a:cxn ang="0">
                  <a:pos x="T4" y="T5"/>
                </a:cxn>
                <a:cxn ang="0">
                  <a:pos x="T6" y="T7"/>
                </a:cxn>
              </a:cxnLst>
              <a:rect l="0" t="0" r="r" b="b"/>
              <a:pathLst>
                <a:path w="213" h="80">
                  <a:moveTo>
                    <a:pt x="0" y="80"/>
                  </a:moveTo>
                  <a:cubicBezTo>
                    <a:pt x="213" y="80"/>
                    <a:pt x="213" y="80"/>
                    <a:pt x="213" y="80"/>
                  </a:cubicBezTo>
                  <a:cubicBezTo>
                    <a:pt x="213" y="52"/>
                    <a:pt x="207" y="25"/>
                    <a:pt x="197" y="0"/>
                  </a:cubicBezTo>
                  <a:lnTo>
                    <a:pt x="0" y="8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6" name="Freeform 15"/>
            <p:cNvSpPr>
              <a:spLocks/>
            </p:cNvSpPr>
            <p:nvPr/>
          </p:nvSpPr>
          <p:spPr bwMode="auto">
            <a:xfrm>
              <a:off x="8291513" y="5349875"/>
              <a:ext cx="334963" cy="422275"/>
            </a:xfrm>
            <a:custGeom>
              <a:avLst/>
              <a:gdLst>
                <a:gd name="T0" fmla="*/ 0 w 151"/>
                <a:gd name="T1" fmla="*/ 149 h 190"/>
                <a:gd name="T2" fmla="*/ 55 w 151"/>
                <a:gd name="T3" fmla="*/ 190 h 190"/>
                <a:gd name="T4" fmla="*/ 151 w 151"/>
                <a:gd name="T5" fmla="*/ 0 h 190"/>
                <a:gd name="T6" fmla="*/ 0 w 151"/>
                <a:gd name="T7" fmla="*/ 149 h 190"/>
              </a:gdLst>
              <a:ahLst/>
              <a:cxnLst>
                <a:cxn ang="0">
                  <a:pos x="T0" y="T1"/>
                </a:cxn>
                <a:cxn ang="0">
                  <a:pos x="T2" y="T3"/>
                </a:cxn>
                <a:cxn ang="0">
                  <a:pos x="T4" y="T5"/>
                </a:cxn>
                <a:cxn ang="0">
                  <a:pos x="T6" y="T7"/>
                </a:cxn>
              </a:cxnLst>
              <a:rect l="0" t="0" r="r" b="b"/>
              <a:pathLst>
                <a:path w="151" h="190">
                  <a:moveTo>
                    <a:pt x="0" y="149"/>
                  </a:moveTo>
                  <a:cubicBezTo>
                    <a:pt x="16" y="165"/>
                    <a:pt x="35" y="179"/>
                    <a:pt x="55" y="190"/>
                  </a:cubicBezTo>
                  <a:cubicBezTo>
                    <a:pt x="151" y="0"/>
                    <a:pt x="151" y="0"/>
                    <a:pt x="151" y="0"/>
                  </a:cubicBezTo>
                  <a:lnTo>
                    <a:pt x="0" y="14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87" name="Freeform 16"/>
            <p:cNvSpPr>
              <a:spLocks/>
            </p:cNvSpPr>
            <p:nvPr/>
          </p:nvSpPr>
          <p:spPr bwMode="auto">
            <a:xfrm>
              <a:off x="8413750" y="5349875"/>
              <a:ext cx="685800" cy="473075"/>
            </a:xfrm>
            <a:custGeom>
              <a:avLst/>
              <a:gdLst>
                <a:gd name="T0" fmla="*/ 0 w 309"/>
                <a:gd name="T1" fmla="*/ 190 h 213"/>
                <a:gd name="T2" fmla="*/ 96 w 309"/>
                <a:gd name="T3" fmla="*/ 213 h 213"/>
                <a:gd name="T4" fmla="*/ 309 w 309"/>
                <a:gd name="T5" fmla="*/ 0 h 213"/>
                <a:gd name="T6" fmla="*/ 96 w 309"/>
                <a:gd name="T7" fmla="*/ 0 h 213"/>
                <a:gd name="T8" fmla="*/ 0 w 309"/>
                <a:gd name="T9" fmla="*/ 190 h 213"/>
              </a:gdLst>
              <a:ahLst/>
              <a:cxnLst>
                <a:cxn ang="0">
                  <a:pos x="T0" y="T1"/>
                </a:cxn>
                <a:cxn ang="0">
                  <a:pos x="T2" y="T3"/>
                </a:cxn>
                <a:cxn ang="0">
                  <a:pos x="T4" y="T5"/>
                </a:cxn>
                <a:cxn ang="0">
                  <a:pos x="T6" y="T7"/>
                </a:cxn>
                <a:cxn ang="0">
                  <a:pos x="T8" y="T9"/>
                </a:cxn>
              </a:cxnLst>
              <a:rect l="0" t="0" r="r" b="b"/>
              <a:pathLst>
                <a:path w="309" h="213">
                  <a:moveTo>
                    <a:pt x="0" y="190"/>
                  </a:moveTo>
                  <a:cubicBezTo>
                    <a:pt x="29" y="204"/>
                    <a:pt x="62" y="213"/>
                    <a:pt x="96" y="213"/>
                  </a:cubicBezTo>
                  <a:cubicBezTo>
                    <a:pt x="214" y="213"/>
                    <a:pt x="309" y="118"/>
                    <a:pt x="309" y="0"/>
                  </a:cubicBezTo>
                  <a:cubicBezTo>
                    <a:pt x="96" y="0"/>
                    <a:pt x="96" y="0"/>
                    <a:pt x="96" y="0"/>
                  </a:cubicBezTo>
                  <a:lnTo>
                    <a:pt x="0" y="19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2" name="Freeform 17"/>
            <p:cNvSpPr>
              <a:spLocks/>
            </p:cNvSpPr>
            <p:nvPr/>
          </p:nvSpPr>
          <p:spPr bwMode="auto">
            <a:xfrm>
              <a:off x="8416925" y="5621338"/>
              <a:ext cx="1452563" cy="312738"/>
            </a:xfrm>
            <a:custGeom>
              <a:avLst/>
              <a:gdLst>
                <a:gd name="T0" fmla="*/ 511 w 654"/>
                <a:gd name="T1" fmla="*/ 44 h 141"/>
                <a:gd name="T2" fmla="*/ 404 w 654"/>
                <a:gd name="T3" fmla="*/ 12 h 141"/>
                <a:gd name="T4" fmla="*/ 349 w 654"/>
                <a:gd name="T5" fmla="*/ 6 h 141"/>
                <a:gd name="T6" fmla="*/ 0 w 654"/>
                <a:gd name="T7" fmla="*/ 141 h 141"/>
                <a:gd name="T8" fmla="*/ 231 w 654"/>
                <a:gd name="T9" fmla="*/ 141 h 141"/>
                <a:gd name="T10" fmla="*/ 654 w 654"/>
                <a:gd name="T11" fmla="*/ 141 h 141"/>
                <a:gd name="T12" fmla="*/ 511 w 654"/>
                <a:gd name="T13" fmla="*/ 44 h 141"/>
              </a:gdLst>
              <a:ahLst/>
              <a:cxnLst>
                <a:cxn ang="0">
                  <a:pos x="T0" y="T1"/>
                </a:cxn>
                <a:cxn ang="0">
                  <a:pos x="T2" y="T3"/>
                </a:cxn>
                <a:cxn ang="0">
                  <a:pos x="T4" y="T5"/>
                </a:cxn>
                <a:cxn ang="0">
                  <a:pos x="T6" y="T7"/>
                </a:cxn>
                <a:cxn ang="0">
                  <a:pos x="T8" y="T9"/>
                </a:cxn>
                <a:cxn ang="0">
                  <a:pos x="T10" y="T11"/>
                </a:cxn>
                <a:cxn ang="0">
                  <a:pos x="T12" y="T13"/>
                </a:cxn>
              </a:cxnLst>
              <a:rect l="0" t="0" r="r" b="b"/>
              <a:pathLst>
                <a:path w="654" h="141">
                  <a:moveTo>
                    <a:pt x="511" y="44"/>
                  </a:moveTo>
                  <a:cubicBezTo>
                    <a:pt x="477" y="29"/>
                    <a:pt x="441" y="18"/>
                    <a:pt x="404" y="12"/>
                  </a:cubicBezTo>
                  <a:cubicBezTo>
                    <a:pt x="386" y="9"/>
                    <a:pt x="367" y="7"/>
                    <a:pt x="349" y="6"/>
                  </a:cubicBezTo>
                  <a:cubicBezTo>
                    <a:pt x="223" y="0"/>
                    <a:pt x="96" y="45"/>
                    <a:pt x="0" y="141"/>
                  </a:cubicBezTo>
                  <a:cubicBezTo>
                    <a:pt x="231" y="141"/>
                    <a:pt x="231" y="141"/>
                    <a:pt x="231" y="141"/>
                  </a:cubicBezTo>
                  <a:cubicBezTo>
                    <a:pt x="654" y="141"/>
                    <a:pt x="654" y="141"/>
                    <a:pt x="654" y="141"/>
                  </a:cubicBezTo>
                  <a:cubicBezTo>
                    <a:pt x="612" y="99"/>
                    <a:pt x="563" y="67"/>
                    <a:pt x="511" y="44"/>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3" name="Rectangle 18"/>
            <p:cNvSpPr>
              <a:spLocks noChangeArrowheads="1"/>
            </p:cNvSpPr>
            <p:nvPr/>
          </p:nvSpPr>
          <p:spPr bwMode="auto">
            <a:xfrm>
              <a:off x="7546975" y="5568950"/>
              <a:ext cx="120650" cy="3651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4" name="Freeform 19"/>
            <p:cNvSpPr>
              <a:spLocks/>
            </p:cNvSpPr>
            <p:nvPr/>
          </p:nvSpPr>
          <p:spPr bwMode="auto">
            <a:xfrm>
              <a:off x="7110413" y="5627688"/>
              <a:ext cx="120650" cy="306388"/>
            </a:xfrm>
            <a:custGeom>
              <a:avLst/>
              <a:gdLst>
                <a:gd name="T0" fmla="*/ 0 w 76"/>
                <a:gd name="T1" fmla="*/ 0 h 193"/>
                <a:gd name="T2" fmla="*/ 0 w 76"/>
                <a:gd name="T3" fmla="*/ 39 h 193"/>
                <a:gd name="T4" fmla="*/ 0 w 76"/>
                <a:gd name="T5" fmla="*/ 193 h 193"/>
                <a:gd name="T6" fmla="*/ 76 w 76"/>
                <a:gd name="T7" fmla="*/ 193 h 193"/>
                <a:gd name="T8" fmla="*/ 76 w 76"/>
                <a:gd name="T9" fmla="*/ 10 h 193"/>
                <a:gd name="T10" fmla="*/ 76 w 76"/>
                <a:gd name="T11" fmla="*/ 0 h 193"/>
                <a:gd name="T12" fmla="*/ 0 w 76"/>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76" h="193">
                  <a:moveTo>
                    <a:pt x="0" y="0"/>
                  </a:moveTo>
                  <a:lnTo>
                    <a:pt x="0" y="39"/>
                  </a:lnTo>
                  <a:lnTo>
                    <a:pt x="0" y="193"/>
                  </a:lnTo>
                  <a:lnTo>
                    <a:pt x="76" y="193"/>
                  </a:lnTo>
                  <a:lnTo>
                    <a:pt x="76" y="10"/>
                  </a:lnTo>
                  <a:lnTo>
                    <a:pt x="76" y="0"/>
                  </a:lnTo>
                  <a:lnTo>
                    <a:pt x="0" y="0"/>
                  </a:lnTo>
                  <a:close/>
                </a:path>
              </a:pathLst>
            </a:custGeom>
            <a:solidFill>
              <a:srgbClr val="28C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5" name="Freeform 20"/>
            <p:cNvSpPr>
              <a:spLocks/>
            </p:cNvSpPr>
            <p:nvPr/>
          </p:nvSpPr>
          <p:spPr bwMode="auto">
            <a:xfrm>
              <a:off x="7256463" y="5334000"/>
              <a:ext cx="119063" cy="600075"/>
            </a:xfrm>
            <a:custGeom>
              <a:avLst/>
              <a:gdLst>
                <a:gd name="T0" fmla="*/ 0 w 75"/>
                <a:gd name="T1" fmla="*/ 0 h 378"/>
                <a:gd name="T2" fmla="*/ 0 w 75"/>
                <a:gd name="T3" fmla="*/ 188 h 378"/>
                <a:gd name="T4" fmla="*/ 0 w 75"/>
                <a:gd name="T5" fmla="*/ 378 h 378"/>
                <a:gd name="T6" fmla="*/ 75 w 75"/>
                <a:gd name="T7" fmla="*/ 378 h 378"/>
                <a:gd name="T8" fmla="*/ 75 w 75"/>
                <a:gd name="T9" fmla="*/ 158 h 378"/>
                <a:gd name="T10" fmla="*/ 75 w 75"/>
                <a:gd name="T11" fmla="*/ 0 h 378"/>
                <a:gd name="T12" fmla="*/ 0 w 75"/>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75" h="378">
                  <a:moveTo>
                    <a:pt x="0" y="0"/>
                  </a:moveTo>
                  <a:lnTo>
                    <a:pt x="0" y="188"/>
                  </a:lnTo>
                  <a:lnTo>
                    <a:pt x="0" y="378"/>
                  </a:lnTo>
                  <a:lnTo>
                    <a:pt x="75" y="378"/>
                  </a:lnTo>
                  <a:lnTo>
                    <a:pt x="75" y="158"/>
                  </a:lnTo>
                  <a:lnTo>
                    <a:pt x="75" y="0"/>
                  </a:lnTo>
                  <a:lnTo>
                    <a:pt x="0" y="0"/>
                  </a:lnTo>
                  <a:close/>
                </a:path>
              </a:pathLst>
            </a:custGeom>
            <a:solidFill>
              <a:srgbClr val="1F4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6" name="Freeform 21"/>
            <p:cNvSpPr>
              <a:spLocks/>
            </p:cNvSpPr>
            <p:nvPr/>
          </p:nvSpPr>
          <p:spPr bwMode="auto">
            <a:xfrm>
              <a:off x="7400925" y="5067300"/>
              <a:ext cx="122238" cy="866775"/>
            </a:xfrm>
            <a:custGeom>
              <a:avLst/>
              <a:gdLst>
                <a:gd name="T0" fmla="*/ 0 w 77"/>
                <a:gd name="T1" fmla="*/ 0 h 546"/>
                <a:gd name="T2" fmla="*/ 0 w 77"/>
                <a:gd name="T3" fmla="*/ 319 h 546"/>
                <a:gd name="T4" fmla="*/ 0 w 77"/>
                <a:gd name="T5" fmla="*/ 546 h 546"/>
                <a:gd name="T6" fmla="*/ 77 w 77"/>
                <a:gd name="T7" fmla="*/ 546 h 546"/>
                <a:gd name="T8" fmla="*/ 77 w 77"/>
                <a:gd name="T9" fmla="*/ 290 h 546"/>
                <a:gd name="T10" fmla="*/ 77 w 77"/>
                <a:gd name="T11" fmla="*/ 0 h 546"/>
                <a:gd name="T12" fmla="*/ 0 w 77"/>
                <a:gd name="T13" fmla="*/ 0 h 546"/>
              </a:gdLst>
              <a:ahLst/>
              <a:cxnLst>
                <a:cxn ang="0">
                  <a:pos x="T0" y="T1"/>
                </a:cxn>
                <a:cxn ang="0">
                  <a:pos x="T2" y="T3"/>
                </a:cxn>
                <a:cxn ang="0">
                  <a:pos x="T4" y="T5"/>
                </a:cxn>
                <a:cxn ang="0">
                  <a:pos x="T6" y="T7"/>
                </a:cxn>
                <a:cxn ang="0">
                  <a:pos x="T8" y="T9"/>
                </a:cxn>
                <a:cxn ang="0">
                  <a:pos x="T10" y="T11"/>
                </a:cxn>
                <a:cxn ang="0">
                  <a:pos x="T12" y="T13"/>
                </a:cxn>
              </a:cxnLst>
              <a:rect l="0" t="0" r="r" b="b"/>
              <a:pathLst>
                <a:path w="77" h="546">
                  <a:moveTo>
                    <a:pt x="0" y="0"/>
                  </a:moveTo>
                  <a:lnTo>
                    <a:pt x="0" y="319"/>
                  </a:lnTo>
                  <a:lnTo>
                    <a:pt x="0" y="546"/>
                  </a:lnTo>
                  <a:lnTo>
                    <a:pt x="77" y="546"/>
                  </a:lnTo>
                  <a:lnTo>
                    <a:pt x="77" y="290"/>
                  </a:lnTo>
                  <a:lnTo>
                    <a:pt x="77"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7" name="Freeform 22"/>
            <p:cNvSpPr>
              <a:spLocks/>
            </p:cNvSpPr>
            <p:nvPr/>
          </p:nvSpPr>
          <p:spPr bwMode="auto">
            <a:xfrm>
              <a:off x="7693025" y="5343525"/>
              <a:ext cx="120650" cy="590550"/>
            </a:xfrm>
            <a:custGeom>
              <a:avLst/>
              <a:gdLst>
                <a:gd name="T0" fmla="*/ 0 w 76"/>
                <a:gd name="T1" fmla="*/ 0 h 372"/>
                <a:gd name="T2" fmla="*/ 0 w 76"/>
                <a:gd name="T3" fmla="*/ 74 h 372"/>
                <a:gd name="T4" fmla="*/ 0 w 76"/>
                <a:gd name="T5" fmla="*/ 372 h 372"/>
                <a:gd name="T6" fmla="*/ 76 w 76"/>
                <a:gd name="T7" fmla="*/ 372 h 372"/>
                <a:gd name="T8" fmla="*/ 76 w 76"/>
                <a:gd name="T9" fmla="*/ 43 h 372"/>
                <a:gd name="T10" fmla="*/ 76 w 76"/>
                <a:gd name="T11" fmla="*/ 0 h 372"/>
                <a:gd name="T12" fmla="*/ 0 w 76"/>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76" h="372">
                  <a:moveTo>
                    <a:pt x="0" y="0"/>
                  </a:moveTo>
                  <a:lnTo>
                    <a:pt x="0" y="74"/>
                  </a:lnTo>
                  <a:lnTo>
                    <a:pt x="0" y="372"/>
                  </a:lnTo>
                  <a:lnTo>
                    <a:pt x="76" y="372"/>
                  </a:lnTo>
                  <a:lnTo>
                    <a:pt x="76" y="43"/>
                  </a:lnTo>
                  <a:lnTo>
                    <a:pt x="76"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98" name="Freeform 23"/>
            <p:cNvSpPr>
              <a:spLocks/>
            </p:cNvSpPr>
            <p:nvPr/>
          </p:nvSpPr>
          <p:spPr bwMode="auto">
            <a:xfrm>
              <a:off x="6818313" y="5640388"/>
              <a:ext cx="122238" cy="293688"/>
            </a:xfrm>
            <a:custGeom>
              <a:avLst/>
              <a:gdLst>
                <a:gd name="T0" fmla="*/ 0 w 77"/>
                <a:gd name="T1" fmla="*/ 0 h 185"/>
                <a:gd name="T2" fmla="*/ 0 w 77"/>
                <a:gd name="T3" fmla="*/ 104 h 185"/>
                <a:gd name="T4" fmla="*/ 0 w 77"/>
                <a:gd name="T5" fmla="*/ 185 h 185"/>
                <a:gd name="T6" fmla="*/ 77 w 77"/>
                <a:gd name="T7" fmla="*/ 185 h 185"/>
                <a:gd name="T8" fmla="*/ 77 w 77"/>
                <a:gd name="T9" fmla="*/ 73 h 185"/>
                <a:gd name="T10" fmla="*/ 77 w 77"/>
                <a:gd name="T11" fmla="*/ 0 h 185"/>
                <a:gd name="T12" fmla="*/ 0 w 77"/>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77" h="185">
                  <a:moveTo>
                    <a:pt x="0" y="0"/>
                  </a:moveTo>
                  <a:lnTo>
                    <a:pt x="0" y="104"/>
                  </a:lnTo>
                  <a:lnTo>
                    <a:pt x="0" y="185"/>
                  </a:lnTo>
                  <a:lnTo>
                    <a:pt x="77" y="185"/>
                  </a:lnTo>
                  <a:lnTo>
                    <a:pt x="77" y="73"/>
                  </a:lnTo>
                  <a:lnTo>
                    <a:pt x="77" y="0"/>
                  </a:lnTo>
                  <a:lnTo>
                    <a:pt x="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00" name="Freeform 24"/>
            <p:cNvSpPr>
              <a:spLocks/>
            </p:cNvSpPr>
            <p:nvPr/>
          </p:nvSpPr>
          <p:spPr bwMode="auto">
            <a:xfrm>
              <a:off x="6965950" y="5157788"/>
              <a:ext cx="119063" cy="776288"/>
            </a:xfrm>
            <a:custGeom>
              <a:avLst/>
              <a:gdLst>
                <a:gd name="T0" fmla="*/ 0 w 75"/>
                <a:gd name="T1" fmla="*/ 0 h 489"/>
                <a:gd name="T2" fmla="*/ 0 w 75"/>
                <a:gd name="T3" fmla="*/ 371 h 489"/>
                <a:gd name="T4" fmla="*/ 0 w 75"/>
                <a:gd name="T5" fmla="*/ 489 h 489"/>
                <a:gd name="T6" fmla="*/ 75 w 75"/>
                <a:gd name="T7" fmla="*/ 489 h 489"/>
                <a:gd name="T8" fmla="*/ 75 w 75"/>
                <a:gd name="T9" fmla="*/ 341 h 489"/>
                <a:gd name="T10" fmla="*/ 75 w 75"/>
                <a:gd name="T11" fmla="*/ 0 h 489"/>
                <a:gd name="T12" fmla="*/ 0 w 75"/>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75" h="489">
                  <a:moveTo>
                    <a:pt x="0" y="0"/>
                  </a:moveTo>
                  <a:lnTo>
                    <a:pt x="0" y="371"/>
                  </a:lnTo>
                  <a:lnTo>
                    <a:pt x="0" y="489"/>
                  </a:lnTo>
                  <a:lnTo>
                    <a:pt x="75" y="489"/>
                  </a:lnTo>
                  <a:lnTo>
                    <a:pt x="75" y="341"/>
                  </a:lnTo>
                  <a:lnTo>
                    <a:pt x="75"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grpSp>
      <p:sp>
        <p:nvSpPr>
          <p:cNvPr id="101" name="Rectangle 100"/>
          <p:cNvSpPr/>
          <p:nvPr/>
        </p:nvSpPr>
        <p:spPr>
          <a:xfrm rot="18900000">
            <a:off x="8201409" y="211993"/>
            <a:ext cx="1021244" cy="1021244"/>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02" name="Rectangle 101"/>
          <p:cNvSpPr/>
          <p:nvPr/>
        </p:nvSpPr>
        <p:spPr>
          <a:xfrm rot="18900000">
            <a:off x="5140260" y="211993"/>
            <a:ext cx="1021244" cy="1021244"/>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03" name="Rounded Rectangle 102"/>
          <p:cNvSpPr/>
          <p:nvPr/>
        </p:nvSpPr>
        <p:spPr bwMode="auto">
          <a:xfrm>
            <a:off x="2599982" y="717318"/>
            <a:ext cx="9100962" cy="732301"/>
          </a:xfrm>
          <a:prstGeom prst="roundRect">
            <a:avLst/>
          </a:prstGeom>
          <a:solidFill>
            <a:schemeClr val="bg1">
              <a:alpha val="20000"/>
            </a:schemeClr>
          </a:solidFill>
          <a:ln w="142875" cap="rnd">
            <a:solidFill>
              <a:schemeClr val="bg1">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r" defTabSz="914102" fontAlgn="base">
              <a:lnSpc>
                <a:spcPct val="90000"/>
              </a:lnSpc>
              <a:spcBef>
                <a:spcPct val="0"/>
              </a:spcBef>
              <a:spcAft>
                <a:spcPct val="0"/>
              </a:spcAft>
            </a:pPr>
            <a:endParaRPr lang="en-US" sz="1568" dirty="0">
              <a:gradFill>
                <a:gsLst>
                  <a:gs pos="0">
                    <a:srgbClr val="FFFFFF"/>
                  </a:gs>
                  <a:gs pos="100000">
                    <a:srgbClr val="FFFFFF"/>
                  </a:gs>
                </a:gsLst>
                <a:lin ang="5400000" scaled="0"/>
              </a:gradFill>
              <a:ea typeface="Segoe UI" pitchFamily="34" charset="0"/>
              <a:cs typeface="Segoe UI" pitchFamily="34" charset="0"/>
            </a:endParaRPr>
          </a:p>
        </p:txBody>
      </p:sp>
      <p:sp>
        <p:nvSpPr>
          <p:cNvPr id="104" name="Rectangle 103"/>
          <p:cNvSpPr/>
          <p:nvPr/>
        </p:nvSpPr>
        <p:spPr>
          <a:xfrm>
            <a:off x="3137831" y="912984"/>
            <a:ext cx="2274828" cy="331899"/>
          </a:xfrm>
          <a:prstGeom prst="rect">
            <a:avLst/>
          </a:prstGeom>
        </p:spPr>
        <p:txBody>
          <a:bodyPr wrap="none">
            <a:spAutoFit/>
          </a:bodyPr>
          <a:lstStyle/>
          <a:p>
            <a:pPr defTabSz="914367"/>
            <a:r>
              <a:rPr lang="en-US" sz="1568" dirty="0">
                <a:gradFill>
                  <a:gsLst>
                    <a:gs pos="0">
                      <a:srgbClr val="FFFFFF"/>
                    </a:gs>
                    <a:gs pos="100000">
                      <a:srgbClr val="FFFFFF"/>
                    </a:gs>
                  </a:gsLst>
                  <a:lin ang="5400000" scaled="0"/>
                </a:gradFill>
                <a:ea typeface="Segoe UI" pitchFamily="34" charset="0"/>
                <a:cs typeface="Segoe UI" pitchFamily="34" charset="0"/>
              </a:rPr>
              <a:t> People | Process | Tools</a:t>
            </a:r>
            <a:endParaRPr lang="en-US" sz="1568" dirty="0">
              <a:solidFill>
                <a:srgbClr val="505050"/>
              </a:solidFill>
            </a:endParaRPr>
          </a:p>
        </p:txBody>
      </p:sp>
      <p:sp>
        <p:nvSpPr>
          <p:cNvPr id="105" name="Isosceles Triangle 3"/>
          <p:cNvSpPr/>
          <p:nvPr/>
        </p:nvSpPr>
        <p:spPr bwMode="auto">
          <a:xfrm rot="5400000">
            <a:off x="2815910" y="597002"/>
            <a:ext cx="499060" cy="254344"/>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6" name="Isosceles Triangle 3"/>
          <p:cNvSpPr/>
          <p:nvPr/>
        </p:nvSpPr>
        <p:spPr bwMode="auto">
          <a:xfrm rot="5400000">
            <a:off x="5900487" y="597002"/>
            <a:ext cx="499060" cy="254344"/>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7" name="Isosceles Triangle 3"/>
          <p:cNvSpPr/>
          <p:nvPr/>
        </p:nvSpPr>
        <p:spPr bwMode="auto">
          <a:xfrm rot="5400000">
            <a:off x="8955036" y="597003"/>
            <a:ext cx="499060" cy="254344"/>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8" name="Isosceles Triangle 3"/>
          <p:cNvSpPr/>
          <p:nvPr/>
        </p:nvSpPr>
        <p:spPr bwMode="auto">
          <a:xfrm rot="16200000" flipH="1">
            <a:off x="2715748" y="1266420"/>
            <a:ext cx="499060" cy="254344"/>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9" name="Isosceles Triangle 3"/>
          <p:cNvSpPr/>
          <p:nvPr/>
        </p:nvSpPr>
        <p:spPr bwMode="auto">
          <a:xfrm rot="16200000" flipH="1">
            <a:off x="5803471" y="1266421"/>
            <a:ext cx="499060" cy="254344"/>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0" name="Isosceles Triangle 3"/>
          <p:cNvSpPr/>
          <p:nvPr/>
        </p:nvSpPr>
        <p:spPr bwMode="auto">
          <a:xfrm rot="16200000" flipH="1">
            <a:off x="8880362" y="1266422"/>
            <a:ext cx="499060" cy="254344"/>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11" name="Group 110"/>
          <p:cNvGrpSpPr/>
          <p:nvPr/>
        </p:nvGrpSpPr>
        <p:grpSpPr>
          <a:xfrm>
            <a:off x="9412736" y="33256"/>
            <a:ext cx="2185961" cy="1423631"/>
            <a:chOff x="9698195" y="0"/>
            <a:chExt cx="2229794" cy="1452178"/>
          </a:xfrm>
        </p:grpSpPr>
        <p:pic>
          <p:nvPicPr>
            <p:cNvPr id="112" name="Picture 111"/>
            <p:cNvPicPr>
              <a:picLocks noChangeAspect="1"/>
            </p:cNvPicPr>
            <p:nvPr/>
          </p:nvPicPr>
          <p:blipFill>
            <a:blip r:embed="rId19"/>
            <a:stretch>
              <a:fillRect/>
            </a:stretch>
          </p:blipFill>
          <p:spPr>
            <a:xfrm>
              <a:off x="9698195" y="219347"/>
              <a:ext cx="1695143" cy="1232831"/>
            </a:xfrm>
            <a:prstGeom prst="rect">
              <a:avLst/>
            </a:prstGeom>
          </p:spPr>
        </p:pic>
        <p:grpSp>
          <p:nvGrpSpPr>
            <p:cNvPr id="113" name="Group 112"/>
            <p:cNvGrpSpPr/>
            <p:nvPr/>
          </p:nvGrpSpPr>
          <p:grpSpPr>
            <a:xfrm>
              <a:off x="11080289" y="0"/>
              <a:ext cx="847700" cy="1452178"/>
              <a:chOff x="10147300" y="798513"/>
              <a:chExt cx="1128713" cy="1933575"/>
            </a:xfrm>
          </p:grpSpPr>
          <p:sp>
            <p:nvSpPr>
              <p:cNvPr id="115" name="Freeform 5"/>
              <p:cNvSpPr>
                <a:spLocks/>
              </p:cNvSpPr>
              <p:nvPr/>
            </p:nvSpPr>
            <p:spPr bwMode="auto">
              <a:xfrm>
                <a:off x="10566400" y="1195388"/>
                <a:ext cx="609600" cy="1306513"/>
              </a:xfrm>
              <a:custGeom>
                <a:avLst/>
                <a:gdLst>
                  <a:gd name="T0" fmla="*/ 384 w 384"/>
                  <a:gd name="T1" fmla="*/ 823 h 823"/>
                  <a:gd name="T2" fmla="*/ 0 w 384"/>
                  <a:gd name="T3" fmla="*/ 823 h 823"/>
                  <a:gd name="T4" fmla="*/ 55 w 384"/>
                  <a:gd name="T5" fmla="*/ 0 h 823"/>
                  <a:gd name="T6" fmla="*/ 203 w 384"/>
                  <a:gd name="T7" fmla="*/ 46 h 823"/>
                  <a:gd name="T8" fmla="*/ 331 w 384"/>
                  <a:gd name="T9" fmla="*/ 0 h 823"/>
                  <a:gd name="T10" fmla="*/ 384 w 384"/>
                  <a:gd name="T11" fmla="*/ 823 h 823"/>
                </a:gdLst>
                <a:ahLst/>
                <a:cxnLst>
                  <a:cxn ang="0">
                    <a:pos x="T0" y="T1"/>
                  </a:cxn>
                  <a:cxn ang="0">
                    <a:pos x="T2" y="T3"/>
                  </a:cxn>
                  <a:cxn ang="0">
                    <a:pos x="T4" y="T5"/>
                  </a:cxn>
                  <a:cxn ang="0">
                    <a:pos x="T6" y="T7"/>
                  </a:cxn>
                  <a:cxn ang="0">
                    <a:pos x="T8" y="T9"/>
                  </a:cxn>
                  <a:cxn ang="0">
                    <a:pos x="T10" y="T11"/>
                  </a:cxn>
                </a:cxnLst>
                <a:rect l="0" t="0" r="r" b="b"/>
                <a:pathLst>
                  <a:path w="384" h="823">
                    <a:moveTo>
                      <a:pt x="384" y="823"/>
                    </a:moveTo>
                    <a:lnTo>
                      <a:pt x="0" y="823"/>
                    </a:lnTo>
                    <a:lnTo>
                      <a:pt x="55" y="0"/>
                    </a:lnTo>
                    <a:lnTo>
                      <a:pt x="203" y="46"/>
                    </a:lnTo>
                    <a:lnTo>
                      <a:pt x="331" y="0"/>
                    </a:lnTo>
                    <a:lnTo>
                      <a:pt x="384" y="82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30" name="Freeform 6"/>
              <p:cNvSpPr>
                <a:spLocks/>
              </p:cNvSpPr>
              <p:nvPr/>
            </p:nvSpPr>
            <p:spPr bwMode="auto">
              <a:xfrm>
                <a:off x="10721975" y="2654300"/>
                <a:ext cx="158750" cy="77788"/>
              </a:xfrm>
              <a:custGeom>
                <a:avLst/>
                <a:gdLst>
                  <a:gd name="T0" fmla="*/ 36 w 71"/>
                  <a:gd name="T1" fmla="*/ 0 h 35"/>
                  <a:gd name="T2" fmla="*/ 0 w 71"/>
                  <a:gd name="T3" fmla="*/ 35 h 35"/>
                  <a:gd name="T4" fmla="*/ 71 w 71"/>
                  <a:gd name="T5" fmla="*/ 35 h 35"/>
                  <a:gd name="T6" fmla="*/ 36 w 71"/>
                  <a:gd name="T7" fmla="*/ 0 h 35"/>
                </a:gdLst>
                <a:ahLst/>
                <a:cxnLst>
                  <a:cxn ang="0">
                    <a:pos x="T0" y="T1"/>
                  </a:cxn>
                  <a:cxn ang="0">
                    <a:pos x="T2" y="T3"/>
                  </a:cxn>
                  <a:cxn ang="0">
                    <a:pos x="T4" y="T5"/>
                  </a:cxn>
                  <a:cxn ang="0">
                    <a:pos x="T6" y="T7"/>
                  </a:cxn>
                </a:cxnLst>
                <a:rect l="0" t="0" r="r" b="b"/>
                <a:pathLst>
                  <a:path w="71" h="35">
                    <a:moveTo>
                      <a:pt x="36" y="0"/>
                    </a:moveTo>
                    <a:cubicBezTo>
                      <a:pt x="16" y="0"/>
                      <a:pt x="0" y="16"/>
                      <a:pt x="0" y="35"/>
                    </a:cubicBezTo>
                    <a:cubicBezTo>
                      <a:pt x="71" y="35"/>
                      <a:pt x="71" y="35"/>
                      <a:pt x="71" y="35"/>
                    </a:cubicBezTo>
                    <a:cubicBezTo>
                      <a:pt x="71" y="16"/>
                      <a:pt x="55" y="0"/>
                      <a:pt x="36"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31" name="Freeform 7"/>
              <p:cNvSpPr>
                <a:spLocks/>
              </p:cNvSpPr>
              <p:nvPr/>
            </p:nvSpPr>
            <p:spPr bwMode="auto">
              <a:xfrm>
                <a:off x="10147300" y="2632075"/>
                <a:ext cx="200025" cy="100013"/>
              </a:xfrm>
              <a:custGeom>
                <a:avLst/>
                <a:gdLst>
                  <a:gd name="T0" fmla="*/ 45 w 90"/>
                  <a:gd name="T1" fmla="*/ 0 h 45"/>
                  <a:gd name="T2" fmla="*/ 0 w 90"/>
                  <a:gd name="T3" fmla="*/ 45 h 45"/>
                  <a:gd name="T4" fmla="*/ 90 w 90"/>
                  <a:gd name="T5" fmla="*/ 45 h 45"/>
                  <a:gd name="T6" fmla="*/ 45 w 90"/>
                  <a:gd name="T7" fmla="*/ 0 h 45"/>
                </a:gdLst>
                <a:ahLst/>
                <a:cxnLst>
                  <a:cxn ang="0">
                    <a:pos x="T0" y="T1"/>
                  </a:cxn>
                  <a:cxn ang="0">
                    <a:pos x="T2" y="T3"/>
                  </a:cxn>
                  <a:cxn ang="0">
                    <a:pos x="T4" y="T5"/>
                  </a:cxn>
                  <a:cxn ang="0">
                    <a:pos x="T6" y="T7"/>
                  </a:cxn>
                </a:cxnLst>
                <a:rect l="0" t="0" r="r" b="b"/>
                <a:pathLst>
                  <a:path w="90" h="45">
                    <a:moveTo>
                      <a:pt x="45" y="0"/>
                    </a:moveTo>
                    <a:cubicBezTo>
                      <a:pt x="20" y="0"/>
                      <a:pt x="0" y="20"/>
                      <a:pt x="0" y="45"/>
                    </a:cubicBezTo>
                    <a:cubicBezTo>
                      <a:pt x="90" y="45"/>
                      <a:pt x="90" y="45"/>
                      <a:pt x="90" y="45"/>
                    </a:cubicBezTo>
                    <a:cubicBezTo>
                      <a:pt x="90"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34" name="Freeform 8"/>
              <p:cNvSpPr>
                <a:spLocks/>
              </p:cNvSpPr>
              <p:nvPr/>
            </p:nvSpPr>
            <p:spPr bwMode="auto">
              <a:xfrm>
                <a:off x="10460038" y="2632075"/>
                <a:ext cx="201613" cy="100013"/>
              </a:xfrm>
              <a:custGeom>
                <a:avLst/>
                <a:gdLst>
                  <a:gd name="T0" fmla="*/ 45 w 91"/>
                  <a:gd name="T1" fmla="*/ 0 h 45"/>
                  <a:gd name="T2" fmla="*/ 0 w 91"/>
                  <a:gd name="T3" fmla="*/ 45 h 45"/>
                  <a:gd name="T4" fmla="*/ 91 w 91"/>
                  <a:gd name="T5" fmla="*/ 45 h 45"/>
                  <a:gd name="T6" fmla="*/ 45 w 91"/>
                  <a:gd name="T7" fmla="*/ 0 h 45"/>
                </a:gdLst>
                <a:ahLst/>
                <a:cxnLst>
                  <a:cxn ang="0">
                    <a:pos x="T0" y="T1"/>
                  </a:cxn>
                  <a:cxn ang="0">
                    <a:pos x="T2" y="T3"/>
                  </a:cxn>
                  <a:cxn ang="0">
                    <a:pos x="T4" y="T5"/>
                  </a:cxn>
                  <a:cxn ang="0">
                    <a:pos x="T6" y="T7"/>
                  </a:cxn>
                </a:cxnLst>
                <a:rect l="0" t="0" r="r" b="b"/>
                <a:pathLst>
                  <a:path w="91" h="45">
                    <a:moveTo>
                      <a:pt x="45" y="0"/>
                    </a:moveTo>
                    <a:cubicBezTo>
                      <a:pt x="20" y="0"/>
                      <a:pt x="0" y="20"/>
                      <a:pt x="0" y="45"/>
                    </a:cubicBezTo>
                    <a:cubicBezTo>
                      <a:pt x="91" y="45"/>
                      <a:pt x="91" y="45"/>
                      <a:pt x="91" y="45"/>
                    </a:cubicBezTo>
                    <a:cubicBezTo>
                      <a:pt x="91"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35" name="Freeform 9"/>
              <p:cNvSpPr>
                <a:spLocks/>
              </p:cNvSpPr>
              <p:nvPr/>
            </p:nvSpPr>
            <p:spPr bwMode="auto">
              <a:xfrm>
                <a:off x="10898188" y="2654300"/>
                <a:ext cx="155575" cy="77788"/>
              </a:xfrm>
              <a:custGeom>
                <a:avLst/>
                <a:gdLst>
                  <a:gd name="T0" fmla="*/ 35 w 70"/>
                  <a:gd name="T1" fmla="*/ 0 h 35"/>
                  <a:gd name="T2" fmla="*/ 0 w 70"/>
                  <a:gd name="T3" fmla="*/ 35 h 35"/>
                  <a:gd name="T4" fmla="*/ 70 w 70"/>
                  <a:gd name="T5" fmla="*/ 35 h 35"/>
                  <a:gd name="T6" fmla="*/ 35 w 70"/>
                  <a:gd name="T7" fmla="*/ 0 h 35"/>
                </a:gdLst>
                <a:ahLst/>
                <a:cxnLst>
                  <a:cxn ang="0">
                    <a:pos x="T0" y="T1"/>
                  </a:cxn>
                  <a:cxn ang="0">
                    <a:pos x="T2" y="T3"/>
                  </a:cxn>
                  <a:cxn ang="0">
                    <a:pos x="T4" y="T5"/>
                  </a:cxn>
                  <a:cxn ang="0">
                    <a:pos x="T6" y="T7"/>
                  </a:cxn>
                </a:cxnLst>
                <a:rect l="0" t="0" r="r" b="b"/>
                <a:pathLst>
                  <a:path w="70" h="35">
                    <a:moveTo>
                      <a:pt x="35" y="0"/>
                    </a:moveTo>
                    <a:cubicBezTo>
                      <a:pt x="16" y="0"/>
                      <a:pt x="0" y="16"/>
                      <a:pt x="0" y="35"/>
                    </a:cubicBezTo>
                    <a:cubicBezTo>
                      <a:pt x="70" y="35"/>
                      <a:pt x="70" y="35"/>
                      <a:pt x="70" y="35"/>
                    </a:cubicBezTo>
                    <a:cubicBezTo>
                      <a:pt x="70" y="16"/>
                      <a:pt x="54" y="0"/>
                      <a:pt x="35"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2" name="Freeform 10"/>
              <p:cNvSpPr>
                <a:spLocks/>
              </p:cNvSpPr>
              <p:nvPr/>
            </p:nvSpPr>
            <p:spPr bwMode="auto">
              <a:xfrm>
                <a:off x="10780713" y="828675"/>
                <a:ext cx="241300" cy="293688"/>
              </a:xfrm>
              <a:custGeom>
                <a:avLst/>
                <a:gdLst>
                  <a:gd name="T0" fmla="*/ 98 w 109"/>
                  <a:gd name="T1" fmla="*/ 75 h 132"/>
                  <a:gd name="T2" fmla="*/ 38 w 109"/>
                  <a:gd name="T3" fmla="*/ 124 h 132"/>
                  <a:gd name="T4" fmla="*/ 10 w 109"/>
                  <a:gd name="T5" fmla="*/ 50 h 132"/>
                  <a:gd name="T6" fmla="*/ 76 w 109"/>
                  <a:gd name="T7" fmla="*/ 8 h 132"/>
                  <a:gd name="T8" fmla="*/ 98 w 109"/>
                  <a:gd name="T9" fmla="*/ 75 h 132"/>
                </a:gdLst>
                <a:ahLst/>
                <a:cxnLst>
                  <a:cxn ang="0">
                    <a:pos x="T0" y="T1"/>
                  </a:cxn>
                  <a:cxn ang="0">
                    <a:pos x="T2" y="T3"/>
                  </a:cxn>
                  <a:cxn ang="0">
                    <a:pos x="T4" y="T5"/>
                  </a:cxn>
                  <a:cxn ang="0">
                    <a:pos x="T6" y="T7"/>
                  </a:cxn>
                  <a:cxn ang="0">
                    <a:pos x="T8" y="T9"/>
                  </a:cxn>
                </a:cxnLst>
                <a:rect l="0" t="0" r="r" b="b"/>
                <a:pathLst>
                  <a:path w="109" h="132">
                    <a:moveTo>
                      <a:pt x="98" y="75"/>
                    </a:moveTo>
                    <a:cubicBezTo>
                      <a:pt x="88" y="107"/>
                      <a:pt x="64" y="132"/>
                      <a:pt x="38" y="124"/>
                    </a:cubicBezTo>
                    <a:cubicBezTo>
                      <a:pt x="12" y="115"/>
                      <a:pt x="0" y="82"/>
                      <a:pt x="10" y="50"/>
                    </a:cubicBezTo>
                    <a:cubicBezTo>
                      <a:pt x="21" y="19"/>
                      <a:pt x="50" y="0"/>
                      <a:pt x="76" y="8"/>
                    </a:cubicBezTo>
                    <a:cubicBezTo>
                      <a:pt x="102" y="17"/>
                      <a:pt x="109" y="43"/>
                      <a:pt x="9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3" name="Freeform 11"/>
              <p:cNvSpPr>
                <a:spLocks/>
              </p:cNvSpPr>
              <p:nvPr/>
            </p:nvSpPr>
            <p:spPr bwMode="auto">
              <a:xfrm>
                <a:off x="10747375" y="798513"/>
                <a:ext cx="241300" cy="273050"/>
              </a:xfrm>
              <a:custGeom>
                <a:avLst/>
                <a:gdLst>
                  <a:gd name="T0" fmla="*/ 93 w 109"/>
                  <a:gd name="T1" fmla="*/ 39 h 123"/>
                  <a:gd name="T2" fmla="*/ 83 w 109"/>
                  <a:gd name="T3" fmla="*/ 111 h 123"/>
                  <a:gd name="T4" fmla="*/ 16 w 109"/>
                  <a:gd name="T5" fmla="*/ 84 h 123"/>
                  <a:gd name="T6" fmla="*/ 25 w 109"/>
                  <a:gd name="T7" fmla="*/ 12 h 123"/>
                  <a:gd name="T8" fmla="*/ 93 w 109"/>
                  <a:gd name="T9" fmla="*/ 39 h 123"/>
                </a:gdLst>
                <a:ahLst/>
                <a:cxnLst>
                  <a:cxn ang="0">
                    <a:pos x="T0" y="T1"/>
                  </a:cxn>
                  <a:cxn ang="0">
                    <a:pos x="T2" y="T3"/>
                  </a:cxn>
                  <a:cxn ang="0">
                    <a:pos x="T4" y="T5"/>
                  </a:cxn>
                  <a:cxn ang="0">
                    <a:pos x="T6" y="T7"/>
                  </a:cxn>
                  <a:cxn ang="0">
                    <a:pos x="T8" y="T9"/>
                  </a:cxn>
                </a:cxnLst>
                <a:rect l="0" t="0" r="r" b="b"/>
                <a:pathLst>
                  <a:path w="109" h="123">
                    <a:moveTo>
                      <a:pt x="93" y="39"/>
                    </a:moveTo>
                    <a:cubicBezTo>
                      <a:pt x="109" y="66"/>
                      <a:pt x="104" y="98"/>
                      <a:pt x="83" y="111"/>
                    </a:cubicBezTo>
                    <a:cubicBezTo>
                      <a:pt x="62" y="123"/>
                      <a:pt x="32" y="111"/>
                      <a:pt x="16" y="84"/>
                    </a:cubicBezTo>
                    <a:cubicBezTo>
                      <a:pt x="0" y="57"/>
                      <a:pt x="4" y="25"/>
                      <a:pt x="25" y="12"/>
                    </a:cubicBezTo>
                    <a:cubicBezTo>
                      <a:pt x="47" y="0"/>
                      <a:pt x="77" y="12"/>
                      <a:pt x="93"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5" name="Freeform 12"/>
              <p:cNvSpPr>
                <a:spLocks/>
              </p:cNvSpPr>
              <p:nvPr/>
            </p:nvSpPr>
            <p:spPr bwMode="auto">
              <a:xfrm>
                <a:off x="10826750" y="1050925"/>
                <a:ext cx="123825" cy="131763"/>
              </a:xfrm>
              <a:custGeom>
                <a:avLst/>
                <a:gdLst>
                  <a:gd name="T0" fmla="*/ 56 w 56"/>
                  <a:gd name="T1" fmla="*/ 45 h 59"/>
                  <a:gd name="T2" fmla="*/ 28 w 56"/>
                  <a:gd name="T3" fmla="*/ 59 h 59"/>
                  <a:gd name="T4" fmla="*/ 0 w 56"/>
                  <a:gd name="T5" fmla="*/ 45 h 59"/>
                  <a:gd name="T6" fmla="*/ 0 w 56"/>
                  <a:gd name="T7" fmla="*/ 0 h 59"/>
                  <a:gd name="T8" fmla="*/ 56 w 56"/>
                  <a:gd name="T9" fmla="*/ 0 h 59"/>
                  <a:gd name="T10" fmla="*/ 56 w 56"/>
                  <a:gd name="T11" fmla="*/ 45 h 59"/>
                </a:gdLst>
                <a:ahLst/>
                <a:cxnLst>
                  <a:cxn ang="0">
                    <a:pos x="T0" y="T1"/>
                  </a:cxn>
                  <a:cxn ang="0">
                    <a:pos x="T2" y="T3"/>
                  </a:cxn>
                  <a:cxn ang="0">
                    <a:pos x="T4" y="T5"/>
                  </a:cxn>
                  <a:cxn ang="0">
                    <a:pos x="T6" y="T7"/>
                  </a:cxn>
                  <a:cxn ang="0">
                    <a:pos x="T8" y="T9"/>
                  </a:cxn>
                  <a:cxn ang="0">
                    <a:pos x="T10" y="T11"/>
                  </a:cxn>
                </a:cxnLst>
                <a:rect l="0" t="0" r="r" b="b"/>
                <a:pathLst>
                  <a:path w="56" h="59">
                    <a:moveTo>
                      <a:pt x="56" y="45"/>
                    </a:moveTo>
                    <a:cubicBezTo>
                      <a:pt x="56" y="45"/>
                      <a:pt x="48" y="59"/>
                      <a:pt x="28" y="59"/>
                    </a:cubicBezTo>
                    <a:cubicBezTo>
                      <a:pt x="9" y="59"/>
                      <a:pt x="0" y="45"/>
                      <a:pt x="0" y="45"/>
                    </a:cubicBezTo>
                    <a:cubicBezTo>
                      <a:pt x="0" y="0"/>
                      <a:pt x="0" y="0"/>
                      <a:pt x="0" y="0"/>
                    </a:cubicBezTo>
                    <a:cubicBezTo>
                      <a:pt x="56" y="0"/>
                      <a:pt x="56" y="0"/>
                      <a:pt x="56" y="0"/>
                    </a:cubicBezTo>
                    <a:lnTo>
                      <a:pt x="56" y="4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6" name="Freeform 13"/>
              <p:cNvSpPr>
                <a:spLocks/>
              </p:cNvSpPr>
              <p:nvPr/>
            </p:nvSpPr>
            <p:spPr bwMode="auto">
              <a:xfrm>
                <a:off x="10493375" y="1195388"/>
                <a:ext cx="304800" cy="690563"/>
              </a:xfrm>
              <a:custGeom>
                <a:avLst/>
                <a:gdLst>
                  <a:gd name="T0" fmla="*/ 137 w 137"/>
                  <a:gd name="T1" fmla="*/ 10 h 311"/>
                  <a:gd name="T2" fmla="*/ 72 w 137"/>
                  <a:gd name="T3" fmla="*/ 0 h 311"/>
                  <a:gd name="T4" fmla="*/ 0 w 137"/>
                  <a:gd name="T5" fmla="*/ 311 h 311"/>
                  <a:gd name="T6" fmla="*/ 49 w 137"/>
                  <a:gd name="T7" fmla="*/ 311 h 311"/>
                  <a:gd name="T8" fmla="*/ 137 w 137"/>
                  <a:gd name="T9" fmla="*/ 10 h 311"/>
                </a:gdLst>
                <a:ahLst/>
                <a:cxnLst>
                  <a:cxn ang="0">
                    <a:pos x="T0" y="T1"/>
                  </a:cxn>
                  <a:cxn ang="0">
                    <a:pos x="T2" y="T3"/>
                  </a:cxn>
                  <a:cxn ang="0">
                    <a:pos x="T4" y="T5"/>
                  </a:cxn>
                  <a:cxn ang="0">
                    <a:pos x="T6" y="T7"/>
                  </a:cxn>
                  <a:cxn ang="0">
                    <a:pos x="T8" y="T9"/>
                  </a:cxn>
                </a:cxnLst>
                <a:rect l="0" t="0" r="r" b="b"/>
                <a:pathLst>
                  <a:path w="137" h="311">
                    <a:moveTo>
                      <a:pt x="137" y="10"/>
                    </a:moveTo>
                    <a:cubicBezTo>
                      <a:pt x="121" y="6"/>
                      <a:pt x="88" y="5"/>
                      <a:pt x="72" y="0"/>
                    </a:cubicBezTo>
                    <a:cubicBezTo>
                      <a:pt x="26" y="101"/>
                      <a:pt x="10" y="201"/>
                      <a:pt x="0" y="311"/>
                    </a:cubicBezTo>
                    <a:cubicBezTo>
                      <a:pt x="49" y="311"/>
                      <a:pt x="49" y="311"/>
                      <a:pt x="49" y="311"/>
                    </a:cubicBezTo>
                    <a:cubicBezTo>
                      <a:pt x="60" y="206"/>
                      <a:pt x="92" y="106"/>
                      <a:pt x="137" y="1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7" name="Freeform 14"/>
              <p:cNvSpPr>
                <a:spLocks/>
              </p:cNvSpPr>
              <p:nvPr/>
            </p:nvSpPr>
            <p:spPr bwMode="auto">
              <a:xfrm>
                <a:off x="10983913" y="1189038"/>
                <a:ext cx="292100" cy="690563"/>
              </a:xfrm>
              <a:custGeom>
                <a:avLst/>
                <a:gdLst>
                  <a:gd name="T0" fmla="*/ 58 w 131"/>
                  <a:gd name="T1" fmla="*/ 177 h 311"/>
                  <a:gd name="T2" fmla="*/ 0 w 131"/>
                  <a:gd name="T3" fmla="*/ 13 h 311"/>
                  <a:gd name="T4" fmla="*/ 58 w 131"/>
                  <a:gd name="T5" fmla="*/ 0 h 311"/>
                  <a:gd name="T6" fmla="*/ 116 w 131"/>
                  <a:gd name="T7" fmla="*/ 192 h 311"/>
                  <a:gd name="T8" fmla="*/ 131 w 131"/>
                  <a:gd name="T9" fmla="*/ 311 h 311"/>
                  <a:gd name="T10" fmla="*/ 82 w 131"/>
                  <a:gd name="T11" fmla="*/ 311 h 311"/>
                  <a:gd name="T12" fmla="*/ 58 w 131"/>
                  <a:gd name="T13" fmla="*/ 177 h 311"/>
                </a:gdLst>
                <a:ahLst/>
                <a:cxnLst>
                  <a:cxn ang="0">
                    <a:pos x="T0" y="T1"/>
                  </a:cxn>
                  <a:cxn ang="0">
                    <a:pos x="T2" y="T3"/>
                  </a:cxn>
                  <a:cxn ang="0">
                    <a:pos x="T4" y="T5"/>
                  </a:cxn>
                  <a:cxn ang="0">
                    <a:pos x="T6" y="T7"/>
                  </a:cxn>
                  <a:cxn ang="0">
                    <a:pos x="T8" y="T9"/>
                  </a:cxn>
                  <a:cxn ang="0">
                    <a:pos x="T10" y="T11"/>
                  </a:cxn>
                  <a:cxn ang="0">
                    <a:pos x="T12" y="T13"/>
                  </a:cxn>
                </a:cxnLst>
                <a:rect l="0" t="0" r="r" b="b"/>
                <a:pathLst>
                  <a:path w="131" h="311">
                    <a:moveTo>
                      <a:pt x="58" y="177"/>
                    </a:moveTo>
                    <a:cubicBezTo>
                      <a:pt x="45" y="121"/>
                      <a:pt x="26" y="67"/>
                      <a:pt x="0" y="13"/>
                    </a:cubicBezTo>
                    <a:cubicBezTo>
                      <a:pt x="16" y="9"/>
                      <a:pt x="42" y="4"/>
                      <a:pt x="58" y="0"/>
                    </a:cubicBezTo>
                    <a:cubicBezTo>
                      <a:pt x="87" y="63"/>
                      <a:pt x="104" y="126"/>
                      <a:pt x="116" y="192"/>
                    </a:cubicBezTo>
                    <a:cubicBezTo>
                      <a:pt x="122" y="230"/>
                      <a:pt x="127" y="270"/>
                      <a:pt x="131" y="311"/>
                    </a:cubicBezTo>
                    <a:cubicBezTo>
                      <a:pt x="82" y="311"/>
                      <a:pt x="82" y="311"/>
                      <a:pt x="82" y="311"/>
                    </a:cubicBezTo>
                    <a:cubicBezTo>
                      <a:pt x="77" y="265"/>
                      <a:pt x="69" y="220"/>
                      <a:pt x="58" y="177"/>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8" name="Freeform 15"/>
              <p:cNvSpPr>
                <a:spLocks/>
              </p:cNvSpPr>
              <p:nvPr/>
            </p:nvSpPr>
            <p:spPr bwMode="auto">
              <a:xfrm>
                <a:off x="10709275" y="1781175"/>
                <a:ext cx="173038" cy="887413"/>
              </a:xfrm>
              <a:custGeom>
                <a:avLst/>
                <a:gdLst>
                  <a:gd name="T0" fmla="*/ 94 w 109"/>
                  <a:gd name="T1" fmla="*/ 559 h 559"/>
                  <a:gd name="T2" fmla="*/ 22 w 109"/>
                  <a:gd name="T3" fmla="*/ 559 h 559"/>
                  <a:gd name="T4" fmla="*/ 0 w 109"/>
                  <a:gd name="T5" fmla="*/ 0 h 559"/>
                  <a:gd name="T6" fmla="*/ 109 w 109"/>
                  <a:gd name="T7" fmla="*/ 101 h 559"/>
                  <a:gd name="T8" fmla="*/ 94 w 109"/>
                  <a:gd name="T9" fmla="*/ 559 h 559"/>
                </a:gdLst>
                <a:ahLst/>
                <a:cxnLst>
                  <a:cxn ang="0">
                    <a:pos x="T0" y="T1"/>
                  </a:cxn>
                  <a:cxn ang="0">
                    <a:pos x="T2" y="T3"/>
                  </a:cxn>
                  <a:cxn ang="0">
                    <a:pos x="T4" y="T5"/>
                  </a:cxn>
                  <a:cxn ang="0">
                    <a:pos x="T6" y="T7"/>
                  </a:cxn>
                  <a:cxn ang="0">
                    <a:pos x="T8" y="T9"/>
                  </a:cxn>
                </a:cxnLst>
                <a:rect l="0" t="0" r="r" b="b"/>
                <a:pathLst>
                  <a:path w="109" h="559">
                    <a:moveTo>
                      <a:pt x="94" y="559"/>
                    </a:moveTo>
                    <a:lnTo>
                      <a:pt x="22" y="559"/>
                    </a:lnTo>
                    <a:lnTo>
                      <a:pt x="0" y="0"/>
                    </a:lnTo>
                    <a:lnTo>
                      <a:pt x="109" y="101"/>
                    </a:lnTo>
                    <a:lnTo>
                      <a:pt x="94"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49" name="Freeform 16"/>
              <p:cNvSpPr>
                <a:spLocks/>
              </p:cNvSpPr>
              <p:nvPr/>
            </p:nvSpPr>
            <p:spPr bwMode="auto">
              <a:xfrm>
                <a:off x="10888663" y="1781175"/>
                <a:ext cx="161925" cy="887413"/>
              </a:xfrm>
              <a:custGeom>
                <a:avLst/>
                <a:gdLst>
                  <a:gd name="T0" fmla="*/ 88 w 102"/>
                  <a:gd name="T1" fmla="*/ 559 h 559"/>
                  <a:gd name="T2" fmla="*/ 17 w 102"/>
                  <a:gd name="T3" fmla="*/ 559 h 559"/>
                  <a:gd name="T4" fmla="*/ 0 w 102"/>
                  <a:gd name="T5" fmla="*/ 101 h 559"/>
                  <a:gd name="T6" fmla="*/ 102 w 102"/>
                  <a:gd name="T7" fmla="*/ 0 h 559"/>
                  <a:gd name="T8" fmla="*/ 88 w 102"/>
                  <a:gd name="T9" fmla="*/ 559 h 559"/>
                </a:gdLst>
                <a:ahLst/>
                <a:cxnLst>
                  <a:cxn ang="0">
                    <a:pos x="T0" y="T1"/>
                  </a:cxn>
                  <a:cxn ang="0">
                    <a:pos x="T2" y="T3"/>
                  </a:cxn>
                  <a:cxn ang="0">
                    <a:pos x="T4" y="T5"/>
                  </a:cxn>
                  <a:cxn ang="0">
                    <a:pos x="T6" y="T7"/>
                  </a:cxn>
                  <a:cxn ang="0">
                    <a:pos x="T8" y="T9"/>
                  </a:cxn>
                </a:cxnLst>
                <a:rect l="0" t="0" r="r" b="b"/>
                <a:pathLst>
                  <a:path w="102" h="559">
                    <a:moveTo>
                      <a:pt x="88" y="559"/>
                    </a:moveTo>
                    <a:lnTo>
                      <a:pt x="17" y="559"/>
                    </a:lnTo>
                    <a:lnTo>
                      <a:pt x="0" y="101"/>
                    </a:lnTo>
                    <a:lnTo>
                      <a:pt x="102" y="0"/>
                    </a:lnTo>
                    <a:lnTo>
                      <a:pt x="88"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0" name="Freeform 17"/>
              <p:cNvSpPr>
                <a:spLocks/>
              </p:cNvSpPr>
              <p:nvPr/>
            </p:nvSpPr>
            <p:spPr bwMode="auto">
              <a:xfrm>
                <a:off x="10506075" y="1885950"/>
                <a:ext cx="80963" cy="88900"/>
              </a:xfrm>
              <a:custGeom>
                <a:avLst/>
                <a:gdLst>
                  <a:gd name="T0" fmla="*/ 0 w 36"/>
                  <a:gd name="T1" fmla="*/ 0 h 40"/>
                  <a:gd name="T2" fmla="*/ 0 w 36"/>
                  <a:gd name="T3" fmla="*/ 22 h 40"/>
                  <a:gd name="T4" fmla="*/ 18 w 36"/>
                  <a:gd name="T5" fmla="*/ 40 h 40"/>
                  <a:gd name="T6" fmla="*/ 36 w 36"/>
                  <a:gd name="T7" fmla="*/ 22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2"/>
                      <a:pt x="0" y="22"/>
                      <a:pt x="0" y="22"/>
                    </a:cubicBezTo>
                    <a:cubicBezTo>
                      <a:pt x="0" y="32"/>
                      <a:pt x="8" y="40"/>
                      <a:pt x="18" y="40"/>
                    </a:cubicBezTo>
                    <a:cubicBezTo>
                      <a:pt x="28" y="40"/>
                      <a:pt x="36" y="32"/>
                      <a:pt x="36" y="22"/>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1" name="Freeform 18"/>
              <p:cNvSpPr>
                <a:spLocks/>
              </p:cNvSpPr>
              <p:nvPr/>
            </p:nvSpPr>
            <p:spPr bwMode="auto">
              <a:xfrm>
                <a:off x="11180763" y="1879600"/>
                <a:ext cx="79375" cy="88900"/>
              </a:xfrm>
              <a:custGeom>
                <a:avLst/>
                <a:gdLst>
                  <a:gd name="T0" fmla="*/ 0 w 36"/>
                  <a:gd name="T1" fmla="*/ 0 h 40"/>
                  <a:gd name="T2" fmla="*/ 0 w 36"/>
                  <a:gd name="T3" fmla="*/ 21 h 40"/>
                  <a:gd name="T4" fmla="*/ 18 w 36"/>
                  <a:gd name="T5" fmla="*/ 40 h 40"/>
                  <a:gd name="T6" fmla="*/ 36 w 36"/>
                  <a:gd name="T7" fmla="*/ 21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1"/>
                      <a:pt x="0" y="21"/>
                      <a:pt x="0" y="21"/>
                    </a:cubicBezTo>
                    <a:cubicBezTo>
                      <a:pt x="0" y="31"/>
                      <a:pt x="8" y="40"/>
                      <a:pt x="18" y="40"/>
                    </a:cubicBezTo>
                    <a:cubicBezTo>
                      <a:pt x="28" y="40"/>
                      <a:pt x="36" y="31"/>
                      <a:pt x="36" y="21"/>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3" name="Freeform 19"/>
              <p:cNvSpPr>
                <a:spLocks/>
              </p:cNvSpPr>
              <p:nvPr/>
            </p:nvSpPr>
            <p:spPr bwMode="auto">
              <a:xfrm>
                <a:off x="10764838" y="901700"/>
                <a:ext cx="246063" cy="220663"/>
              </a:xfrm>
              <a:custGeom>
                <a:avLst/>
                <a:gdLst>
                  <a:gd name="T0" fmla="*/ 106 w 111"/>
                  <a:gd name="T1" fmla="*/ 24 h 99"/>
                  <a:gd name="T2" fmla="*/ 103 w 111"/>
                  <a:gd name="T3" fmla="*/ 23 h 99"/>
                  <a:gd name="T4" fmla="*/ 103 w 111"/>
                  <a:gd name="T5" fmla="*/ 16 h 99"/>
                  <a:gd name="T6" fmla="*/ 103 w 111"/>
                  <a:gd name="T7" fmla="*/ 14 h 99"/>
                  <a:gd name="T8" fmla="*/ 103 w 111"/>
                  <a:gd name="T9" fmla="*/ 13 h 99"/>
                  <a:gd name="T10" fmla="*/ 102 w 111"/>
                  <a:gd name="T11" fmla="*/ 12 h 99"/>
                  <a:gd name="T12" fmla="*/ 102 w 111"/>
                  <a:gd name="T13" fmla="*/ 11 h 99"/>
                  <a:gd name="T14" fmla="*/ 102 w 111"/>
                  <a:gd name="T15" fmla="*/ 10 h 99"/>
                  <a:gd name="T16" fmla="*/ 102 w 111"/>
                  <a:gd name="T17" fmla="*/ 9 h 99"/>
                  <a:gd name="T18" fmla="*/ 102 w 111"/>
                  <a:gd name="T19" fmla="*/ 9 h 99"/>
                  <a:gd name="T20" fmla="*/ 101 w 111"/>
                  <a:gd name="T21" fmla="*/ 6 h 99"/>
                  <a:gd name="T22" fmla="*/ 100 w 111"/>
                  <a:gd name="T23" fmla="*/ 6 h 99"/>
                  <a:gd name="T24" fmla="*/ 100 w 111"/>
                  <a:gd name="T25" fmla="*/ 5 h 99"/>
                  <a:gd name="T26" fmla="*/ 99 w 111"/>
                  <a:gd name="T27" fmla="*/ 4 h 99"/>
                  <a:gd name="T28" fmla="*/ 99 w 111"/>
                  <a:gd name="T29" fmla="*/ 3 h 99"/>
                  <a:gd name="T30" fmla="*/ 99 w 111"/>
                  <a:gd name="T31" fmla="*/ 3 h 99"/>
                  <a:gd name="T32" fmla="*/ 90 w 111"/>
                  <a:gd name="T33" fmla="*/ 4 h 99"/>
                  <a:gd name="T34" fmla="*/ 74 w 111"/>
                  <a:gd name="T35" fmla="*/ 0 h 99"/>
                  <a:gd name="T36" fmla="*/ 45 w 111"/>
                  <a:gd name="T37" fmla="*/ 4 h 99"/>
                  <a:gd name="T38" fmla="*/ 15 w 111"/>
                  <a:gd name="T39" fmla="*/ 0 h 99"/>
                  <a:gd name="T40" fmla="*/ 11 w 111"/>
                  <a:gd name="T41" fmla="*/ 5 h 99"/>
                  <a:gd name="T42" fmla="*/ 11 w 111"/>
                  <a:gd name="T43" fmla="*/ 5 h 99"/>
                  <a:gd name="T44" fmla="*/ 10 w 111"/>
                  <a:gd name="T45" fmla="*/ 7 h 99"/>
                  <a:gd name="T46" fmla="*/ 10 w 111"/>
                  <a:gd name="T47" fmla="*/ 7 h 99"/>
                  <a:gd name="T48" fmla="*/ 9 w 111"/>
                  <a:gd name="T49" fmla="*/ 9 h 99"/>
                  <a:gd name="T50" fmla="*/ 9 w 111"/>
                  <a:gd name="T51" fmla="*/ 9 h 99"/>
                  <a:gd name="T52" fmla="*/ 9 w 111"/>
                  <a:gd name="T53" fmla="*/ 11 h 99"/>
                  <a:gd name="T54" fmla="*/ 9 w 111"/>
                  <a:gd name="T55" fmla="*/ 12 h 99"/>
                  <a:gd name="T56" fmla="*/ 8 w 111"/>
                  <a:gd name="T57" fmla="*/ 13 h 99"/>
                  <a:gd name="T58" fmla="*/ 8 w 111"/>
                  <a:gd name="T59" fmla="*/ 14 h 99"/>
                  <a:gd name="T60" fmla="*/ 8 w 111"/>
                  <a:gd name="T61" fmla="*/ 16 h 99"/>
                  <a:gd name="T62" fmla="*/ 8 w 111"/>
                  <a:gd name="T63" fmla="*/ 23 h 99"/>
                  <a:gd name="T64" fmla="*/ 7 w 111"/>
                  <a:gd name="T65" fmla="*/ 23 h 99"/>
                  <a:gd name="T66" fmla="*/ 0 w 111"/>
                  <a:gd name="T67" fmla="*/ 31 h 99"/>
                  <a:gd name="T68" fmla="*/ 0 w 111"/>
                  <a:gd name="T69" fmla="*/ 49 h 99"/>
                  <a:gd name="T70" fmla="*/ 8 w 111"/>
                  <a:gd name="T71" fmla="*/ 57 h 99"/>
                  <a:gd name="T72" fmla="*/ 34 w 111"/>
                  <a:gd name="T73" fmla="*/ 99 h 99"/>
                  <a:gd name="T74" fmla="*/ 77 w 111"/>
                  <a:gd name="T75" fmla="*/ 99 h 99"/>
                  <a:gd name="T76" fmla="*/ 103 w 111"/>
                  <a:gd name="T77" fmla="*/ 57 h 99"/>
                  <a:gd name="T78" fmla="*/ 111 w 111"/>
                  <a:gd name="T79" fmla="*/ 49 h 99"/>
                  <a:gd name="T80" fmla="*/ 111 w 111"/>
                  <a:gd name="T81" fmla="*/ 31 h 99"/>
                  <a:gd name="T82" fmla="*/ 106 w 111"/>
                  <a:gd name="T8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99">
                    <a:moveTo>
                      <a:pt x="106" y="24"/>
                    </a:moveTo>
                    <a:cubicBezTo>
                      <a:pt x="105" y="23"/>
                      <a:pt x="104" y="23"/>
                      <a:pt x="103" y="23"/>
                    </a:cubicBezTo>
                    <a:cubicBezTo>
                      <a:pt x="103" y="16"/>
                      <a:pt x="103" y="16"/>
                      <a:pt x="103" y="16"/>
                    </a:cubicBezTo>
                    <a:cubicBezTo>
                      <a:pt x="103" y="16"/>
                      <a:pt x="103" y="15"/>
                      <a:pt x="103" y="14"/>
                    </a:cubicBezTo>
                    <a:cubicBezTo>
                      <a:pt x="103" y="14"/>
                      <a:pt x="103" y="14"/>
                      <a:pt x="103" y="13"/>
                    </a:cubicBezTo>
                    <a:cubicBezTo>
                      <a:pt x="103" y="13"/>
                      <a:pt x="103" y="13"/>
                      <a:pt x="102" y="12"/>
                    </a:cubicBezTo>
                    <a:cubicBezTo>
                      <a:pt x="102" y="12"/>
                      <a:pt x="102" y="12"/>
                      <a:pt x="102" y="11"/>
                    </a:cubicBezTo>
                    <a:cubicBezTo>
                      <a:pt x="102" y="11"/>
                      <a:pt x="102" y="11"/>
                      <a:pt x="102" y="10"/>
                    </a:cubicBezTo>
                    <a:cubicBezTo>
                      <a:pt x="102" y="10"/>
                      <a:pt x="102" y="10"/>
                      <a:pt x="102" y="9"/>
                    </a:cubicBezTo>
                    <a:cubicBezTo>
                      <a:pt x="102" y="9"/>
                      <a:pt x="102" y="9"/>
                      <a:pt x="102" y="9"/>
                    </a:cubicBezTo>
                    <a:cubicBezTo>
                      <a:pt x="101" y="8"/>
                      <a:pt x="101" y="7"/>
                      <a:pt x="101" y="6"/>
                    </a:cubicBezTo>
                    <a:cubicBezTo>
                      <a:pt x="100" y="6"/>
                      <a:pt x="100" y="6"/>
                      <a:pt x="100" y="6"/>
                    </a:cubicBezTo>
                    <a:cubicBezTo>
                      <a:pt x="100" y="5"/>
                      <a:pt x="100" y="5"/>
                      <a:pt x="100" y="5"/>
                    </a:cubicBezTo>
                    <a:cubicBezTo>
                      <a:pt x="100" y="5"/>
                      <a:pt x="100" y="4"/>
                      <a:pt x="99" y="4"/>
                    </a:cubicBezTo>
                    <a:cubicBezTo>
                      <a:pt x="99" y="4"/>
                      <a:pt x="99" y="3"/>
                      <a:pt x="99" y="3"/>
                    </a:cubicBezTo>
                    <a:cubicBezTo>
                      <a:pt x="99" y="3"/>
                      <a:pt x="99" y="3"/>
                      <a:pt x="99" y="3"/>
                    </a:cubicBezTo>
                    <a:cubicBezTo>
                      <a:pt x="96" y="4"/>
                      <a:pt x="93" y="4"/>
                      <a:pt x="90" y="4"/>
                    </a:cubicBezTo>
                    <a:cubicBezTo>
                      <a:pt x="83" y="4"/>
                      <a:pt x="78" y="2"/>
                      <a:pt x="74" y="0"/>
                    </a:cubicBezTo>
                    <a:cubicBezTo>
                      <a:pt x="67" y="2"/>
                      <a:pt x="57" y="4"/>
                      <a:pt x="45" y="4"/>
                    </a:cubicBezTo>
                    <a:cubicBezTo>
                      <a:pt x="33" y="4"/>
                      <a:pt x="22" y="2"/>
                      <a:pt x="15" y="0"/>
                    </a:cubicBezTo>
                    <a:cubicBezTo>
                      <a:pt x="14" y="1"/>
                      <a:pt x="12" y="3"/>
                      <a:pt x="11" y="5"/>
                    </a:cubicBezTo>
                    <a:cubicBezTo>
                      <a:pt x="11" y="5"/>
                      <a:pt x="11" y="5"/>
                      <a:pt x="11" y="5"/>
                    </a:cubicBezTo>
                    <a:cubicBezTo>
                      <a:pt x="11" y="6"/>
                      <a:pt x="10" y="6"/>
                      <a:pt x="10" y="7"/>
                    </a:cubicBezTo>
                    <a:cubicBezTo>
                      <a:pt x="10" y="7"/>
                      <a:pt x="10" y="7"/>
                      <a:pt x="10" y="7"/>
                    </a:cubicBezTo>
                    <a:cubicBezTo>
                      <a:pt x="10" y="8"/>
                      <a:pt x="10" y="8"/>
                      <a:pt x="9" y="9"/>
                    </a:cubicBezTo>
                    <a:cubicBezTo>
                      <a:pt x="9" y="9"/>
                      <a:pt x="9" y="9"/>
                      <a:pt x="9" y="9"/>
                    </a:cubicBezTo>
                    <a:cubicBezTo>
                      <a:pt x="9" y="10"/>
                      <a:pt x="9" y="11"/>
                      <a:pt x="9" y="11"/>
                    </a:cubicBezTo>
                    <a:cubicBezTo>
                      <a:pt x="9" y="11"/>
                      <a:pt x="9" y="11"/>
                      <a:pt x="9" y="12"/>
                    </a:cubicBezTo>
                    <a:cubicBezTo>
                      <a:pt x="8" y="12"/>
                      <a:pt x="8" y="13"/>
                      <a:pt x="8" y="13"/>
                    </a:cubicBezTo>
                    <a:cubicBezTo>
                      <a:pt x="8" y="14"/>
                      <a:pt x="8" y="14"/>
                      <a:pt x="8" y="14"/>
                    </a:cubicBezTo>
                    <a:cubicBezTo>
                      <a:pt x="8" y="15"/>
                      <a:pt x="8" y="16"/>
                      <a:pt x="8" y="16"/>
                    </a:cubicBezTo>
                    <a:cubicBezTo>
                      <a:pt x="8" y="23"/>
                      <a:pt x="8" y="23"/>
                      <a:pt x="8" y="23"/>
                    </a:cubicBezTo>
                    <a:cubicBezTo>
                      <a:pt x="8" y="23"/>
                      <a:pt x="7" y="23"/>
                      <a:pt x="7" y="23"/>
                    </a:cubicBezTo>
                    <a:cubicBezTo>
                      <a:pt x="3" y="24"/>
                      <a:pt x="0" y="27"/>
                      <a:pt x="0" y="31"/>
                    </a:cubicBezTo>
                    <a:cubicBezTo>
                      <a:pt x="0" y="49"/>
                      <a:pt x="0" y="49"/>
                      <a:pt x="0" y="49"/>
                    </a:cubicBezTo>
                    <a:cubicBezTo>
                      <a:pt x="0" y="53"/>
                      <a:pt x="4" y="57"/>
                      <a:pt x="8" y="57"/>
                    </a:cubicBezTo>
                    <a:cubicBezTo>
                      <a:pt x="8" y="57"/>
                      <a:pt x="22" y="99"/>
                      <a:pt x="34" y="99"/>
                    </a:cubicBezTo>
                    <a:cubicBezTo>
                      <a:pt x="77" y="99"/>
                      <a:pt x="77" y="99"/>
                      <a:pt x="77" y="99"/>
                    </a:cubicBezTo>
                    <a:cubicBezTo>
                      <a:pt x="89" y="99"/>
                      <a:pt x="103" y="57"/>
                      <a:pt x="103" y="57"/>
                    </a:cubicBezTo>
                    <a:cubicBezTo>
                      <a:pt x="107" y="57"/>
                      <a:pt x="111" y="53"/>
                      <a:pt x="111" y="49"/>
                    </a:cubicBezTo>
                    <a:cubicBezTo>
                      <a:pt x="111" y="31"/>
                      <a:pt x="111" y="31"/>
                      <a:pt x="111" y="31"/>
                    </a:cubicBezTo>
                    <a:cubicBezTo>
                      <a:pt x="111" y="28"/>
                      <a:pt x="109" y="25"/>
                      <a:pt x="106" y="24"/>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4" name="Freeform 20"/>
              <p:cNvSpPr>
                <a:spLocks noEditPoints="1"/>
              </p:cNvSpPr>
              <p:nvPr/>
            </p:nvSpPr>
            <p:spPr bwMode="auto">
              <a:xfrm>
                <a:off x="10450513" y="2552700"/>
                <a:ext cx="207963" cy="100013"/>
              </a:xfrm>
              <a:custGeom>
                <a:avLst/>
                <a:gdLst>
                  <a:gd name="T0" fmla="*/ 92 w 93"/>
                  <a:gd name="T1" fmla="*/ 21 h 45"/>
                  <a:gd name="T2" fmla="*/ 69 w 93"/>
                  <a:gd name="T3" fmla="*/ 15 h 45"/>
                  <a:gd name="T4" fmla="*/ 46 w 93"/>
                  <a:gd name="T5" fmla="*/ 14 h 45"/>
                  <a:gd name="T6" fmla="*/ 25 w 93"/>
                  <a:gd name="T7" fmla="*/ 4 h 45"/>
                  <a:gd name="T8" fmla="*/ 1 w 93"/>
                  <a:gd name="T9" fmla="*/ 0 h 45"/>
                  <a:gd name="T10" fmla="*/ 0 w 93"/>
                  <a:gd name="T11" fmla="*/ 3 h 45"/>
                  <a:gd name="T12" fmla="*/ 2 w 93"/>
                  <a:gd name="T13" fmla="*/ 7 h 45"/>
                  <a:gd name="T14" fmla="*/ 3 w 93"/>
                  <a:gd name="T15" fmla="*/ 15 h 45"/>
                  <a:gd name="T16" fmla="*/ 22 w 93"/>
                  <a:gd name="T17" fmla="*/ 32 h 45"/>
                  <a:gd name="T18" fmla="*/ 41 w 93"/>
                  <a:gd name="T19" fmla="*/ 20 h 45"/>
                  <a:gd name="T20" fmla="*/ 45 w 93"/>
                  <a:gd name="T21" fmla="*/ 19 h 45"/>
                  <a:gd name="T22" fmla="*/ 48 w 93"/>
                  <a:gd name="T23" fmla="*/ 21 h 45"/>
                  <a:gd name="T24" fmla="*/ 59 w 93"/>
                  <a:gd name="T25" fmla="*/ 41 h 45"/>
                  <a:gd name="T26" fmla="*/ 83 w 93"/>
                  <a:gd name="T27" fmla="*/ 34 h 45"/>
                  <a:gd name="T28" fmla="*/ 88 w 93"/>
                  <a:gd name="T29" fmla="*/ 27 h 45"/>
                  <a:gd name="T30" fmla="*/ 91 w 93"/>
                  <a:gd name="T31" fmla="*/ 24 h 45"/>
                  <a:gd name="T32" fmla="*/ 92 w 93"/>
                  <a:gd name="T33" fmla="*/ 21 h 45"/>
                  <a:gd name="T34" fmla="*/ 31 w 93"/>
                  <a:gd name="T35" fmla="*/ 27 h 45"/>
                  <a:gd name="T36" fmla="*/ 13 w 93"/>
                  <a:gd name="T37" fmla="*/ 28 h 45"/>
                  <a:gd name="T38" fmla="*/ 7 w 93"/>
                  <a:gd name="T39" fmla="*/ 9 h 45"/>
                  <a:gd name="T40" fmla="*/ 25 w 93"/>
                  <a:gd name="T41" fmla="*/ 6 h 45"/>
                  <a:gd name="T42" fmla="*/ 36 w 93"/>
                  <a:gd name="T43" fmla="*/ 12 h 45"/>
                  <a:gd name="T44" fmla="*/ 31 w 93"/>
                  <a:gd name="T45" fmla="*/ 27 h 45"/>
                  <a:gd name="T46" fmla="*/ 68 w 93"/>
                  <a:gd name="T47" fmla="*/ 41 h 45"/>
                  <a:gd name="T48" fmla="*/ 53 w 93"/>
                  <a:gd name="T49" fmla="*/ 33 h 45"/>
                  <a:gd name="T50" fmla="*/ 56 w 93"/>
                  <a:gd name="T51" fmla="*/ 17 h 45"/>
                  <a:gd name="T52" fmla="*/ 68 w 93"/>
                  <a:gd name="T53" fmla="*/ 17 h 45"/>
                  <a:gd name="T54" fmla="*/ 83 w 93"/>
                  <a:gd name="T55" fmla="*/ 27 h 45"/>
                  <a:gd name="T56" fmla="*/ 68 w 93"/>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45">
                    <a:moveTo>
                      <a:pt x="92" y="21"/>
                    </a:moveTo>
                    <a:cubicBezTo>
                      <a:pt x="92" y="21"/>
                      <a:pt x="79" y="16"/>
                      <a:pt x="69" y="15"/>
                    </a:cubicBezTo>
                    <a:cubicBezTo>
                      <a:pt x="59" y="14"/>
                      <a:pt x="50" y="15"/>
                      <a:pt x="46" y="14"/>
                    </a:cubicBezTo>
                    <a:cubicBezTo>
                      <a:pt x="41" y="13"/>
                      <a:pt x="34" y="8"/>
                      <a:pt x="25" y="4"/>
                    </a:cubicBezTo>
                    <a:cubicBezTo>
                      <a:pt x="15" y="1"/>
                      <a:pt x="1" y="0"/>
                      <a:pt x="1" y="0"/>
                    </a:cubicBezTo>
                    <a:cubicBezTo>
                      <a:pt x="0" y="0"/>
                      <a:pt x="0" y="1"/>
                      <a:pt x="0" y="3"/>
                    </a:cubicBezTo>
                    <a:cubicBezTo>
                      <a:pt x="0" y="4"/>
                      <a:pt x="0" y="5"/>
                      <a:pt x="2" y="7"/>
                    </a:cubicBezTo>
                    <a:cubicBezTo>
                      <a:pt x="4" y="8"/>
                      <a:pt x="3" y="15"/>
                      <a:pt x="3" y="15"/>
                    </a:cubicBezTo>
                    <a:cubicBezTo>
                      <a:pt x="3" y="26"/>
                      <a:pt x="10" y="31"/>
                      <a:pt x="22" y="32"/>
                    </a:cubicBezTo>
                    <a:cubicBezTo>
                      <a:pt x="34" y="33"/>
                      <a:pt x="39" y="21"/>
                      <a:pt x="41" y="20"/>
                    </a:cubicBezTo>
                    <a:cubicBezTo>
                      <a:pt x="43" y="18"/>
                      <a:pt x="45" y="19"/>
                      <a:pt x="45" y="19"/>
                    </a:cubicBezTo>
                    <a:cubicBezTo>
                      <a:pt x="45" y="19"/>
                      <a:pt x="47" y="19"/>
                      <a:pt x="48" y="21"/>
                    </a:cubicBezTo>
                    <a:cubicBezTo>
                      <a:pt x="49" y="23"/>
                      <a:pt x="48" y="36"/>
                      <a:pt x="59" y="41"/>
                    </a:cubicBezTo>
                    <a:cubicBezTo>
                      <a:pt x="70" y="45"/>
                      <a:pt x="79" y="44"/>
                      <a:pt x="83" y="34"/>
                    </a:cubicBezTo>
                    <a:cubicBezTo>
                      <a:pt x="83" y="34"/>
                      <a:pt x="85" y="28"/>
                      <a:pt x="88" y="27"/>
                    </a:cubicBezTo>
                    <a:cubicBezTo>
                      <a:pt x="90" y="27"/>
                      <a:pt x="90" y="26"/>
                      <a:pt x="91" y="24"/>
                    </a:cubicBezTo>
                    <a:cubicBezTo>
                      <a:pt x="92" y="23"/>
                      <a:pt x="93" y="22"/>
                      <a:pt x="92" y="21"/>
                    </a:cubicBezTo>
                    <a:close/>
                    <a:moveTo>
                      <a:pt x="31" y="27"/>
                    </a:moveTo>
                    <a:cubicBezTo>
                      <a:pt x="27" y="31"/>
                      <a:pt x="21" y="31"/>
                      <a:pt x="13" y="28"/>
                    </a:cubicBezTo>
                    <a:cubicBezTo>
                      <a:pt x="6" y="25"/>
                      <a:pt x="4" y="19"/>
                      <a:pt x="7" y="9"/>
                    </a:cubicBezTo>
                    <a:cubicBezTo>
                      <a:pt x="9" y="0"/>
                      <a:pt x="25" y="6"/>
                      <a:pt x="25" y="6"/>
                    </a:cubicBezTo>
                    <a:cubicBezTo>
                      <a:pt x="31" y="9"/>
                      <a:pt x="31" y="9"/>
                      <a:pt x="36" y="12"/>
                    </a:cubicBezTo>
                    <a:cubicBezTo>
                      <a:pt x="40" y="15"/>
                      <a:pt x="35" y="24"/>
                      <a:pt x="31" y="27"/>
                    </a:cubicBezTo>
                    <a:close/>
                    <a:moveTo>
                      <a:pt x="68" y="41"/>
                    </a:moveTo>
                    <a:cubicBezTo>
                      <a:pt x="61" y="40"/>
                      <a:pt x="55" y="37"/>
                      <a:pt x="53" y="33"/>
                    </a:cubicBezTo>
                    <a:cubicBezTo>
                      <a:pt x="51" y="28"/>
                      <a:pt x="50" y="18"/>
                      <a:pt x="56" y="17"/>
                    </a:cubicBezTo>
                    <a:cubicBezTo>
                      <a:pt x="61" y="16"/>
                      <a:pt x="61" y="16"/>
                      <a:pt x="68" y="17"/>
                    </a:cubicBezTo>
                    <a:cubicBezTo>
                      <a:pt x="68" y="17"/>
                      <a:pt x="85" y="18"/>
                      <a:pt x="83" y="27"/>
                    </a:cubicBezTo>
                    <a:cubicBezTo>
                      <a:pt x="80" y="37"/>
                      <a:pt x="76" y="42"/>
                      <a:pt x="68"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5" name="Freeform 21"/>
              <p:cNvSpPr>
                <a:spLocks/>
              </p:cNvSpPr>
              <p:nvPr/>
            </p:nvSpPr>
            <p:spPr bwMode="auto">
              <a:xfrm>
                <a:off x="10455275" y="2554288"/>
                <a:ext cx="6350" cy="7938"/>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3"/>
                      <a:pt x="1" y="3"/>
                    </a:cubicBezTo>
                    <a:cubicBezTo>
                      <a:pt x="0" y="3"/>
                      <a:pt x="0" y="2"/>
                      <a:pt x="0" y="1"/>
                    </a:cubicBezTo>
                    <a:cubicBezTo>
                      <a:pt x="0" y="1"/>
                      <a:pt x="1" y="0"/>
                      <a:pt x="2" y="0"/>
                    </a:cubicBezTo>
                    <a:cubicBezTo>
                      <a:pt x="2" y="1"/>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6" name="Freeform 22"/>
              <p:cNvSpPr>
                <a:spLocks/>
              </p:cNvSpPr>
              <p:nvPr/>
            </p:nvSpPr>
            <p:spPr bwMode="auto">
              <a:xfrm>
                <a:off x="10644188" y="2601913"/>
                <a:ext cx="6350" cy="6350"/>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2"/>
                      <a:pt x="2" y="3"/>
                      <a:pt x="1" y="3"/>
                    </a:cubicBezTo>
                    <a:cubicBezTo>
                      <a:pt x="0" y="2"/>
                      <a:pt x="0" y="2"/>
                      <a:pt x="0" y="1"/>
                    </a:cubicBezTo>
                    <a:cubicBezTo>
                      <a:pt x="0" y="0"/>
                      <a:pt x="1" y="0"/>
                      <a:pt x="2" y="0"/>
                    </a:cubicBezTo>
                    <a:cubicBezTo>
                      <a:pt x="3" y="0"/>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7" name="Rectangle 23"/>
              <p:cNvSpPr>
                <a:spLocks noChangeArrowheads="1"/>
              </p:cNvSpPr>
              <p:nvPr/>
            </p:nvSpPr>
            <p:spPr bwMode="auto">
              <a:xfrm>
                <a:off x="10247313" y="2632075"/>
                <a:ext cx="312738" cy="1000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8" name="Freeform 24"/>
              <p:cNvSpPr>
                <a:spLocks/>
              </p:cNvSpPr>
              <p:nvPr/>
            </p:nvSpPr>
            <p:spPr bwMode="auto">
              <a:xfrm>
                <a:off x="10328275" y="2601913"/>
                <a:ext cx="96838"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59" name="Freeform 25"/>
              <p:cNvSpPr>
                <a:spLocks/>
              </p:cNvSpPr>
              <p:nvPr/>
            </p:nvSpPr>
            <p:spPr bwMode="auto">
              <a:xfrm>
                <a:off x="10477500" y="2601913"/>
                <a:ext cx="95250"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0" name="Rectangle 26"/>
              <p:cNvSpPr>
                <a:spLocks noChangeArrowheads="1"/>
              </p:cNvSpPr>
              <p:nvPr/>
            </p:nvSpPr>
            <p:spPr bwMode="auto">
              <a:xfrm>
                <a:off x="10377488" y="2601913"/>
                <a:ext cx="149225"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1" name="Freeform 27"/>
              <p:cNvSpPr>
                <a:spLocks/>
              </p:cNvSpPr>
              <p:nvPr/>
            </p:nvSpPr>
            <p:spPr bwMode="auto">
              <a:xfrm>
                <a:off x="10653713" y="1166813"/>
                <a:ext cx="460375" cy="614363"/>
              </a:xfrm>
              <a:custGeom>
                <a:avLst/>
                <a:gdLst>
                  <a:gd name="T0" fmla="*/ 203 w 290"/>
                  <a:gd name="T1" fmla="*/ 3 h 387"/>
                  <a:gd name="T2" fmla="*/ 148 w 290"/>
                  <a:gd name="T3" fmla="*/ 47 h 387"/>
                  <a:gd name="T4" fmla="*/ 92 w 290"/>
                  <a:gd name="T5" fmla="*/ 0 h 387"/>
                  <a:gd name="T6" fmla="*/ 0 w 290"/>
                  <a:gd name="T7" fmla="*/ 18 h 387"/>
                  <a:gd name="T8" fmla="*/ 35 w 290"/>
                  <a:gd name="T9" fmla="*/ 387 h 387"/>
                  <a:gd name="T10" fmla="*/ 250 w 290"/>
                  <a:gd name="T11" fmla="*/ 387 h 387"/>
                  <a:gd name="T12" fmla="*/ 290 w 290"/>
                  <a:gd name="T13" fmla="*/ 14 h 387"/>
                  <a:gd name="T14" fmla="*/ 203 w 290"/>
                  <a:gd name="T15" fmla="*/ 3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87">
                    <a:moveTo>
                      <a:pt x="203" y="3"/>
                    </a:moveTo>
                    <a:lnTo>
                      <a:pt x="148" y="47"/>
                    </a:lnTo>
                    <a:lnTo>
                      <a:pt x="92" y="0"/>
                    </a:lnTo>
                    <a:lnTo>
                      <a:pt x="0" y="18"/>
                    </a:lnTo>
                    <a:lnTo>
                      <a:pt x="35" y="387"/>
                    </a:lnTo>
                    <a:lnTo>
                      <a:pt x="250" y="387"/>
                    </a:lnTo>
                    <a:lnTo>
                      <a:pt x="290" y="14"/>
                    </a:lnTo>
                    <a:lnTo>
                      <a:pt x="203" y="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2" name="Freeform 28"/>
              <p:cNvSpPr>
                <a:spLocks/>
              </p:cNvSpPr>
              <p:nvPr/>
            </p:nvSpPr>
            <p:spPr bwMode="auto">
              <a:xfrm>
                <a:off x="10709275" y="1781175"/>
                <a:ext cx="341313" cy="182563"/>
              </a:xfrm>
              <a:custGeom>
                <a:avLst/>
                <a:gdLst>
                  <a:gd name="T0" fmla="*/ 154 w 154"/>
                  <a:gd name="T1" fmla="*/ 0 h 82"/>
                  <a:gd name="T2" fmla="*/ 0 w 154"/>
                  <a:gd name="T3" fmla="*/ 0 h 82"/>
                  <a:gd name="T4" fmla="*/ 60 w 154"/>
                  <a:gd name="T5" fmla="*/ 70 h 82"/>
                  <a:gd name="T6" fmla="*/ 79 w 154"/>
                  <a:gd name="T7" fmla="*/ 82 h 82"/>
                  <a:gd name="T8" fmla="*/ 98 w 154"/>
                  <a:gd name="T9" fmla="*/ 70 h 82"/>
                  <a:gd name="T10" fmla="*/ 154 w 154"/>
                  <a:gd name="T11" fmla="*/ 0 h 82"/>
                </a:gdLst>
                <a:ahLst/>
                <a:cxnLst>
                  <a:cxn ang="0">
                    <a:pos x="T0" y="T1"/>
                  </a:cxn>
                  <a:cxn ang="0">
                    <a:pos x="T2" y="T3"/>
                  </a:cxn>
                  <a:cxn ang="0">
                    <a:pos x="T4" y="T5"/>
                  </a:cxn>
                  <a:cxn ang="0">
                    <a:pos x="T6" y="T7"/>
                  </a:cxn>
                  <a:cxn ang="0">
                    <a:pos x="T8" y="T9"/>
                  </a:cxn>
                  <a:cxn ang="0">
                    <a:pos x="T10" y="T11"/>
                  </a:cxn>
                </a:cxnLst>
                <a:rect l="0" t="0" r="r" b="b"/>
                <a:pathLst>
                  <a:path w="154" h="82">
                    <a:moveTo>
                      <a:pt x="154" y="0"/>
                    </a:moveTo>
                    <a:cubicBezTo>
                      <a:pt x="0" y="0"/>
                      <a:pt x="0" y="0"/>
                      <a:pt x="0" y="0"/>
                    </a:cubicBezTo>
                    <a:cubicBezTo>
                      <a:pt x="60" y="70"/>
                      <a:pt x="60" y="70"/>
                      <a:pt x="60" y="70"/>
                    </a:cubicBezTo>
                    <a:cubicBezTo>
                      <a:pt x="63" y="77"/>
                      <a:pt x="71" y="82"/>
                      <a:pt x="79" y="82"/>
                    </a:cubicBezTo>
                    <a:cubicBezTo>
                      <a:pt x="87" y="82"/>
                      <a:pt x="94" y="77"/>
                      <a:pt x="98" y="70"/>
                    </a:cubicBez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3" name="Rectangle 29"/>
              <p:cNvSpPr>
                <a:spLocks noChangeArrowheads="1"/>
              </p:cNvSpPr>
              <p:nvPr/>
            </p:nvSpPr>
            <p:spPr bwMode="auto">
              <a:xfrm>
                <a:off x="10836275" y="1411288"/>
                <a:ext cx="222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4" name="Freeform 30"/>
              <p:cNvSpPr>
                <a:spLocks/>
              </p:cNvSpPr>
              <p:nvPr/>
            </p:nvSpPr>
            <p:spPr bwMode="auto">
              <a:xfrm>
                <a:off x="10872788" y="1411288"/>
                <a:ext cx="85725" cy="106363"/>
              </a:xfrm>
              <a:custGeom>
                <a:avLst/>
                <a:gdLst>
                  <a:gd name="T0" fmla="*/ 54 w 54"/>
                  <a:gd name="T1" fmla="*/ 11 h 67"/>
                  <a:gd name="T2" fmla="*/ 34 w 54"/>
                  <a:gd name="T3" fmla="*/ 11 h 67"/>
                  <a:gd name="T4" fmla="*/ 34 w 54"/>
                  <a:gd name="T5" fmla="*/ 67 h 67"/>
                  <a:gd name="T6" fmla="*/ 20 w 54"/>
                  <a:gd name="T7" fmla="*/ 67 h 67"/>
                  <a:gd name="T8" fmla="*/ 20 w 54"/>
                  <a:gd name="T9" fmla="*/ 11 h 67"/>
                  <a:gd name="T10" fmla="*/ 0 w 54"/>
                  <a:gd name="T11" fmla="*/ 11 h 67"/>
                  <a:gd name="T12" fmla="*/ 0 w 54"/>
                  <a:gd name="T13" fmla="*/ 0 h 67"/>
                  <a:gd name="T14" fmla="*/ 54 w 54"/>
                  <a:gd name="T15" fmla="*/ 0 h 67"/>
                  <a:gd name="T16" fmla="*/ 54 w 54"/>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7">
                    <a:moveTo>
                      <a:pt x="54" y="11"/>
                    </a:moveTo>
                    <a:lnTo>
                      <a:pt x="34" y="11"/>
                    </a:lnTo>
                    <a:lnTo>
                      <a:pt x="34" y="67"/>
                    </a:lnTo>
                    <a:lnTo>
                      <a:pt x="20" y="67"/>
                    </a:lnTo>
                    <a:lnTo>
                      <a:pt x="20" y="11"/>
                    </a:lnTo>
                    <a:lnTo>
                      <a:pt x="0" y="11"/>
                    </a:lnTo>
                    <a:lnTo>
                      <a:pt x="0" y="0"/>
                    </a:lnTo>
                    <a:lnTo>
                      <a:pt x="54" y="0"/>
                    </a:lnTo>
                    <a:lnTo>
                      <a:pt x="5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5" name="Freeform 31"/>
              <p:cNvSpPr>
                <a:spLocks noEditPoints="1"/>
              </p:cNvSpPr>
              <p:nvPr/>
            </p:nvSpPr>
            <p:spPr bwMode="auto">
              <a:xfrm>
                <a:off x="10769600" y="1323975"/>
                <a:ext cx="241300" cy="277813"/>
              </a:xfrm>
              <a:custGeom>
                <a:avLst/>
                <a:gdLst>
                  <a:gd name="T0" fmla="*/ 75 w 152"/>
                  <a:gd name="T1" fmla="*/ 0 h 175"/>
                  <a:gd name="T2" fmla="*/ 0 w 152"/>
                  <a:gd name="T3" fmla="*/ 44 h 175"/>
                  <a:gd name="T4" fmla="*/ 0 w 152"/>
                  <a:gd name="T5" fmla="*/ 132 h 175"/>
                  <a:gd name="T6" fmla="*/ 77 w 152"/>
                  <a:gd name="T7" fmla="*/ 175 h 175"/>
                  <a:gd name="T8" fmla="*/ 152 w 152"/>
                  <a:gd name="T9" fmla="*/ 132 h 175"/>
                  <a:gd name="T10" fmla="*/ 152 w 152"/>
                  <a:gd name="T11" fmla="*/ 44 h 175"/>
                  <a:gd name="T12" fmla="*/ 75 w 152"/>
                  <a:gd name="T13" fmla="*/ 0 h 175"/>
                  <a:gd name="T14" fmla="*/ 141 w 152"/>
                  <a:gd name="T15" fmla="*/ 125 h 175"/>
                  <a:gd name="T16" fmla="*/ 77 w 152"/>
                  <a:gd name="T17" fmla="*/ 163 h 175"/>
                  <a:gd name="T18" fmla="*/ 11 w 152"/>
                  <a:gd name="T19" fmla="*/ 125 h 175"/>
                  <a:gd name="T20" fmla="*/ 11 w 152"/>
                  <a:gd name="T21" fmla="*/ 51 h 175"/>
                  <a:gd name="T22" fmla="*/ 75 w 152"/>
                  <a:gd name="T23" fmla="*/ 13 h 175"/>
                  <a:gd name="T24" fmla="*/ 141 w 152"/>
                  <a:gd name="T25" fmla="*/ 51 h 175"/>
                  <a:gd name="T26" fmla="*/ 141 w 152"/>
                  <a:gd name="T27" fmla="*/ 12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75">
                    <a:moveTo>
                      <a:pt x="75" y="0"/>
                    </a:moveTo>
                    <a:lnTo>
                      <a:pt x="0" y="44"/>
                    </a:lnTo>
                    <a:lnTo>
                      <a:pt x="0" y="132"/>
                    </a:lnTo>
                    <a:lnTo>
                      <a:pt x="77" y="175"/>
                    </a:lnTo>
                    <a:lnTo>
                      <a:pt x="152" y="132"/>
                    </a:lnTo>
                    <a:lnTo>
                      <a:pt x="152" y="44"/>
                    </a:lnTo>
                    <a:lnTo>
                      <a:pt x="75" y="0"/>
                    </a:lnTo>
                    <a:close/>
                    <a:moveTo>
                      <a:pt x="141" y="125"/>
                    </a:moveTo>
                    <a:lnTo>
                      <a:pt x="77" y="163"/>
                    </a:lnTo>
                    <a:lnTo>
                      <a:pt x="11" y="125"/>
                    </a:lnTo>
                    <a:lnTo>
                      <a:pt x="11" y="51"/>
                    </a:lnTo>
                    <a:lnTo>
                      <a:pt x="75" y="13"/>
                    </a:lnTo>
                    <a:lnTo>
                      <a:pt x="141" y="51"/>
                    </a:lnTo>
                    <a:lnTo>
                      <a:pt x="141"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6" name="Rectangle 32"/>
              <p:cNvSpPr>
                <a:spLocks noChangeArrowheads="1"/>
              </p:cNvSpPr>
              <p:nvPr/>
            </p:nvSpPr>
            <p:spPr bwMode="auto">
              <a:xfrm>
                <a:off x="10694988" y="1758950"/>
                <a:ext cx="374650" cy="53975"/>
              </a:xfrm>
              <a:prstGeom prst="rect">
                <a:avLst/>
              </a:prstGeom>
              <a:solidFill>
                <a:srgbClr val="FCD1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sp>
            <p:nvSpPr>
              <p:cNvPr id="167" name="Freeform 33"/>
              <p:cNvSpPr>
                <a:spLocks/>
              </p:cNvSpPr>
              <p:nvPr/>
            </p:nvSpPr>
            <p:spPr bwMode="auto">
              <a:xfrm>
                <a:off x="10847388" y="1736725"/>
                <a:ext cx="85725" cy="100013"/>
              </a:xfrm>
              <a:custGeom>
                <a:avLst/>
                <a:gdLst>
                  <a:gd name="T0" fmla="*/ 28 w 54"/>
                  <a:gd name="T1" fmla="*/ 0 h 63"/>
                  <a:gd name="T2" fmla="*/ 0 w 54"/>
                  <a:gd name="T3" fmla="*/ 16 h 63"/>
                  <a:gd name="T4" fmla="*/ 0 w 54"/>
                  <a:gd name="T5" fmla="*/ 48 h 63"/>
                  <a:gd name="T6" fmla="*/ 28 w 54"/>
                  <a:gd name="T7" fmla="*/ 63 h 63"/>
                  <a:gd name="T8" fmla="*/ 54 w 54"/>
                  <a:gd name="T9" fmla="*/ 48 h 63"/>
                  <a:gd name="T10" fmla="*/ 54 w 54"/>
                  <a:gd name="T11" fmla="*/ 16 h 63"/>
                  <a:gd name="T12" fmla="*/ 28 w 5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4" h="63">
                    <a:moveTo>
                      <a:pt x="28" y="0"/>
                    </a:moveTo>
                    <a:lnTo>
                      <a:pt x="0" y="16"/>
                    </a:lnTo>
                    <a:lnTo>
                      <a:pt x="0" y="48"/>
                    </a:lnTo>
                    <a:lnTo>
                      <a:pt x="28" y="63"/>
                    </a:lnTo>
                    <a:lnTo>
                      <a:pt x="54" y="48"/>
                    </a:lnTo>
                    <a:lnTo>
                      <a:pt x="54" y="16"/>
                    </a:lnTo>
                    <a:lnTo>
                      <a:pt x="28"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505050"/>
                  </a:solidFill>
                </a:endParaRPr>
              </a:p>
            </p:txBody>
          </p:sp>
        </p:grpSp>
      </p:grpSp>
    </p:spTree>
    <p:extLst>
      <p:ext uri="{BB962C8B-B14F-4D97-AF65-F5344CB8AC3E}">
        <p14:creationId xmlns:p14="http://schemas.microsoft.com/office/powerpoint/2010/main" val="67915069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List of DevOps Practices</a:t>
            </a:r>
            <a:endParaRPr lang="en-US" dirty="0"/>
          </a:p>
        </p:txBody>
      </p:sp>
      <p:sp>
        <p:nvSpPr>
          <p:cNvPr id="3" name="Text Placeholder 2"/>
          <p:cNvSpPr>
            <a:spLocks noGrp="1"/>
          </p:cNvSpPr>
          <p:nvPr>
            <p:ph sz="half" idx="1"/>
          </p:nvPr>
        </p:nvSpPr>
        <p:spPr/>
        <p:txBody>
          <a:bodyPr>
            <a:normAutofit fontScale="77500" lnSpcReduction="20000"/>
          </a:bodyPr>
          <a:lstStyle/>
          <a:p>
            <a:r>
              <a:rPr lang="en-US"/>
              <a:t>Infrastructure as Code (IaC)</a:t>
            </a:r>
          </a:p>
          <a:p>
            <a:r>
              <a:rPr lang="en-US"/>
              <a:t>Continuous Integration</a:t>
            </a:r>
          </a:p>
          <a:p>
            <a:r>
              <a:rPr lang="en-US"/>
              <a:t>Automated Testing</a:t>
            </a:r>
          </a:p>
          <a:p>
            <a:r>
              <a:rPr lang="en-US"/>
              <a:t>Continuous Deployment</a:t>
            </a:r>
          </a:p>
          <a:p>
            <a:r>
              <a:rPr lang="en-US"/>
              <a:t>Release Management</a:t>
            </a:r>
          </a:p>
          <a:p>
            <a:r>
              <a:rPr lang="en-US"/>
              <a:t>App Performance Monitoring</a:t>
            </a:r>
          </a:p>
          <a:p>
            <a:r>
              <a:rPr lang="en-US"/>
              <a:t>Load Testing &amp; Auto-Scale</a:t>
            </a:r>
            <a:endParaRPr lang="en-US" dirty="0"/>
          </a:p>
        </p:txBody>
      </p:sp>
      <p:sp>
        <p:nvSpPr>
          <p:cNvPr id="4" name="Text Placeholder 3"/>
          <p:cNvSpPr>
            <a:spLocks noGrp="1"/>
          </p:cNvSpPr>
          <p:nvPr>
            <p:ph sz="half" idx="2"/>
          </p:nvPr>
        </p:nvSpPr>
        <p:spPr/>
        <p:txBody>
          <a:bodyPr>
            <a:normAutofit fontScale="77500" lnSpcReduction="20000"/>
          </a:bodyPr>
          <a:lstStyle/>
          <a:p>
            <a:r>
              <a:rPr lang="en-US"/>
              <a:t>Availability Monitoring</a:t>
            </a:r>
          </a:p>
          <a:p>
            <a:r>
              <a:rPr lang="en-US"/>
              <a:t>Capacity Management</a:t>
            </a:r>
          </a:p>
          <a:p>
            <a:r>
              <a:rPr lang="en-US"/>
              <a:t>Change/Configuration Management</a:t>
            </a:r>
          </a:p>
          <a:p>
            <a:r>
              <a:rPr lang="en-US"/>
              <a:t>Feature Flags</a:t>
            </a:r>
          </a:p>
          <a:p>
            <a:r>
              <a:rPr lang="en-US"/>
              <a:t>Automated Environment De-Provisioning</a:t>
            </a:r>
          </a:p>
          <a:p>
            <a:r>
              <a:rPr lang="en-US"/>
              <a:t>Self Service Environments</a:t>
            </a:r>
          </a:p>
          <a:p>
            <a:r>
              <a:rPr lang="en-US"/>
              <a:t>Automated Recovery (Rollback &amp; Roll-Forward)</a:t>
            </a:r>
          </a:p>
          <a:p>
            <a:r>
              <a:rPr lang="en-US"/>
              <a:t>Hypothesis Driven Development </a:t>
            </a:r>
          </a:p>
          <a:p>
            <a:pPr lvl="1"/>
            <a:r>
              <a:rPr lang="en-US"/>
              <a:t>Testing in Production</a:t>
            </a:r>
          </a:p>
          <a:p>
            <a:pPr lvl="1"/>
            <a:r>
              <a:rPr lang="en-US"/>
              <a:t>Fault Injection</a:t>
            </a:r>
          </a:p>
          <a:p>
            <a:pPr lvl="1"/>
            <a:r>
              <a:rPr lang="en-US"/>
              <a:t>Usage Monitoring / User Telemetry</a:t>
            </a:r>
            <a:endParaRPr lang="en-US" dirty="0"/>
          </a:p>
        </p:txBody>
      </p:sp>
      <p:sp>
        <p:nvSpPr>
          <p:cNvPr id="5" name="Rectangle 4"/>
          <p:cNvSpPr/>
          <p:nvPr/>
        </p:nvSpPr>
        <p:spPr>
          <a:xfrm>
            <a:off x="399012" y="6059751"/>
            <a:ext cx="6411317" cy="362072"/>
          </a:xfrm>
          <a:prstGeom prst="rect">
            <a:avLst/>
          </a:prstGeom>
        </p:spPr>
        <p:txBody>
          <a:bodyPr wrap="square">
            <a:spAutoFit/>
          </a:bodyPr>
          <a:lstStyle/>
          <a:p>
            <a:r>
              <a:rPr lang="en-US" sz="1765" dirty="0"/>
              <a:t>http://www.itproguy.com/devops-practices/ </a:t>
            </a:r>
          </a:p>
        </p:txBody>
      </p:sp>
    </p:spTree>
    <p:extLst>
      <p:ext uri="{BB962C8B-B14F-4D97-AF65-F5344CB8AC3E}">
        <p14:creationId xmlns:p14="http://schemas.microsoft.com/office/powerpoint/2010/main" val="2353267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1767" y="2657151"/>
            <a:ext cx="1683738" cy="1522177"/>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2019" y="2677312"/>
            <a:ext cx="1737326" cy="1577832"/>
          </a:xfrm>
          <a:prstGeom prst="rect">
            <a:avLst/>
          </a:prstGeom>
        </p:spPr>
      </p:pic>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9263" y="3605525"/>
            <a:ext cx="243805" cy="200617"/>
          </a:xfrm>
          <a:prstGeom prst="rect">
            <a:avLst/>
          </a:prstGeom>
        </p:spPr>
      </p:pic>
      <p:pic>
        <p:nvPicPr>
          <p:cNvPr id="42" name="Picture 41"/>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68542" y="1378630"/>
            <a:ext cx="4362494" cy="4362663"/>
          </a:xfrm>
          <a:prstGeom prst="rect">
            <a:avLst/>
          </a:prstGeom>
        </p:spPr>
      </p:pic>
      <p:sp>
        <p:nvSpPr>
          <p:cNvPr id="27" name="TextBox 26"/>
          <p:cNvSpPr txBox="1"/>
          <p:nvPr/>
        </p:nvSpPr>
        <p:spPr>
          <a:xfrm>
            <a:off x="2187573" y="1480662"/>
            <a:ext cx="809048" cy="452590"/>
          </a:xfrm>
          <a:prstGeom prst="rect">
            <a:avLst/>
          </a:prstGeom>
          <a:noFill/>
        </p:spPr>
        <p:txBody>
          <a:bodyPr wrap="square" rtlCol="0">
            <a:spAutoFit/>
          </a:bodyPr>
          <a:lstStyle/>
          <a:p>
            <a:pPr>
              <a:defRPr/>
            </a:pPr>
            <a:r>
              <a:rPr lang="en-US" sz="2353" kern="0" dirty="0">
                <a:latin typeface="Segoe UI Light"/>
                <a:cs typeface="Arial" pitchFamily="34" charset="0"/>
              </a:rPr>
              <a:t>Plan</a:t>
            </a:r>
          </a:p>
        </p:txBody>
      </p:sp>
      <p:sp>
        <p:nvSpPr>
          <p:cNvPr id="28" name="TextBox 27"/>
          <p:cNvSpPr txBox="1"/>
          <p:nvPr/>
        </p:nvSpPr>
        <p:spPr>
          <a:xfrm>
            <a:off x="1585691" y="1224195"/>
            <a:ext cx="586481" cy="965524"/>
          </a:xfrm>
          <a:prstGeom prst="rect">
            <a:avLst/>
          </a:prstGeom>
          <a:noFill/>
        </p:spPr>
        <p:txBody>
          <a:bodyPr wrap="none" rtlCol="0">
            <a:spAutoFit/>
          </a:bodyPr>
          <a:lstStyle/>
          <a:p>
            <a:r>
              <a:rPr lang="en-US" sz="5686" dirty="0">
                <a:latin typeface="Arial" pitchFamily="34" charset="0"/>
                <a:cs typeface="Arial" pitchFamily="34" charset="0"/>
              </a:rPr>
              <a:t>1</a:t>
            </a:r>
          </a:p>
        </p:txBody>
      </p:sp>
      <p:sp>
        <p:nvSpPr>
          <p:cNvPr id="30" name="TextBox 29"/>
          <p:cNvSpPr txBox="1"/>
          <p:nvPr/>
        </p:nvSpPr>
        <p:spPr>
          <a:xfrm>
            <a:off x="8750807" y="1480662"/>
            <a:ext cx="2326443" cy="452590"/>
          </a:xfrm>
          <a:prstGeom prst="rect">
            <a:avLst/>
          </a:prstGeom>
          <a:noFill/>
        </p:spPr>
        <p:txBody>
          <a:bodyPr wrap="square" rtlCol="0">
            <a:spAutoFit/>
          </a:bodyPr>
          <a:lstStyle/>
          <a:p>
            <a:pPr>
              <a:defRPr/>
            </a:pPr>
            <a:r>
              <a:rPr lang="en-US" sz="2353" kern="0" dirty="0">
                <a:latin typeface="Segoe UI Light"/>
                <a:cs typeface="Arial" pitchFamily="34" charset="0"/>
              </a:rPr>
              <a:t>Monitor + Learn</a:t>
            </a:r>
          </a:p>
        </p:txBody>
      </p:sp>
      <p:sp>
        <p:nvSpPr>
          <p:cNvPr id="35" name="TextBox 34"/>
          <p:cNvSpPr txBox="1"/>
          <p:nvPr/>
        </p:nvSpPr>
        <p:spPr>
          <a:xfrm>
            <a:off x="8750807" y="5404353"/>
            <a:ext cx="1186703" cy="452590"/>
          </a:xfrm>
          <a:prstGeom prst="rect">
            <a:avLst/>
          </a:prstGeom>
          <a:noFill/>
        </p:spPr>
        <p:txBody>
          <a:bodyPr wrap="square" rtlCol="0">
            <a:spAutoFit/>
          </a:bodyPr>
          <a:lstStyle/>
          <a:p>
            <a:pPr>
              <a:defRPr/>
            </a:pPr>
            <a:r>
              <a:rPr lang="en-US" sz="2353" kern="0" dirty="0">
                <a:latin typeface="Segoe UI Light"/>
                <a:cs typeface="Arial" pitchFamily="34" charset="0"/>
              </a:rPr>
              <a:t>Release</a:t>
            </a:r>
          </a:p>
        </p:txBody>
      </p:sp>
      <p:sp>
        <p:nvSpPr>
          <p:cNvPr id="37" name="TextBox 36"/>
          <p:cNvSpPr txBox="1"/>
          <p:nvPr/>
        </p:nvSpPr>
        <p:spPr>
          <a:xfrm>
            <a:off x="2187572" y="5404353"/>
            <a:ext cx="2098401" cy="452590"/>
          </a:xfrm>
          <a:prstGeom prst="rect">
            <a:avLst/>
          </a:prstGeom>
          <a:noFill/>
        </p:spPr>
        <p:txBody>
          <a:bodyPr wrap="square" rtlCol="0">
            <a:spAutoFit/>
          </a:bodyPr>
          <a:lstStyle/>
          <a:p>
            <a:pPr>
              <a:defRPr/>
            </a:pPr>
            <a:r>
              <a:rPr lang="en-US" sz="2353" kern="0" dirty="0">
                <a:latin typeface="Segoe UI Light"/>
                <a:cs typeface="Arial" pitchFamily="34" charset="0"/>
              </a:rPr>
              <a:t>Develop + Test</a:t>
            </a:r>
          </a:p>
        </p:txBody>
      </p:sp>
      <p:sp>
        <p:nvSpPr>
          <p:cNvPr id="38" name="TextBox 37"/>
          <p:cNvSpPr txBox="1"/>
          <p:nvPr/>
        </p:nvSpPr>
        <p:spPr>
          <a:xfrm>
            <a:off x="1585691" y="5147886"/>
            <a:ext cx="586481" cy="965524"/>
          </a:xfrm>
          <a:prstGeom prst="rect">
            <a:avLst/>
          </a:prstGeom>
          <a:noFill/>
        </p:spPr>
        <p:txBody>
          <a:bodyPr wrap="none" rtlCol="0">
            <a:spAutoFit/>
          </a:bodyPr>
          <a:lstStyle/>
          <a:p>
            <a:r>
              <a:rPr lang="en-US" sz="5686" dirty="0">
                <a:latin typeface="Arial" pitchFamily="34" charset="0"/>
                <a:cs typeface="Arial" pitchFamily="34" charset="0"/>
              </a:rPr>
              <a:t>2</a:t>
            </a:r>
          </a:p>
        </p:txBody>
      </p:sp>
      <p:sp>
        <p:nvSpPr>
          <p:cNvPr id="39" name="TextBox 38"/>
          <p:cNvSpPr txBox="1"/>
          <p:nvPr/>
        </p:nvSpPr>
        <p:spPr>
          <a:xfrm>
            <a:off x="807152" y="3352203"/>
            <a:ext cx="2049952" cy="380175"/>
          </a:xfrm>
          <a:prstGeom prst="rect">
            <a:avLst/>
          </a:prstGeom>
          <a:noFill/>
        </p:spPr>
        <p:txBody>
          <a:bodyPr wrap="square" lIns="0" tIns="0" rIns="0" bIns="0" rtlCol="0">
            <a:spAutoFit/>
          </a:bodyPr>
          <a:lstStyle/>
          <a:p>
            <a:pPr algn="r" defTabSz="1242922">
              <a:lnSpc>
                <a:spcPct val="90000"/>
              </a:lnSpc>
              <a:defRPr/>
            </a:pPr>
            <a:r>
              <a:rPr lang="en-US" sz="2745" dirty="0">
                <a:latin typeface="Segoe UI Semilight" panose="020B0402040204020203" pitchFamily="34" charset="0"/>
                <a:cs typeface="Segoe UI Semilight" panose="020B0402040204020203" pitchFamily="34" charset="0"/>
              </a:rPr>
              <a:t>Development</a:t>
            </a:r>
          </a:p>
        </p:txBody>
      </p:sp>
      <p:sp>
        <p:nvSpPr>
          <p:cNvPr id="40" name="TextBox 39"/>
          <p:cNvSpPr txBox="1"/>
          <p:nvPr/>
        </p:nvSpPr>
        <p:spPr>
          <a:xfrm>
            <a:off x="9042368" y="3352203"/>
            <a:ext cx="1693148" cy="380175"/>
          </a:xfrm>
          <a:prstGeom prst="rect">
            <a:avLst/>
          </a:prstGeom>
          <a:noFill/>
        </p:spPr>
        <p:txBody>
          <a:bodyPr wrap="square" lIns="0" tIns="0" rIns="0" bIns="0" rtlCol="0">
            <a:spAutoFit/>
          </a:bodyPr>
          <a:lstStyle/>
          <a:p>
            <a:pPr defTabSz="1242922">
              <a:lnSpc>
                <a:spcPct val="90000"/>
              </a:lnSpc>
              <a:defRPr/>
            </a:pPr>
            <a:r>
              <a:rPr lang="en-US" sz="2745" dirty="0">
                <a:latin typeface="Segoe UI Semilight" panose="020B0402040204020203" pitchFamily="34" charset="0"/>
                <a:cs typeface="Segoe UI Semilight" panose="020B0402040204020203" pitchFamily="34" charset="0"/>
              </a:rPr>
              <a:t>Production</a:t>
            </a:r>
          </a:p>
        </p:txBody>
      </p:sp>
      <p:sp>
        <p:nvSpPr>
          <p:cNvPr id="31" name="TextBox 30"/>
          <p:cNvSpPr txBox="1"/>
          <p:nvPr/>
        </p:nvSpPr>
        <p:spPr>
          <a:xfrm>
            <a:off x="8097454" y="1224195"/>
            <a:ext cx="586481" cy="965524"/>
          </a:xfrm>
          <a:prstGeom prst="rect">
            <a:avLst/>
          </a:prstGeom>
          <a:noFill/>
        </p:spPr>
        <p:txBody>
          <a:bodyPr wrap="none" rtlCol="0">
            <a:spAutoFit/>
          </a:bodyPr>
          <a:lstStyle/>
          <a:p>
            <a:r>
              <a:rPr lang="en-US" sz="5686" dirty="0">
                <a:latin typeface="Arial" pitchFamily="34" charset="0"/>
                <a:cs typeface="Arial" pitchFamily="34" charset="0"/>
              </a:rPr>
              <a:t>4</a:t>
            </a:r>
          </a:p>
        </p:txBody>
      </p:sp>
      <p:sp>
        <p:nvSpPr>
          <p:cNvPr id="36" name="TextBox 35"/>
          <p:cNvSpPr txBox="1"/>
          <p:nvPr/>
        </p:nvSpPr>
        <p:spPr>
          <a:xfrm>
            <a:off x="8097454" y="5147886"/>
            <a:ext cx="586481" cy="965524"/>
          </a:xfrm>
          <a:prstGeom prst="rect">
            <a:avLst/>
          </a:prstGeom>
          <a:noFill/>
        </p:spPr>
        <p:txBody>
          <a:bodyPr wrap="none" rtlCol="0">
            <a:spAutoFit/>
          </a:bodyPr>
          <a:lstStyle/>
          <a:p>
            <a:r>
              <a:rPr lang="en-US" sz="5686" dirty="0">
                <a:latin typeface="Arial" pitchFamily="34" charset="0"/>
                <a:cs typeface="Arial" pitchFamily="34" charset="0"/>
              </a:rPr>
              <a:t>3</a:t>
            </a:r>
          </a:p>
        </p:txBody>
      </p:sp>
      <p:sp>
        <p:nvSpPr>
          <p:cNvPr id="44" name="Freeform 8"/>
          <p:cNvSpPr>
            <a:spLocks/>
          </p:cNvSpPr>
          <p:nvPr/>
        </p:nvSpPr>
        <p:spPr bwMode="auto">
          <a:xfrm>
            <a:off x="3689997" y="1299858"/>
            <a:ext cx="2259738" cy="2259738"/>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6" name="Freeform 10"/>
          <p:cNvSpPr>
            <a:spLocks/>
          </p:cNvSpPr>
          <p:nvPr/>
        </p:nvSpPr>
        <p:spPr bwMode="auto">
          <a:xfrm>
            <a:off x="3689997" y="3559596"/>
            <a:ext cx="2259738" cy="2261294"/>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8" name="Freeform 13"/>
          <p:cNvSpPr>
            <a:spLocks/>
          </p:cNvSpPr>
          <p:nvPr/>
        </p:nvSpPr>
        <p:spPr bwMode="auto">
          <a:xfrm>
            <a:off x="5949735" y="1299858"/>
            <a:ext cx="2259738" cy="2259738"/>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3" name="Freeform 7"/>
          <p:cNvSpPr>
            <a:spLocks/>
          </p:cNvSpPr>
          <p:nvPr/>
        </p:nvSpPr>
        <p:spPr bwMode="auto">
          <a:xfrm>
            <a:off x="3689997" y="1299858"/>
            <a:ext cx="2259738" cy="2259738"/>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5" name="Freeform 9"/>
          <p:cNvSpPr>
            <a:spLocks/>
          </p:cNvSpPr>
          <p:nvPr/>
        </p:nvSpPr>
        <p:spPr bwMode="auto">
          <a:xfrm>
            <a:off x="3689997" y="3559596"/>
            <a:ext cx="2259738" cy="2261294"/>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7" name="Freeform 11"/>
          <p:cNvSpPr>
            <a:spLocks/>
          </p:cNvSpPr>
          <p:nvPr/>
        </p:nvSpPr>
        <p:spPr bwMode="auto">
          <a:xfrm>
            <a:off x="5949735" y="3559596"/>
            <a:ext cx="2259738" cy="2261294"/>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9" name="Freeform 14"/>
          <p:cNvSpPr>
            <a:spLocks/>
          </p:cNvSpPr>
          <p:nvPr/>
        </p:nvSpPr>
        <p:spPr bwMode="auto">
          <a:xfrm>
            <a:off x="5949735" y="1299858"/>
            <a:ext cx="2259738" cy="2259738"/>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 name="Text Placeholder 2"/>
          <p:cNvSpPr>
            <a:spLocks noGrp="1"/>
          </p:cNvSpPr>
          <p:nvPr>
            <p:ph type="body" sz="quarter" idx="13"/>
          </p:nvPr>
        </p:nvSpPr>
        <p:spPr/>
        <p:txBody>
          <a:bodyPr/>
          <a:lstStyle/>
          <a:p>
            <a:r>
              <a:rPr lang="en-US" dirty="0"/>
              <a:t>DevOps</a:t>
            </a:r>
          </a:p>
        </p:txBody>
      </p:sp>
    </p:spTree>
    <p:extLst>
      <p:ext uri="{BB962C8B-B14F-4D97-AF65-F5344CB8AC3E}">
        <p14:creationId xmlns:p14="http://schemas.microsoft.com/office/powerpoint/2010/main" val="164783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23" presetClass="entr" presetSubtype="16"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childTnLst>
                                </p:cTn>
                              </p:par>
                            </p:childTnLst>
                          </p:cTn>
                        </p:par>
                        <p:par>
                          <p:cTn id="30" fill="hold">
                            <p:stCondLst>
                              <p:cond delay="1000"/>
                            </p:stCondLst>
                            <p:childTnLst>
                              <p:par>
                                <p:cTn id="31" presetID="23" presetClass="entr" presetSubtype="16"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childTnLst>
                                </p:cTn>
                              </p:par>
                            </p:childTnLst>
                          </p:cTn>
                        </p:par>
                        <p:par>
                          <p:cTn id="43" fill="hold">
                            <p:stCondLst>
                              <p:cond delay="1500"/>
                            </p:stCondLst>
                            <p:childTnLst>
                              <p:par>
                                <p:cTn id="44" presetID="23" presetClass="entr" presetSubtype="16"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500" fill="hold"/>
                                        <p:tgtEl>
                                          <p:spTgt spid="48"/>
                                        </p:tgtEl>
                                        <p:attrNameLst>
                                          <p:attrName>ppt_w</p:attrName>
                                        </p:attrNameLst>
                                      </p:cBhvr>
                                      <p:tavLst>
                                        <p:tav tm="0">
                                          <p:val>
                                            <p:fltVal val="0"/>
                                          </p:val>
                                        </p:tav>
                                        <p:tav tm="100000">
                                          <p:val>
                                            <p:strVal val="#ppt_w"/>
                                          </p:val>
                                        </p:tav>
                                      </p:tavLst>
                                    </p:anim>
                                    <p:anim calcmode="lin" valueType="num">
                                      <p:cBhvr>
                                        <p:cTn id="47" dur="500" fill="hold"/>
                                        <p:tgtEl>
                                          <p:spTgt spid="48"/>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childTnLst>
                                </p:cTn>
                              </p:par>
                            </p:childTnLst>
                          </p:cTn>
                        </p:par>
                        <p:par>
                          <p:cTn id="56" fill="hold">
                            <p:stCondLst>
                              <p:cond delay="2000"/>
                            </p:stCondLst>
                            <p:childTnLst>
                              <p:par>
                                <p:cTn id="57" presetID="8" presetClass="emph" presetSubtype="0" fill="hold" nodeType="afterEffect">
                                  <p:stCondLst>
                                    <p:cond delay="250"/>
                                  </p:stCondLst>
                                  <p:childTnLst>
                                    <p:animRot by="-10800000">
                                      <p:cBhvr>
                                        <p:cTn id="58" dur="1000" fill="hold"/>
                                        <p:tgtEl>
                                          <p:spTgt spid="42"/>
                                        </p:tgtEl>
                                        <p:attrNameLst>
                                          <p:attrName>r</p:attrName>
                                        </p:attrNameLst>
                                      </p:cBhvr>
                                    </p:animRot>
                                  </p:childTnLst>
                                </p:cTn>
                              </p:par>
                              <p:par>
                                <p:cTn id="59" presetID="10" presetClass="entr" presetSubtype="0" fill="hold" nodeType="withEffect">
                                  <p:stCondLst>
                                    <p:cond delay="50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600"/>
                                        <p:tgtEl>
                                          <p:spTgt spid="32"/>
                                        </p:tgtEl>
                                      </p:cBhvr>
                                    </p:animEffect>
                                  </p:childTnLst>
                                </p:cTn>
                              </p:par>
                              <p:par>
                                <p:cTn id="62" presetID="35" presetClass="path" presetSubtype="0" decel="100000" fill="hold" nodeType="withEffect">
                                  <p:stCondLst>
                                    <p:cond delay="500"/>
                                  </p:stCondLst>
                                  <p:childTnLst>
                                    <p:animMotion origin="layout" path="M 0.05565 0.00023 L 4.76385E-6 0.00023 " pathEditMode="relative" rAng="0" ptsTypes="AA">
                                      <p:cBhvr>
                                        <p:cTn id="63" dur="800" fill="hold"/>
                                        <p:tgtEl>
                                          <p:spTgt spid="32"/>
                                        </p:tgtEl>
                                        <p:attrNameLst>
                                          <p:attrName>ppt_x</p:attrName>
                                          <p:attrName>ppt_y</p:attrName>
                                        </p:attrNameLst>
                                      </p:cBhvr>
                                      <p:rCtr x="-2783" y="0"/>
                                    </p:animMotion>
                                  </p:childTnLst>
                                </p:cTn>
                              </p:par>
                              <p:par>
                                <p:cTn id="64" presetID="10" presetClass="entr" presetSubtype="0" fill="hold" nodeType="withEffect">
                                  <p:stCondLst>
                                    <p:cond delay="50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600"/>
                                        <p:tgtEl>
                                          <p:spTgt spid="33"/>
                                        </p:tgtEl>
                                      </p:cBhvr>
                                    </p:animEffect>
                                  </p:childTnLst>
                                </p:cTn>
                              </p:par>
                              <p:par>
                                <p:cTn id="67" presetID="35" presetClass="path" presetSubtype="0" decel="100000" fill="hold" nodeType="withEffect">
                                  <p:stCondLst>
                                    <p:cond delay="500"/>
                                  </p:stCondLst>
                                  <p:childTnLst>
                                    <p:animMotion origin="layout" path="M -0.04557 0.00023 L -1.87388E-6 0.00023 " pathEditMode="relative" rAng="0" ptsTypes="AA">
                                      <p:cBhvr>
                                        <p:cTn id="68" dur="800" fill="hold"/>
                                        <p:tgtEl>
                                          <p:spTgt spid="33"/>
                                        </p:tgtEl>
                                        <p:attrNameLst>
                                          <p:attrName>ppt_x</p:attrName>
                                          <p:attrName>ppt_y</p:attrName>
                                        </p:attrNameLst>
                                      </p:cBhvr>
                                      <p:rCtr x="2272" y="0"/>
                                    </p:animMotion>
                                  </p:childTnLst>
                                </p:cTn>
                              </p:par>
                              <p:par>
                                <p:cTn id="69" presetID="10" presetClass="entr" presetSubtype="0" fill="hold" nodeType="withEffect">
                                  <p:stCondLst>
                                    <p:cond delay="50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600"/>
                                        <p:tgtEl>
                                          <p:spTgt spid="53"/>
                                        </p:tgtEl>
                                      </p:cBhvr>
                                    </p:animEffect>
                                  </p:childTnLst>
                                </p:cTn>
                              </p:par>
                              <p:par>
                                <p:cTn id="72" presetID="35" presetClass="path" presetSubtype="0" decel="100000" fill="hold" nodeType="withEffect">
                                  <p:stCondLst>
                                    <p:cond delay="500"/>
                                  </p:stCondLst>
                                  <p:childTnLst>
                                    <p:animMotion origin="layout" path="M 0.05565 0.00023 L 4.76385E-6 0.00023 " pathEditMode="relative" rAng="0" ptsTypes="AA">
                                      <p:cBhvr>
                                        <p:cTn id="73" dur="800" fill="hold"/>
                                        <p:tgtEl>
                                          <p:spTgt spid="53"/>
                                        </p:tgtEl>
                                        <p:attrNameLst>
                                          <p:attrName>ppt_x</p:attrName>
                                          <p:attrName>ppt_y</p:attrName>
                                        </p:attrNameLst>
                                      </p:cBhvr>
                                      <p:rCtr x="-278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P spid="35" grpId="0"/>
      <p:bldP spid="37" grpId="0"/>
      <p:bldP spid="38" grpId="0"/>
      <p:bldP spid="31" grpId="0"/>
      <p:bldP spid="36" grpId="0"/>
      <p:bldP spid="48" grpId="0" animBg="1"/>
      <p:bldP spid="43" grpId="0" animBg="1"/>
      <p:bldP spid="45" grpId="0" animBg="1"/>
      <p:bldP spid="4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bwMode="auto">
          <a:xfrm flipV="1">
            <a:off x="3109750" y="3477935"/>
            <a:ext cx="6933266" cy="70585"/>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4" name="Isosceles Triangle 103"/>
          <p:cNvSpPr/>
          <p:nvPr/>
        </p:nvSpPr>
        <p:spPr bwMode="auto">
          <a:xfrm rot="16200000">
            <a:off x="2714430" y="3293858"/>
            <a:ext cx="500130" cy="431147"/>
          </a:xfrm>
          <a:prstGeom prst="triangle">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pic>
        <p:nvPicPr>
          <p:cNvPr id="91" name="Picture 90"/>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018615" y="1366180"/>
            <a:ext cx="4362494" cy="4362663"/>
          </a:xfrm>
          <a:prstGeom prst="rect">
            <a:avLst/>
          </a:prstGeom>
        </p:spPr>
      </p:pic>
      <p:sp>
        <p:nvSpPr>
          <p:cNvPr id="105" name="Freeform 7"/>
          <p:cNvSpPr>
            <a:spLocks/>
          </p:cNvSpPr>
          <p:nvPr/>
        </p:nvSpPr>
        <p:spPr bwMode="auto">
          <a:xfrm>
            <a:off x="9927620" y="1287408"/>
            <a:ext cx="2259738" cy="2259738"/>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114" name="Rectangle 113"/>
          <p:cNvSpPr/>
          <p:nvPr/>
        </p:nvSpPr>
        <p:spPr bwMode="auto">
          <a:xfrm flipV="1">
            <a:off x="6156695" y="3477934"/>
            <a:ext cx="1145427" cy="64676"/>
          </a:xfrm>
          <a:prstGeom prst="rect">
            <a:avLst/>
          </a:prstGeom>
          <a:solidFill>
            <a:srgbClr val="C02DA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16" name="Title 18"/>
          <p:cNvSpPr txBox="1">
            <a:spLocks/>
          </p:cNvSpPr>
          <p:nvPr/>
        </p:nvSpPr>
        <p:spPr>
          <a:xfrm>
            <a:off x="268928" y="291548"/>
            <a:ext cx="11655840" cy="899537"/>
          </a:xfrm>
          <a:prstGeom prst="rect">
            <a:avLst/>
          </a:prstGeom>
          <a:ln>
            <a:noFill/>
          </a:ln>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endParaRPr sz="4705">
              <a:gradFill>
                <a:gsLst>
                  <a:gs pos="1250">
                    <a:srgbClr val="404040"/>
                  </a:gs>
                  <a:gs pos="100000">
                    <a:srgbClr val="404040"/>
                  </a:gs>
                </a:gsLst>
                <a:lin ang="5400000" scaled="0"/>
              </a:gradFill>
            </a:endParaRPr>
          </a:p>
        </p:txBody>
      </p:sp>
      <p:sp>
        <p:nvSpPr>
          <p:cNvPr id="57" name="TextBox 56"/>
          <p:cNvSpPr txBox="1"/>
          <p:nvPr/>
        </p:nvSpPr>
        <p:spPr>
          <a:xfrm>
            <a:off x="1263801" y="1090956"/>
            <a:ext cx="4698760" cy="814661"/>
          </a:xfrm>
          <a:prstGeom prst="rect">
            <a:avLst/>
          </a:prstGeom>
          <a:noFill/>
        </p:spPr>
        <p:txBody>
          <a:bodyPr wrap="square" rtlCol="0">
            <a:spAutoFit/>
          </a:bodyPr>
          <a:lstStyle/>
          <a:p>
            <a:pPr>
              <a:defRPr/>
            </a:pPr>
            <a:r>
              <a:rPr lang="en-US" sz="2353" kern="0" spc="20" dirty="0">
                <a:solidFill>
                  <a:srgbClr val="404040"/>
                </a:solidFill>
                <a:latin typeface="Segoe UI Light"/>
                <a:cs typeface="Arial" pitchFamily="34" charset="0"/>
              </a:rPr>
              <a:t>It starts with an idea – and a plan how to turn this idea </a:t>
            </a:r>
            <a:r>
              <a:rPr lang="en-US" sz="2353" kern="0" spc="10" dirty="0">
                <a:solidFill>
                  <a:srgbClr val="404040"/>
                </a:solidFill>
                <a:latin typeface="Segoe UI Light"/>
                <a:cs typeface="Arial" pitchFamily="34" charset="0"/>
              </a:rPr>
              <a:t>into reality …</a:t>
            </a:r>
            <a:endParaRPr lang="en-US" sz="2353" kern="0" dirty="0">
              <a:solidFill>
                <a:srgbClr val="404040"/>
              </a:solidFill>
              <a:latin typeface="Segoe UI Light"/>
              <a:cs typeface="Arial" pitchFamily="34" charset="0"/>
            </a:endParaRPr>
          </a:p>
        </p:txBody>
      </p:sp>
      <p:grpSp>
        <p:nvGrpSpPr>
          <p:cNvPr id="13" name="Group 12"/>
          <p:cNvGrpSpPr/>
          <p:nvPr/>
        </p:nvGrpSpPr>
        <p:grpSpPr>
          <a:xfrm>
            <a:off x="5366441" y="2342039"/>
            <a:ext cx="1258778" cy="1334315"/>
            <a:chOff x="5474048" y="2388505"/>
            <a:chExt cx="1284019" cy="1361071"/>
          </a:xfrm>
        </p:grpSpPr>
        <p:sp>
          <p:nvSpPr>
            <p:cNvPr id="98" name="TextBox 97"/>
            <p:cNvSpPr txBox="1"/>
            <p:nvPr/>
          </p:nvSpPr>
          <p:spPr>
            <a:xfrm>
              <a:off x="5474048" y="2388505"/>
              <a:ext cx="1284019" cy="324000"/>
            </a:xfrm>
            <a:prstGeom prst="rect">
              <a:avLst/>
            </a:prstGeom>
            <a:noFill/>
          </p:spPr>
          <p:txBody>
            <a:bodyPr wrap="square" lIns="0" tIns="0" rIns="0" bIns="0" rtlCol="0" anchor="ctr">
              <a:noAutofit/>
            </a:bodyPr>
            <a:lstStyle/>
            <a:p>
              <a:pPr algn="ctr">
                <a:defRPr/>
              </a:pPr>
              <a:r>
                <a:rPr lang="en-US" sz="1568" kern="0" dirty="0">
                  <a:solidFill>
                    <a:srgbClr val="C02DA2"/>
                  </a:solidFill>
                  <a:cs typeface="Arial" pitchFamily="34" charset="0"/>
                </a:rPr>
                <a:t>Manage work</a:t>
              </a:r>
            </a:p>
          </p:txBody>
        </p:sp>
        <p:grpSp>
          <p:nvGrpSpPr>
            <p:cNvPr id="2" name="Group 1"/>
            <p:cNvGrpSpPr/>
            <p:nvPr/>
          </p:nvGrpSpPr>
          <p:grpSpPr>
            <a:xfrm>
              <a:off x="5904603" y="2842133"/>
              <a:ext cx="365757" cy="907443"/>
              <a:chOff x="6204826" y="2842133"/>
              <a:chExt cx="365757" cy="907443"/>
            </a:xfrm>
          </p:grpSpPr>
          <p:cxnSp>
            <p:nvCxnSpPr>
              <p:cNvPr id="97" name="Straight Connector 96"/>
              <p:cNvCxnSpPr/>
              <p:nvPr/>
            </p:nvCxnSpPr>
            <p:spPr>
              <a:xfrm flipV="1">
                <a:off x="6387704" y="2842133"/>
                <a:ext cx="0" cy="695750"/>
              </a:xfrm>
              <a:prstGeom prst="line">
                <a:avLst/>
              </a:prstGeom>
              <a:ln w="38100" cap="rnd">
                <a:solidFill>
                  <a:srgbClr val="C02DA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9" name="Oval 98"/>
              <p:cNvSpPr/>
              <p:nvPr/>
            </p:nvSpPr>
            <p:spPr bwMode="auto">
              <a:xfrm>
                <a:off x="6204826" y="3383819"/>
                <a:ext cx="365757" cy="365757"/>
              </a:xfrm>
              <a:prstGeom prst="ellipse">
                <a:avLst/>
              </a:prstGeom>
              <a:solidFill>
                <a:schemeClr val="bg1"/>
              </a:solidFill>
              <a:ln w="38100" cmpd="sng">
                <a:solidFill>
                  <a:srgbClr val="C02DA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sp>
        <p:nvSpPr>
          <p:cNvPr id="103" name="TextBox 102"/>
          <p:cNvSpPr txBox="1"/>
          <p:nvPr/>
        </p:nvSpPr>
        <p:spPr>
          <a:xfrm>
            <a:off x="537855" y="3298715"/>
            <a:ext cx="2116010" cy="452590"/>
          </a:xfrm>
          <a:prstGeom prst="rect">
            <a:avLst/>
          </a:prstGeom>
          <a:noFill/>
        </p:spPr>
        <p:txBody>
          <a:bodyPr wrap="square" rtlCol="0">
            <a:spAutoFit/>
          </a:bodyPr>
          <a:lstStyle/>
          <a:p>
            <a:pPr algn="r">
              <a:defRPr/>
            </a:pPr>
            <a:r>
              <a:rPr lang="en-US" sz="2353" kern="0" dirty="0">
                <a:solidFill>
                  <a:srgbClr val="BA141A"/>
                </a:solidFill>
                <a:latin typeface="Segoe UI Light"/>
                <a:cs typeface="Arial" pitchFamily="34" charset="0"/>
              </a:rPr>
              <a:t>Develop + Test</a:t>
            </a:r>
          </a:p>
        </p:txBody>
      </p:sp>
      <p:sp>
        <p:nvSpPr>
          <p:cNvPr id="122" name="Oval 121"/>
          <p:cNvSpPr/>
          <p:nvPr/>
        </p:nvSpPr>
        <p:spPr bwMode="auto">
          <a:xfrm>
            <a:off x="9793502" y="3326475"/>
            <a:ext cx="359315" cy="359315"/>
          </a:xfrm>
          <a:prstGeom prst="ellipse">
            <a:avLst/>
          </a:prstGeom>
          <a:solidFill>
            <a:srgbClr val="C02DA2"/>
          </a:solidFill>
          <a:ln w="76200">
            <a:solidFill>
              <a:srgbClr val="C02DA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1169" tIns="143428" rIns="179285" bIns="105877"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dirty="0">
                <a:solidFill>
                  <a:srgbClr val="FFFFFF"/>
                </a:solidFill>
                <a:latin typeface="Segoe UI Light"/>
                <a:ea typeface="Segoe UI" pitchFamily="34" charset="0"/>
                <a:cs typeface="Segoe UI" pitchFamily="34" charset="0"/>
              </a:rPr>
              <a:t>1</a:t>
            </a:r>
          </a:p>
        </p:txBody>
      </p:sp>
      <p:sp>
        <p:nvSpPr>
          <p:cNvPr id="118" name="Title 18"/>
          <p:cNvSpPr txBox="1">
            <a:spLocks/>
          </p:cNvSpPr>
          <p:nvPr/>
        </p:nvSpPr>
        <p:spPr>
          <a:xfrm>
            <a:off x="1166113" y="360213"/>
            <a:ext cx="10804237" cy="899537"/>
          </a:xfrm>
          <a:prstGeom prst="rect">
            <a:avLst/>
          </a:prstGeom>
          <a:ln>
            <a:noFill/>
          </a:ln>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sz="4705">
                <a:solidFill>
                  <a:srgbClr val="AC2A90"/>
                </a:solidFill>
              </a:rPr>
              <a:t>Plan</a:t>
            </a:r>
          </a:p>
        </p:txBody>
      </p:sp>
      <p:sp>
        <p:nvSpPr>
          <p:cNvPr id="107" name="Rectangle 106"/>
          <p:cNvSpPr/>
          <p:nvPr/>
        </p:nvSpPr>
        <p:spPr bwMode="auto">
          <a:xfrm flipV="1">
            <a:off x="9113653" y="3477933"/>
            <a:ext cx="653376" cy="70901"/>
          </a:xfrm>
          <a:prstGeom prst="rect">
            <a:avLst/>
          </a:prstGeom>
          <a:solidFill>
            <a:srgbClr val="C02DA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1" name="Group 10"/>
          <p:cNvGrpSpPr/>
          <p:nvPr/>
        </p:nvGrpSpPr>
        <p:grpSpPr>
          <a:xfrm>
            <a:off x="8238796" y="1712609"/>
            <a:ext cx="1347439" cy="1963745"/>
            <a:chOff x="8404001" y="1746454"/>
            <a:chExt cx="1374458" cy="2003122"/>
          </a:xfrm>
        </p:grpSpPr>
        <p:grpSp>
          <p:nvGrpSpPr>
            <p:cNvPr id="58" name="Group 57"/>
            <p:cNvGrpSpPr/>
            <p:nvPr/>
          </p:nvGrpSpPr>
          <p:grpSpPr>
            <a:xfrm>
              <a:off x="8787237" y="2153291"/>
              <a:ext cx="636563" cy="654393"/>
              <a:chOff x="-3389313" y="1476375"/>
              <a:chExt cx="1530350" cy="1573213"/>
            </a:xfrm>
          </p:grpSpPr>
          <p:sp>
            <p:nvSpPr>
              <p:cNvPr id="59" name="Freeform 21"/>
              <p:cNvSpPr>
                <a:spLocks/>
              </p:cNvSpPr>
              <p:nvPr/>
            </p:nvSpPr>
            <p:spPr bwMode="auto">
              <a:xfrm>
                <a:off x="-3389313" y="2774950"/>
                <a:ext cx="1428750" cy="185738"/>
              </a:xfrm>
              <a:custGeom>
                <a:avLst/>
                <a:gdLst>
                  <a:gd name="T0" fmla="*/ 784 w 900"/>
                  <a:gd name="T1" fmla="*/ 117 h 117"/>
                  <a:gd name="T2" fmla="*/ 0 w 900"/>
                  <a:gd name="T3" fmla="*/ 117 h 117"/>
                  <a:gd name="T4" fmla="*/ 118 w 900"/>
                  <a:gd name="T5" fmla="*/ 0 h 117"/>
                  <a:gd name="T6" fmla="*/ 900 w 900"/>
                  <a:gd name="T7" fmla="*/ 0 h 117"/>
                  <a:gd name="T8" fmla="*/ 784 w 900"/>
                  <a:gd name="T9" fmla="*/ 117 h 117"/>
                </a:gdLst>
                <a:ahLst/>
                <a:cxnLst>
                  <a:cxn ang="0">
                    <a:pos x="T0" y="T1"/>
                  </a:cxn>
                  <a:cxn ang="0">
                    <a:pos x="T2" y="T3"/>
                  </a:cxn>
                  <a:cxn ang="0">
                    <a:pos x="T4" y="T5"/>
                  </a:cxn>
                  <a:cxn ang="0">
                    <a:pos x="T6" y="T7"/>
                  </a:cxn>
                  <a:cxn ang="0">
                    <a:pos x="T8" y="T9"/>
                  </a:cxn>
                </a:cxnLst>
                <a:rect l="0" t="0" r="r" b="b"/>
                <a:pathLst>
                  <a:path w="900" h="117">
                    <a:moveTo>
                      <a:pt x="784" y="117"/>
                    </a:moveTo>
                    <a:lnTo>
                      <a:pt x="0" y="117"/>
                    </a:lnTo>
                    <a:lnTo>
                      <a:pt x="118" y="0"/>
                    </a:lnTo>
                    <a:lnTo>
                      <a:pt x="900" y="0"/>
                    </a:lnTo>
                    <a:lnTo>
                      <a:pt x="784" y="117"/>
                    </a:ln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0" name="Freeform 22"/>
              <p:cNvSpPr>
                <a:spLocks/>
              </p:cNvSpPr>
              <p:nvPr/>
            </p:nvSpPr>
            <p:spPr bwMode="auto">
              <a:xfrm>
                <a:off x="-3389313" y="2774950"/>
                <a:ext cx="1428750" cy="185738"/>
              </a:xfrm>
              <a:custGeom>
                <a:avLst/>
                <a:gdLst>
                  <a:gd name="T0" fmla="*/ 784 w 900"/>
                  <a:gd name="T1" fmla="*/ 117 h 117"/>
                  <a:gd name="T2" fmla="*/ 0 w 900"/>
                  <a:gd name="T3" fmla="*/ 117 h 117"/>
                  <a:gd name="T4" fmla="*/ 118 w 900"/>
                  <a:gd name="T5" fmla="*/ 0 h 117"/>
                  <a:gd name="T6" fmla="*/ 900 w 900"/>
                  <a:gd name="T7" fmla="*/ 0 h 117"/>
                  <a:gd name="T8" fmla="*/ 784 w 900"/>
                  <a:gd name="T9" fmla="*/ 117 h 117"/>
                </a:gdLst>
                <a:ahLst/>
                <a:cxnLst>
                  <a:cxn ang="0">
                    <a:pos x="T0" y="T1"/>
                  </a:cxn>
                  <a:cxn ang="0">
                    <a:pos x="T2" y="T3"/>
                  </a:cxn>
                  <a:cxn ang="0">
                    <a:pos x="T4" y="T5"/>
                  </a:cxn>
                  <a:cxn ang="0">
                    <a:pos x="T6" y="T7"/>
                  </a:cxn>
                  <a:cxn ang="0">
                    <a:pos x="T8" y="T9"/>
                  </a:cxn>
                </a:cxnLst>
                <a:rect l="0" t="0" r="r" b="b"/>
                <a:pathLst>
                  <a:path w="900" h="117">
                    <a:moveTo>
                      <a:pt x="784" y="117"/>
                    </a:moveTo>
                    <a:lnTo>
                      <a:pt x="0" y="117"/>
                    </a:lnTo>
                    <a:lnTo>
                      <a:pt x="118" y="0"/>
                    </a:lnTo>
                    <a:lnTo>
                      <a:pt x="900" y="0"/>
                    </a:lnTo>
                    <a:lnTo>
                      <a:pt x="784" y="117"/>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1" name="Freeform 23"/>
              <p:cNvSpPr>
                <a:spLocks/>
              </p:cNvSpPr>
              <p:nvPr/>
            </p:nvSpPr>
            <p:spPr bwMode="auto">
              <a:xfrm>
                <a:off x="-3386138" y="1476375"/>
                <a:ext cx="184150" cy="1484313"/>
              </a:xfrm>
              <a:custGeom>
                <a:avLst/>
                <a:gdLst>
                  <a:gd name="T0" fmla="*/ 116 w 116"/>
                  <a:gd name="T1" fmla="*/ 818 h 935"/>
                  <a:gd name="T2" fmla="*/ 0 w 116"/>
                  <a:gd name="T3" fmla="*/ 935 h 935"/>
                  <a:gd name="T4" fmla="*/ 0 w 116"/>
                  <a:gd name="T5" fmla="*/ 118 h 935"/>
                  <a:gd name="T6" fmla="*/ 116 w 116"/>
                  <a:gd name="T7" fmla="*/ 0 h 935"/>
                  <a:gd name="T8" fmla="*/ 116 w 116"/>
                  <a:gd name="T9" fmla="*/ 818 h 935"/>
                </a:gdLst>
                <a:ahLst/>
                <a:cxnLst>
                  <a:cxn ang="0">
                    <a:pos x="T0" y="T1"/>
                  </a:cxn>
                  <a:cxn ang="0">
                    <a:pos x="T2" y="T3"/>
                  </a:cxn>
                  <a:cxn ang="0">
                    <a:pos x="T4" y="T5"/>
                  </a:cxn>
                  <a:cxn ang="0">
                    <a:pos x="T6" y="T7"/>
                  </a:cxn>
                  <a:cxn ang="0">
                    <a:pos x="T8" y="T9"/>
                  </a:cxn>
                </a:cxnLst>
                <a:rect l="0" t="0" r="r" b="b"/>
                <a:pathLst>
                  <a:path w="116" h="935">
                    <a:moveTo>
                      <a:pt x="116" y="818"/>
                    </a:moveTo>
                    <a:lnTo>
                      <a:pt x="0" y="935"/>
                    </a:lnTo>
                    <a:lnTo>
                      <a:pt x="0" y="118"/>
                    </a:lnTo>
                    <a:lnTo>
                      <a:pt x="116" y="0"/>
                    </a:lnTo>
                    <a:lnTo>
                      <a:pt x="116" y="818"/>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2" name="Freeform 24"/>
              <p:cNvSpPr>
                <a:spLocks/>
              </p:cNvSpPr>
              <p:nvPr/>
            </p:nvSpPr>
            <p:spPr bwMode="auto">
              <a:xfrm>
                <a:off x="-3386138" y="1476375"/>
                <a:ext cx="184150" cy="1484313"/>
              </a:xfrm>
              <a:custGeom>
                <a:avLst/>
                <a:gdLst>
                  <a:gd name="T0" fmla="*/ 116 w 116"/>
                  <a:gd name="T1" fmla="*/ 818 h 935"/>
                  <a:gd name="T2" fmla="*/ 0 w 116"/>
                  <a:gd name="T3" fmla="*/ 935 h 935"/>
                  <a:gd name="T4" fmla="*/ 0 w 116"/>
                  <a:gd name="T5" fmla="*/ 118 h 935"/>
                  <a:gd name="T6" fmla="*/ 116 w 116"/>
                  <a:gd name="T7" fmla="*/ 0 h 935"/>
                  <a:gd name="T8" fmla="*/ 116 w 116"/>
                  <a:gd name="T9" fmla="*/ 818 h 935"/>
                </a:gdLst>
                <a:ahLst/>
                <a:cxnLst>
                  <a:cxn ang="0">
                    <a:pos x="T0" y="T1"/>
                  </a:cxn>
                  <a:cxn ang="0">
                    <a:pos x="T2" y="T3"/>
                  </a:cxn>
                  <a:cxn ang="0">
                    <a:pos x="T4" y="T5"/>
                  </a:cxn>
                  <a:cxn ang="0">
                    <a:pos x="T6" y="T7"/>
                  </a:cxn>
                  <a:cxn ang="0">
                    <a:pos x="T8" y="T9"/>
                  </a:cxn>
                </a:cxnLst>
                <a:rect l="0" t="0" r="r" b="b"/>
                <a:pathLst>
                  <a:path w="116" h="935">
                    <a:moveTo>
                      <a:pt x="116" y="818"/>
                    </a:moveTo>
                    <a:lnTo>
                      <a:pt x="0" y="935"/>
                    </a:lnTo>
                    <a:lnTo>
                      <a:pt x="0" y="118"/>
                    </a:lnTo>
                    <a:lnTo>
                      <a:pt x="116" y="0"/>
                    </a:lnTo>
                    <a:lnTo>
                      <a:pt x="116" y="818"/>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3" name="Freeform 25"/>
              <p:cNvSpPr>
                <a:spLocks/>
              </p:cNvSpPr>
              <p:nvPr/>
            </p:nvSpPr>
            <p:spPr bwMode="auto">
              <a:xfrm>
                <a:off x="-3386138" y="1476375"/>
                <a:ext cx="184150" cy="493713"/>
              </a:xfrm>
              <a:custGeom>
                <a:avLst/>
                <a:gdLst>
                  <a:gd name="T0" fmla="*/ 116 w 116"/>
                  <a:gd name="T1" fmla="*/ 193 h 311"/>
                  <a:gd name="T2" fmla="*/ 0 w 116"/>
                  <a:gd name="T3" fmla="*/ 311 h 311"/>
                  <a:gd name="T4" fmla="*/ 0 w 116"/>
                  <a:gd name="T5" fmla="*/ 118 h 311"/>
                  <a:gd name="T6" fmla="*/ 116 w 116"/>
                  <a:gd name="T7" fmla="*/ 0 h 311"/>
                  <a:gd name="T8" fmla="*/ 116 w 116"/>
                  <a:gd name="T9" fmla="*/ 193 h 311"/>
                </a:gdLst>
                <a:ahLst/>
                <a:cxnLst>
                  <a:cxn ang="0">
                    <a:pos x="T0" y="T1"/>
                  </a:cxn>
                  <a:cxn ang="0">
                    <a:pos x="T2" y="T3"/>
                  </a:cxn>
                  <a:cxn ang="0">
                    <a:pos x="T4" y="T5"/>
                  </a:cxn>
                  <a:cxn ang="0">
                    <a:pos x="T6" y="T7"/>
                  </a:cxn>
                  <a:cxn ang="0">
                    <a:pos x="T8" y="T9"/>
                  </a:cxn>
                </a:cxnLst>
                <a:rect l="0" t="0" r="r" b="b"/>
                <a:pathLst>
                  <a:path w="116" h="311">
                    <a:moveTo>
                      <a:pt x="116" y="193"/>
                    </a:moveTo>
                    <a:lnTo>
                      <a:pt x="0" y="311"/>
                    </a:lnTo>
                    <a:lnTo>
                      <a:pt x="0" y="118"/>
                    </a:lnTo>
                    <a:lnTo>
                      <a:pt x="116" y="0"/>
                    </a:lnTo>
                    <a:lnTo>
                      <a:pt x="116" y="193"/>
                    </a:lnTo>
                    <a:close/>
                  </a:path>
                </a:pathLst>
              </a:custGeom>
              <a:solidFill>
                <a:srgbClr val="BA14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4" name="Freeform 26"/>
              <p:cNvSpPr>
                <a:spLocks/>
              </p:cNvSpPr>
              <p:nvPr/>
            </p:nvSpPr>
            <p:spPr bwMode="auto">
              <a:xfrm>
                <a:off x="-3386138" y="1476375"/>
                <a:ext cx="184150" cy="493713"/>
              </a:xfrm>
              <a:custGeom>
                <a:avLst/>
                <a:gdLst>
                  <a:gd name="T0" fmla="*/ 116 w 116"/>
                  <a:gd name="T1" fmla="*/ 193 h 311"/>
                  <a:gd name="T2" fmla="*/ 0 w 116"/>
                  <a:gd name="T3" fmla="*/ 311 h 311"/>
                  <a:gd name="T4" fmla="*/ 0 w 116"/>
                  <a:gd name="T5" fmla="*/ 118 h 311"/>
                  <a:gd name="T6" fmla="*/ 116 w 116"/>
                  <a:gd name="T7" fmla="*/ 0 h 311"/>
                  <a:gd name="T8" fmla="*/ 116 w 116"/>
                  <a:gd name="T9" fmla="*/ 193 h 311"/>
                </a:gdLst>
                <a:ahLst/>
                <a:cxnLst>
                  <a:cxn ang="0">
                    <a:pos x="T0" y="T1"/>
                  </a:cxn>
                  <a:cxn ang="0">
                    <a:pos x="T2" y="T3"/>
                  </a:cxn>
                  <a:cxn ang="0">
                    <a:pos x="T4" y="T5"/>
                  </a:cxn>
                  <a:cxn ang="0">
                    <a:pos x="T6" y="T7"/>
                  </a:cxn>
                  <a:cxn ang="0">
                    <a:pos x="T8" y="T9"/>
                  </a:cxn>
                </a:cxnLst>
                <a:rect l="0" t="0" r="r" b="b"/>
                <a:pathLst>
                  <a:path w="116" h="311">
                    <a:moveTo>
                      <a:pt x="116" y="193"/>
                    </a:moveTo>
                    <a:lnTo>
                      <a:pt x="0" y="311"/>
                    </a:lnTo>
                    <a:lnTo>
                      <a:pt x="0" y="118"/>
                    </a:lnTo>
                    <a:lnTo>
                      <a:pt x="116" y="0"/>
                    </a:lnTo>
                    <a:lnTo>
                      <a:pt x="116" y="19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5" name="Rectangle 27"/>
              <p:cNvSpPr>
                <a:spLocks noChangeArrowheads="1"/>
              </p:cNvSpPr>
              <p:nvPr/>
            </p:nvSpPr>
            <p:spPr bwMode="auto">
              <a:xfrm>
                <a:off x="-3201988" y="1476375"/>
                <a:ext cx="1241425" cy="1298575"/>
              </a:xfrm>
              <a:prstGeom prst="rect">
                <a:avLst/>
              </a:prstGeom>
              <a:solidFill>
                <a:srgbClr val="E6E6E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6" name="Rectangle 28"/>
              <p:cNvSpPr>
                <a:spLocks noChangeArrowheads="1"/>
              </p:cNvSpPr>
              <p:nvPr/>
            </p:nvSpPr>
            <p:spPr bwMode="auto">
              <a:xfrm>
                <a:off x="-3201988" y="1476375"/>
                <a:ext cx="1241425" cy="129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7" name="Rectangle 29"/>
              <p:cNvSpPr>
                <a:spLocks noChangeArrowheads="1"/>
              </p:cNvSpPr>
              <p:nvPr/>
            </p:nvSpPr>
            <p:spPr bwMode="auto">
              <a:xfrm>
                <a:off x="-3201988" y="1476375"/>
                <a:ext cx="1241425" cy="306388"/>
              </a:xfrm>
              <a:prstGeom prst="rect">
                <a:avLst/>
              </a:prstGeom>
              <a:solidFill>
                <a:srgbClr val="EB3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8" name="Rectangle 30"/>
              <p:cNvSpPr>
                <a:spLocks noChangeArrowheads="1"/>
              </p:cNvSpPr>
              <p:nvPr/>
            </p:nvSpPr>
            <p:spPr bwMode="auto">
              <a:xfrm>
                <a:off x="-3201988" y="1476375"/>
                <a:ext cx="1241425"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69" name="Freeform 31"/>
              <p:cNvSpPr>
                <a:spLocks/>
              </p:cNvSpPr>
              <p:nvPr/>
            </p:nvSpPr>
            <p:spPr bwMode="auto">
              <a:xfrm>
                <a:off x="-3228975" y="2774950"/>
                <a:ext cx="1247775" cy="157163"/>
              </a:xfrm>
              <a:custGeom>
                <a:avLst/>
                <a:gdLst>
                  <a:gd name="T0" fmla="*/ 786 w 786"/>
                  <a:gd name="T1" fmla="*/ 0 h 99"/>
                  <a:gd name="T2" fmla="*/ 17 w 786"/>
                  <a:gd name="T3" fmla="*/ 0 h 99"/>
                  <a:gd name="T4" fmla="*/ 0 w 786"/>
                  <a:gd name="T5" fmla="*/ 17 h 99"/>
                  <a:gd name="T6" fmla="*/ 10 w 786"/>
                  <a:gd name="T7" fmla="*/ 99 h 99"/>
                  <a:gd name="T8" fmla="*/ 786 w 786"/>
                  <a:gd name="T9" fmla="*/ 10 h 99"/>
                  <a:gd name="T10" fmla="*/ 786 w 786"/>
                  <a:gd name="T11" fmla="*/ 0 h 99"/>
                </a:gdLst>
                <a:ahLst/>
                <a:cxnLst>
                  <a:cxn ang="0">
                    <a:pos x="T0" y="T1"/>
                  </a:cxn>
                  <a:cxn ang="0">
                    <a:pos x="T2" y="T3"/>
                  </a:cxn>
                  <a:cxn ang="0">
                    <a:pos x="T4" y="T5"/>
                  </a:cxn>
                  <a:cxn ang="0">
                    <a:pos x="T6" y="T7"/>
                  </a:cxn>
                  <a:cxn ang="0">
                    <a:pos x="T8" y="T9"/>
                  </a:cxn>
                  <a:cxn ang="0">
                    <a:pos x="T10" y="T11"/>
                  </a:cxn>
                </a:cxnLst>
                <a:rect l="0" t="0" r="r" b="b"/>
                <a:pathLst>
                  <a:path w="786" h="99">
                    <a:moveTo>
                      <a:pt x="786" y="0"/>
                    </a:moveTo>
                    <a:lnTo>
                      <a:pt x="17" y="0"/>
                    </a:lnTo>
                    <a:lnTo>
                      <a:pt x="0" y="17"/>
                    </a:lnTo>
                    <a:lnTo>
                      <a:pt x="10" y="99"/>
                    </a:lnTo>
                    <a:lnTo>
                      <a:pt x="786" y="10"/>
                    </a:lnTo>
                    <a:lnTo>
                      <a:pt x="786" y="0"/>
                    </a:lnTo>
                    <a:close/>
                  </a:path>
                </a:pathLst>
              </a:custGeom>
              <a:solidFill>
                <a:srgbClr val="87878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0" name="Freeform 32"/>
              <p:cNvSpPr>
                <a:spLocks/>
              </p:cNvSpPr>
              <p:nvPr/>
            </p:nvSpPr>
            <p:spPr bwMode="auto">
              <a:xfrm>
                <a:off x="-3228975" y="2774950"/>
                <a:ext cx="1247775" cy="157163"/>
              </a:xfrm>
              <a:custGeom>
                <a:avLst/>
                <a:gdLst>
                  <a:gd name="T0" fmla="*/ 786 w 786"/>
                  <a:gd name="T1" fmla="*/ 0 h 99"/>
                  <a:gd name="T2" fmla="*/ 17 w 786"/>
                  <a:gd name="T3" fmla="*/ 0 h 99"/>
                  <a:gd name="T4" fmla="*/ 0 w 786"/>
                  <a:gd name="T5" fmla="*/ 17 h 99"/>
                  <a:gd name="T6" fmla="*/ 10 w 786"/>
                  <a:gd name="T7" fmla="*/ 99 h 99"/>
                  <a:gd name="T8" fmla="*/ 786 w 786"/>
                  <a:gd name="T9" fmla="*/ 10 h 99"/>
                  <a:gd name="T10" fmla="*/ 786 w 786"/>
                  <a:gd name="T11" fmla="*/ 0 h 99"/>
                </a:gdLst>
                <a:ahLst/>
                <a:cxnLst>
                  <a:cxn ang="0">
                    <a:pos x="T0" y="T1"/>
                  </a:cxn>
                  <a:cxn ang="0">
                    <a:pos x="T2" y="T3"/>
                  </a:cxn>
                  <a:cxn ang="0">
                    <a:pos x="T4" y="T5"/>
                  </a:cxn>
                  <a:cxn ang="0">
                    <a:pos x="T6" y="T7"/>
                  </a:cxn>
                  <a:cxn ang="0">
                    <a:pos x="T8" y="T9"/>
                  </a:cxn>
                  <a:cxn ang="0">
                    <a:pos x="T10" y="T11"/>
                  </a:cxn>
                </a:cxnLst>
                <a:rect l="0" t="0" r="r" b="b"/>
                <a:pathLst>
                  <a:path w="786" h="99">
                    <a:moveTo>
                      <a:pt x="786" y="0"/>
                    </a:moveTo>
                    <a:lnTo>
                      <a:pt x="17" y="0"/>
                    </a:lnTo>
                    <a:lnTo>
                      <a:pt x="0" y="17"/>
                    </a:lnTo>
                    <a:lnTo>
                      <a:pt x="10" y="99"/>
                    </a:lnTo>
                    <a:lnTo>
                      <a:pt x="786" y="10"/>
                    </a:lnTo>
                    <a:lnTo>
                      <a:pt x="786"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1" name="Freeform 33"/>
              <p:cNvSpPr>
                <a:spLocks/>
              </p:cNvSpPr>
              <p:nvPr/>
            </p:nvSpPr>
            <p:spPr bwMode="auto">
              <a:xfrm>
                <a:off x="-3330575" y="1782763"/>
                <a:ext cx="128588" cy="1019175"/>
              </a:xfrm>
              <a:custGeom>
                <a:avLst/>
                <a:gdLst>
                  <a:gd name="T0" fmla="*/ 81 w 81"/>
                  <a:gd name="T1" fmla="*/ 0 h 642"/>
                  <a:gd name="T2" fmla="*/ 0 w 81"/>
                  <a:gd name="T3" fmla="*/ 83 h 642"/>
                  <a:gd name="T4" fmla="*/ 2 w 81"/>
                  <a:gd name="T5" fmla="*/ 104 h 642"/>
                  <a:gd name="T6" fmla="*/ 64 w 81"/>
                  <a:gd name="T7" fmla="*/ 642 h 642"/>
                  <a:gd name="T8" fmla="*/ 81 w 81"/>
                  <a:gd name="T9" fmla="*/ 625 h 642"/>
                  <a:gd name="T10" fmla="*/ 81 w 81"/>
                  <a:gd name="T11" fmla="*/ 0 h 642"/>
                </a:gdLst>
                <a:ahLst/>
                <a:cxnLst>
                  <a:cxn ang="0">
                    <a:pos x="T0" y="T1"/>
                  </a:cxn>
                  <a:cxn ang="0">
                    <a:pos x="T2" y="T3"/>
                  </a:cxn>
                  <a:cxn ang="0">
                    <a:pos x="T4" y="T5"/>
                  </a:cxn>
                  <a:cxn ang="0">
                    <a:pos x="T6" y="T7"/>
                  </a:cxn>
                  <a:cxn ang="0">
                    <a:pos x="T8" y="T9"/>
                  </a:cxn>
                  <a:cxn ang="0">
                    <a:pos x="T10" y="T11"/>
                  </a:cxn>
                </a:cxnLst>
                <a:rect l="0" t="0" r="r" b="b"/>
                <a:pathLst>
                  <a:path w="81" h="642">
                    <a:moveTo>
                      <a:pt x="81" y="0"/>
                    </a:moveTo>
                    <a:lnTo>
                      <a:pt x="0" y="83"/>
                    </a:lnTo>
                    <a:lnTo>
                      <a:pt x="2" y="104"/>
                    </a:lnTo>
                    <a:lnTo>
                      <a:pt x="64" y="642"/>
                    </a:lnTo>
                    <a:lnTo>
                      <a:pt x="81" y="625"/>
                    </a:lnTo>
                    <a:lnTo>
                      <a:pt x="81" y="0"/>
                    </a:lnTo>
                    <a:close/>
                  </a:path>
                </a:pathLst>
              </a:custGeom>
              <a:solidFill>
                <a:srgbClr val="BDBD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2" name="Freeform 34"/>
              <p:cNvSpPr>
                <a:spLocks/>
              </p:cNvSpPr>
              <p:nvPr/>
            </p:nvSpPr>
            <p:spPr bwMode="auto">
              <a:xfrm>
                <a:off x="-3330575" y="1782763"/>
                <a:ext cx="128588" cy="1019175"/>
              </a:xfrm>
              <a:custGeom>
                <a:avLst/>
                <a:gdLst>
                  <a:gd name="T0" fmla="*/ 81 w 81"/>
                  <a:gd name="T1" fmla="*/ 0 h 642"/>
                  <a:gd name="T2" fmla="*/ 0 w 81"/>
                  <a:gd name="T3" fmla="*/ 83 h 642"/>
                  <a:gd name="T4" fmla="*/ 2 w 81"/>
                  <a:gd name="T5" fmla="*/ 104 h 642"/>
                  <a:gd name="T6" fmla="*/ 64 w 81"/>
                  <a:gd name="T7" fmla="*/ 642 h 642"/>
                  <a:gd name="T8" fmla="*/ 81 w 81"/>
                  <a:gd name="T9" fmla="*/ 625 h 642"/>
                  <a:gd name="T10" fmla="*/ 81 w 81"/>
                  <a:gd name="T11" fmla="*/ 0 h 642"/>
                </a:gdLst>
                <a:ahLst/>
                <a:cxnLst>
                  <a:cxn ang="0">
                    <a:pos x="T0" y="T1"/>
                  </a:cxn>
                  <a:cxn ang="0">
                    <a:pos x="T2" y="T3"/>
                  </a:cxn>
                  <a:cxn ang="0">
                    <a:pos x="T4" y="T5"/>
                  </a:cxn>
                  <a:cxn ang="0">
                    <a:pos x="T6" y="T7"/>
                  </a:cxn>
                  <a:cxn ang="0">
                    <a:pos x="T8" y="T9"/>
                  </a:cxn>
                  <a:cxn ang="0">
                    <a:pos x="T10" y="T11"/>
                  </a:cxn>
                </a:cxnLst>
                <a:rect l="0" t="0" r="r" b="b"/>
                <a:pathLst>
                  <a:path w="81" h="642">
                    <a:moveTo>
                      <a:pt x="81" y="0"/>
                    </a:moveTo>
                    <a:lnTo>
                      <a:pt x="0" y="83"/>
                    </a:lnTo>
                    <a:lnTo>
                      <a:pt x="2" y="104"/>
                    </a:lnTo>
                    <a:lnTo>
                      <a:pt x="64" y="642"/>
                    </a:lnTo>
                    <a:lnTo>
                      <a:pt x="81" y="625"/>
                    </a:lnTo>
                    <a:lnTo>
                      <a:pt x="81"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3" name="Freeform 35"/>
              <p:cNvSpPr>
                <a:spLocks/>
              </p:cNvSpPr>
              <p:nvPr/>
            </p:nvSpPr>
            <p:spPr bwMode="auto">
              <a:xfrm>
                <a:off x="-3362325" y="1622425"/>
                <a:ext cx="160338" cy="292100"/>
              </a:xfrm>
              <a:custGeom>
                <a:avLst/>
                <a:gdLst>
                  <a:gd name="T0" fmla="*/ 101 w 101"/>
                  <a:gd name="T1" fmla="*/ 0 h 184"/>
                  <a:gd name="T2" fmla="*/ 0 w 101"/>
                  <a:gd name="T3" fmla="*/ 13 h 184"/>
                  <a:gd name="T4" fmla="*/ 20 w 101"/>
                  <a:gd name="T5" fmla="*/ 184 h 184"/>
                  <a:gd name="T6" fmla="*/ 101 w 101"/>
                  <a:gd name="T7" fmla="*/ 101 h 184"/>
                  <a:gd name="T8" fmla="*/ 101 w 101"/>
                  <a:gd name="T9" fmla="*/ 0 h 184"/>
                </a:gdLst>
                <a:ahLst/>
                <a:cxnLst>
                  <a:cxn ang="0">
                    <a:pos x="T0" y="T1"/>
                  </a:cxn>
                  <a:cxn ang="0">
                    <a:pos x="T2" y="T3"/>
                  </a:cxn>
                  <a:cxn ang="0">
                    <a:pos x="T4" y="T5"/>
                  </a:cxn>
                  <a:cxn ang="0">
                    <a:pos x="T6" y="T7"/>
                  </a:cxn>
                  <a:cxn ang="0">
                    <a:pos x="T8" y="T9"/>
                  </a:cxn>
                </a:cxnLst>
                <a:rect l="0" t="0" r="r" b="b"/>
                <a:pathLst>
                  <a:path w="101" h="184">
                    <a:moveTo>
                      <a:pt x="101" y="0"/>
                    </a:moveTo>
                    <a:lnTo>
                      <a:pt x="0" y="13"/>
                    </a:lnTo>
                    <a:lnTo>
                      <a:pt x="20" y="184"/>
                    </a:lnTo>
                    <a:lnTo>
                      <a:pt x="101" y="101"/>
                    </a:lnTo>
                    <a:lnTo>
                      <a:pt x="101" y="0"/>
                    </a:lnTo>
                    <a:close/>
                  </a:path>
                </a:pathLst>
              </a:custGeom>
              <a:solidFill>
                <a:srgbClr val="A7121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4" name="Freeform 36"/>
              <p:cNvSpPr>
                <a:spLocks/>
              </p:cNvSpPr>
              <p:nvPr/>
            </p:nvSpPr>
            <p:spPr bwMode="auto">
              <a:xfrm>
                <a:off x="-3362325" y="1622425"/>
                <a:ext cx="160338" cy="292100"/>
              </a:xfrm>
              <a:custGeom>
                <a:avLst/>
                <a:gdLst>
                  <a:gd name="T0" fmla="*/ 101 w 101"/>
                  <a:gd name="T1" fmla="*/ 0 h 184"/>
                  <a:gd name="T2" fmla="*/ 0 w 101"/>
                  <a:gd name="T3" fmla="*/ 13 h 184"/>
                  <a:gd name="T4" fmla="*/ 20 w 101"/>
                  <a:gd name="T5" fmla="*/ 184 h 184"/>
                  <a:gd name="T6" fmla="*/ 101 w 101"/>
                  <a:gd name="T7" fmla="*/ 101 h 184"/>
                  <a:gd name="T8" fmla="*/ 101 w 101"/>
                  <a:gd name="T9" fmla="*/ 0 h 184"/>
                </a:gdLst>
                <a:ahLst/>
                <a:cxnLst>
                  <a:cxn ang="0">
                    <a:pos x="T0" y="T1"/>
                  </a:cxn>
                  <a:cxn ang="0">
                    <a:pos x="T2" y="T3"/>
                  </a:cxn>
                  <a:cxn ang="0">
                    <a:pos x="T4" y="T5"/>
                  </a:cxn>
                  <a:cxn ang="0">
                    <a:pos x="T6" y="T7"/>
                  </a:cxn>
                  <a:cxn ang="0">
                    <a:pos x="T8" y="T9"/>
                  </a:cxn>
                </a:cxnLst>
                <a:rect l="0" t="0" r="r" b="b"/>
                <a:pathLst>
                  <a:path w="101" h="184">
                    <a:moveTo>
                      <a:pt x="101" y="0"/>
                    </a:moveTo>
                    <a:lnTo>
                      <a:pt x="0" y="13"/>
                    </a:lnTo>
                    <a:lnTo>
                      <a:pt x="20" y="184"/>
                    </a:lnTo>
                    <a:lnTo>
                      <a:pt x="101" y="101"/>
                    </a:lnTo>
                    <a:lnTo>
                      <a:pt x="101"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5" name="Freeform 37"/>
              <p:cNvSpPr>
                <a:spLocks/>
              </p:cNvSpPr>
              <p:nvPr/>
            </p:nvSpPr>
            <p:spPr bwMode="auto">
              <a:xfrm>
                <a:off x="-3201988" y="1622425"/>
                <a:ext cx="1220788" cy="1152525"/>
              </a:xfrm>
              <a:custGeom>
                <a:avLst/>
                <a:gdLst>
                  <a:gd name="T0" fmla="*/ 0 w 769"/>
                  <a:gd name="T1" fmla="*/ 0 h 726"/>
                  <a:gd name="T2" fmla="*/ 0 w 769"/>
                  <a:gd name="T3" fmla="*/ 0 h 726"/>
                  <a:gd name="T4" fmla="*/ 0 w 769"/>
                  <a:gd name="T5" fmla="*/ 726 h 726"/>
                  <a:gd name="T6" fmla="*/ 769 w 769"/>
                  <a:gd name="T7" fmla="*/ 726 h 726"/>
                  <a:gd name="T8" fmla="*/ 699 w 769"/>
                  <a:gd name="T9" fmla="*/ 115 h 726"/>
                  <a:gd name="T10" fmla="*/ 699 w 769"/>
                  <a:gd name="T11" fmla="*/ 115 h 726"/>
                  <a:gd name="T12" fmla="*/ 697 w 769"/>
                  <a:gd name="T13" fmla="*/ 101 h 726"/>
                  <a:gd name="T14" fmla="*/ 0 w 769"/>
                  <a:gd name="T15" fmla="*/ 101 h 726"/>
                  <a:gd name="T16" fmla="*/ 0 w 769"/>
                  <a:gd name="T17"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9" h="726">
                    <a:moveTo>
                      <a:pt x="0" y="0"/>
                    </a:moveTo>
                    <a:lnTo>
                      <a:pt x="0" y="0"/>
                    </a:lnTo>
                    <a:lnTo>
                      <a:pt x="0" y="726"/>
                    </a:lnTo>
                    <a:lnTo>
                      <a:pt x="769" y="726"/>
                    </a:lnTo>
                    <a:lnTo>
                      <a:pt x="699" y="115"/>
                    </a:lnTo>
                    <a:lnTo>
                      <a:pt x="699" y="115"/>
                    </a:lnTo>
                    <a:lnTo>
                      <a:pt x="697" y="101"/>
                    </a:lnTo>
                    <a:lnTo>
                      <a:pt x="0" y="101"/>
                    </a:lnTo>
                    <a:lnTo>
                      <a:pt x="0" y="0"/>
                    </a:lnTo>
                    <a:close/>
                  </a:path>
                </a:pathLst>
              </a:custGeom>
              <a:solidFill>
                <a:srgbClr val="CFCFC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6" name="Freeform 38"/>
              <p:cNvSpPr>
                <a:spLocks/>
              </p:cNvSpPr>
              <p:nvPr/>
            </p:nvSpPr>
            <p:spPr bwMode="auto">
              <a:xfrm>
                <a:off x="-3201988" y="1622425"/>
                <a:ext cx="1220788" cy="1152525"/>
              </a:xfrm>
              <a:custGeom>
                <a:avLst/>
                <a:gdLst>
                  <a:gd name="T0" fmla="*/ 0 w 769"/>
                  <a:gd name="T1" fmla="*/ 0 h 726"/>
                  <a:gd name="T2" fmla="*/ 0 w 769"/>
                  <a:gd name="T3" fmla="*/ 0 h 726"/>
                  <a:gd name="T4" fmla="*/ 0 w 769"/>
                  <a:gd name="T5" fmla="*/ 726 h 726"/>
                  <a:gd name="T6" fmla="*/ 769 w 769"/>
                  <a:gd name="T7" fmla="*/ 726 h 726"/>
                  <a:gd name="T8" fmla="*/ 699 w 769"/>
                  <a:gd name="T9" fmla="*/ 115 h 726"/>
                  <a:gd name="T10" fmla="*/ 699 w 769"/>
                  <a:gd name="T11" fmla="*/ 115 h 726"/>
                  <a:gd name="T12" fmla="*/ 697 w 769"/>
                  <a:gd name="T13" fmla="*/ 101 h 726"/>
                  <a:gd name="T14" fmla="*/ 0 w 769"/>
                  <a:gd name="T15" fmla="*/ 101 h 726"/>
                  <a:gd name="T16" fmla="*/ 0 w 769"/>
                  <a:gd name="T17"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9" h="726">
                    <a:moveTo>
                      <a:pt x="0" y="0"/>
                    </a:moveTo>
                    <a:lnTo>
                      <a:pt x="0" y="0"/>
                    </a:lnTo>
                    <a:lnTo>
                      <a:pt x="0" y="726"/>
                    </a:lnTo>
                    <a:lnTo>
                      <a:pt x="769" y="726"/>
                    </a:lnTo>
                    <a:lnTo>
                      <a:pt x="699" y="115"/>
                    </a:lnTo>
                    <a:lnTo>
                      <a:pt x="699" y="115"/>
                    </a:lnTo>
                    <a:lnTo>
                      <a:pt x="697" y="101"/>
                    </a:lnTo>
                    <a:lnTo>
                      <a:pt x="0" y="101"/>
                    </a:lnTo>
                    <a:lnTo>
                      <a:pt x="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7" name="Freeform 39"/>
              <p:cNvSpPr>
                <a:spLocks/>
              </p:cNvSpPr>
              <p:nvPr/>
            </p:nvSpPr>
            <p:spPr bwMode="auto">
              <a:xfrm>
                <a:off x="-3201988" y="1500188"/>
                <a:ext cx="1106488" cy="282575"/>
              </a:xfrm>
              <a:custGeom>
                <a:avLst/>
                <a:gdLst>
                  <a:gd name="T0" fmla="*/ 677 w 697"/>
                  <a:gd name="T1" fmla="*/ 0 h 178"/>
                  <a:gd name="T2" fmla="*/ 0 w 697"/>
                  <a:gd name="T3" fmla="*/ 77 h 178"/>
                  <a:gd name="T4" fmla="*/ 0 w 697"/>
                  <a:gd name="T5" fmla="*/ 178 h 178"/>
                  <a:gd name="T6" fmla="*/ 697 w 697"/>
                  <a:gd name="T7" fmla="*/ 178 h 178"/>
                  <a:gd name="T8" fmla="*/ 677 w 697"/>
                  <a:gd name="T9" fmla="*/ 0 h 178"/>
                </a:gdLst>
                <a:ahLst/>
                <a:cxnLst>
                  <a:cxn ang="0">
                    <a:pos x="T0" y="T1"/>
                  </a:cxn>
                  <a:cxn ang="0">
                    <a:pos x="T2" y="T3"/>
                  </a:cxn>
                  <a:cxn ang="0">
                    <a:pos x="T4" y="T5"/>
                  </a:cxn>
                  <a:cxn ang="0">
                    <a:pos x="T6" y="T7"/>
                  </a:cxn>
                  <a:cxn ang="0">
                    <a:pos x="T8" y="T9"/>
                  </a:cxn>
                </a:cxnLst>
                <a:rect l="0" t="0" r="r" b="b"/>
                <a:pathLst>
                  <a:path w="697" h="178">
                    <a:moveTo>
                      <a:pt x="677" y="0"/>
                    </a:moveTo>
                    <a:lnTo>
                      <a:pt x="0" y="77"/>
                    </a:lnTo>
                    <a:lnTo>
                      <a:pt x="0" y="178"/>
                    </a:lnTo>
                    <a:lnTo>
                      <a:pt x="697" y="178"/>
                    </a:lnTo>
                    <a:lnTo>
                      <a:pt x="677" y="0"/>
                    </a:lnTo>
                    <a:close/>
                  </a:path>
                </a:pathLst>
              </a:custGeom>
              <a:solidFill>
                <a:srgbClr val="D336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8" name="Freeform 40"/>
              <p:cNvSpPr>
                <a:spLocks/>
              </p:cNvSpPr>
              <p:nvPr/>
            </p:nvSpPr>
            <p:spPr bwMode="auto">
              <a:xfrm>
                <a:off x="-3201988" y="1500188"/>
                <a:ext cx="1106488" cy="282575"/>
              </a:xfrm>
              <a:custGeom>
                <a:avLst/>
                <a:gdLst>
                  <a:gd name="T0" fmla="*/ 677 w 697"/>
                  <a:gd name="T1" fmla="*/ 0 h 178"/>
                  <a:gd name="T2" fmla="*/ 0 w 697"/>
                  <a:gd name="T3" fmla="*/ 77 h 178"/>
                  <a:gd name="T4" fmla="*/ 0 w 697"/>
                  <a:gd name="T5" fmla="*/ 178 h 178"/>
                  <a:gd name="T6" fmla="*/ 697 w 697"/>
                  <a:gd name="T7" fmla="*/ 178 h 178"/>
                  <a:gd name="T8" fmla="*/ 677 w 697"/>
                  <a:gd name="T9" fmla="*/ 0 h 178"/>
                </a:gdLst>
                <a:ahLst/>
                <a:cxnLst>
                  <a:cxn ang="0">
                    <a:pos x="T0" y="T1"/>
                  </a:cxn>
                  <a:cxn ang="0">
                    <a:pos x="T2" y="T3"/>
                  </a:cxn>
                  <a:cxn ang="0">
                    <a:pos x="T4" y="T5"/>
                  </a:cxn>
                  <a:cxn ang="0">
                    <a:pos x="T6" y="T7"/>
                  </a:cxn>
                  <a:cxn ang="0">
                    <a:pos x="T8" y="T9"/>
                  </a:cxn>
                </a:cxnLst>
                <a:rect l="0" t="0" r="r" b="b"/>
                <a:pathLst>
                  <a:path w="697" h="178">
                    <a:moveTo>
                      <a:pt x="677" y="0"/>
                    </a:moveTo>
                    <a:lnTo>
                      <a:pt x="0" y="77"/>
                    </a:lnTo>
                    <a:lnTo>
                      <a:pt x="0" y="178"/>
                    </a:lnTo>
                    <a:lnTo>
                      <a:pt x="697" y="178"/>
                    </a:lnTo>
                    <a:lnTo>
                      <a:pt x="677"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79" name="Freeform 41"/>
              <p:cNvSpPr>
                <a:spLocks/>
              </p:cNvSpPr>
              <p:nvPr/>
            </p:nvSpPr>
            <p:spPr bwMode="auto">
              <a:xfrm>
                <a:off x="-3205163" y="1922463"/>
                <a:ext cx="1346200" cy="1127125"/>
              </a:xfrm>
              <a:custGeom>
                <a:avLst/>
                <a:gdLst>
                  <a:gd name="T0" fmla="*/ 848 w 848"/>
                  <a:gd name="T1" fmla="*/ 621 h 710"/>
                  <a:gd name="T2" fmla="*/ 70 w 848"/>
                  <a:gd name="T3" fmla="*/ 710 h 710"/>
                  <a:gd name="T4" fmla="*/ 0 w 848"/>
                  <a:gd name="T5" fmla="*/ 90 h 710"/>
                  <a:gd name="T6" fmla="*/ 777 w 848"/>
                  <a:gd name="T7" fmla="*/ 0 h 710"/>
                  <a:gd name="T8" fmla="*/ 848 w 848"/>
                  <a:gd name="T9" fmla="*/ 621 h 710"/>
                </a:gdLst>
                <a:ahLst/>
                <a:cxnLst>
                  <a:cxn ang="0">
                    <a:pos x="T0" y="T1"/>
                  </a:cxn>
                  <a:cxn ang="0">
                    <a:pos x="T2" y="T3"/>
                  </a:cxn>
                  <a:cxn ang="0">
                    <a:pos x="T4" y="T5"/>
                  </a:cxn>
                  <a:cxn ang="0">
                    <a:pos x="T6" y="T7"/>
                  </a:cxn>
                  <a:cxn ang="0">
                    <a:pos x="T8" y="T9"/>
                  </a:cxn>
                </a:cxnLst>
                <a:rect l="0" t="0" r="r" b="b"/>
                <a:pathLst>
                  <a:path w="848" h="710">
                    <a:moveTo>
                      <a:pt x="848" y="621"/>
                    </a:moveTo>
                    <a:lnTo>
                      <a:pt x="70" y="710"/>
                    </a:lnTo>
                    <a:lnTo>
                      <a:pt x="0" y="90"/>
                    </a:lnTo>
                    <a:lnTo>
                      <a:pt x="777" y="0"/>
                    </a:lnTo>
                    <a:lnTo>
                      <a:pt x="848" y="621"/>
                    </a:lnTo>
                    <a:close/>
                  </a:path>
                </a:pathLst>
              </a:custGeom>
              <a:solidFill>
                <a:srgbClr val="E6E6E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0" name="Freeform 42"/>
              <p:cNvSpPr>
                <a:spLocks/>
              </p:cNvSpPr>
              <p:nvPr/>
            </p:nvSpPr>
            <p:spPr bwMode="auto">
              <a:xfrm>
                <a:off x="-3240088" y="1619250"/>
                <a:ext cx="1268413" cy="446088"/>
              </a:xfrm>
              <a:custGeom>
                <a:avLst/>
                <a:gdLst>
                  <a:gd name="T0" fmla="*/ 799 w 799"/>
                  <a:gd name="T1" fmla="*/ 191 h 281"/>
                  <a:gd name="T2" fmla="*/ 22 w 799"/>
                  <a:gd name="T3" fmla="*/ 281 h 281"/>
                  <a:gd name="T4" fmla="*/ 0 w 799"/>
                  <a:gd name="T5" fmla="*/ 89 h 281"/>
                  <a:gd name="T6" fmla="*/ 778 w 799"/>
                  <a:gd name="T7" fmla="*/ 0 h 281"/>
                  <a:gd name="T8" fmla="*/ 799 w 799"/>
                  <a:gd name="T9" fmla="*/ 191 h 281"/>
                </a:gdLst>
                <a:ahLst/>
                <a:cxnLst>
                  <a:cxn ang="0">
                    <a:pos x="T0" y="T1"/>
                  </a:cxn>
                  <a:cxn ang="0">
                    <a:pos x="T2" y="T3"/>
                  </a:cxn>
                  <a:cxn ang="0">
                    <a:pos x="T4" y="T5"/>
                  </a:cxn>
                  <a:cxn ang="0">
                    <a:pos x="T6" y="T7"/>
                  </a:cxn>
                  <a:cxn ang="0">
                    <a:pos x="T8" y="T9"/>
                  </a:cxn>
                </a:cxnLst>
                <a:rect l="0" t="0" r="r" b="b"/>
                <a:pathLst>
                  <a:path w="799" h="281">
                    <a:moveTo>
                      <a:pt x="799" y="191"/>
                    </a:moveTo>
                    <a:lnTo>
                      <a:pt x="22" y="281"/>
                    </a:lnTo>
                    <a:lnTo>
                      <a:pt x="0" y="89"/>
                    </a:lnTo>
                    <a:lnTo>
                      <a:pt x="778" y="0"/>
                    </a:lnTo>
                    <a:lnTo>
                      <a:pt x="799" y="191"/>
                    </a:lnTo>
                    <a:close/>
                  </a:path>
                </a:pathLst>
              </a:custGeom>
              <a:solidFill>
                <a:srgbClr val="EB3C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1" name="Freeform 43"/>
              <p:cNvSpPr>
                <a:spLocks/>
              </p:cNvSpPr>
              <p:nvPr/>
            </p:nvSpPr>
            <p:spPr bwMode="auto">
              <a:xfrm>
                <a:off x="-3051175" y="2179638"/>
                <a:ext cx="234950" cy="211138"/>
              </a:xfrm>
              <a:custGeom>
                <a:avLst/>
                <a:gdLst>
                  <a:gd name="T0" fmla="*/ 106 w 106"/>
                  <a:gd name="T1" fmla="*/ 84 h 95"/>
                  <a:gd name="T2" fmla="*/ 87 w 106"/>
                  <a:gd name="T3" fmla="*/ 86 h 95"/>
                  <a:gd name="T4" fmla="*/ 81 w 106"/>
                  <a:gd name="T5" fmla="*/ 36 h 95"/>
                  <a:gd name="T6" fmla="*/ 80 w 106"/>
                  <a:gd name="T7" fmla="*/ 17 h 95"/>
                  <a:gd name="T8" fmla="*/ 80 w 106"/>
                  <a:gd name="T9" fmla="*/ 18 h 95"/>
                  <a:gd name="T10" fmla="*/ 78 w 106"/>
                  <a:gd name="T11" fmla="*/ 29 h 95"/>
                  <a:gd name="T12" fmla="*/ 65 w 106"/>
                  <a:gd name="T13" fmla="*/ 89 h 95"/>
                  <a:gd name="T14" fmla="*/ 49 w 106"/>
                  <a:gd name="T15" fmla="*/ 90 h 95"/>
                  <a:gd name="T16" fmla="*/ 23 w 106"/>
                  <a:gd name="T17" fmla="*/ 36 h 95"/>
                  <a:gd name="T18" fmla="*/ 19 w 106"/>
                  <a:gd name="T19" fmla="*/ 24 h 95"/>
                  <a:gd name="T20" fmla="*/ 18 w 106"/>
                  <a:gd name="T21" fmla="*/ 25 h 95"/>
                  <a:gd name="T22" fmla="*/ 22 w 106"/>
                  <a:gd name="T23" fmla="*/ 46 h 95"/>
                  <a:gd name="T24" fmla="*/ 27 w 106"/>
                  <a:gd name="T25" fmla="*/ 93 h 95"/>
                  <a:gd name="T26" fmla="*/ 10 w 106"/>
                  <a:gd name="T27" fmla="*/ 95 h 95"/>
                  <a:gd name="T28" fmla="*/ 0 w 106"/>
                  <a:gd name="T29" fmla="*/ 11 h 95"/>
                  <a:gd name="T30" fmla="*/ 28 w 106"/>
                  <a:gd name="T31" fmla="*/ 7 h 95"/>
                  <a:gd name="T32" fmla="*/ 51 w 106"/>
                  <a:gd name="T33" fmla="*/ 55 h 95"/>
                  <a:gd name="T34" fmla="*/ 55 w 106"/>
                  <a:gd name="T35" fmla="*/ 67 h 95"/>
                  <a:gd name="T36" fmla="*/ 56 w 106"/>
                  <a:gd name="T37" fmla="*/ 67 h 95"/>
                  <a:gd name="T38" fmla="*/ 58 w 106"/>
                  <a:gd name="T39" fmla="*/ 55 h 95"/>
                  <a:gd name="T40" fmla="*/ 69 w 106"/>
                  <a:gd name="T41" fmla="*/ 3 h 95"/>
                  <a:gd name="T42" fmla="*/ 96 w 106"/>
                  <a:gd name="T43" fmla="*/ 0 h 95"/>
                  <a:gd name="T44" fmla="*/ 106 w 106"/>
                  <a:gd name="T45" fmla="*/ 8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95">
                    <a:moveTo>
                      <a:pt x="106" y="84"/>
                    </a:moveTo>
                    <a:cubicBezTo>
                      <a:pt x="87" y="86"/>
                      <a:pt x="87" y="86"/>
                      <a:pt x="87" y="86"/>
                    </a:cubicBezTo>
                    <a:cubicBezTo>
                      <a:pt x="81" y="36"/>
                      <a:pt x="81" y="36"/>
                      <a:pt x="81" y="36"/>
                    </a:cubicBezTo>
                    <a:cubicBezTo>
                      <a:pt x="81" y="30"/>
                      <a:pt x="80" y="24"/>
                      <a:pt x="80" y="17"/>
                    </a:cubicBezTo>
                    <a:cubicBezTo>
                      <a:pt x="80" y="18"/>
                      <a:pt x="80" y="18"/>
                      <a:pt x="80" y="18"/>
                    </a:cubicBezTo>
                    <a:cubicBezTo>
                      <a:pt x="79" y="23"/>
                      <a:pt x="79" y="27"/>
                      <a:pt x="78" y="29"/>
                    </a:cubicBezTo>
                    <a:cubicBezTo>
                      <a:pt x="65" y="89"/>
                      <a:pt x="65" y="89"/>
                      <a:pt x="65" y="89"/>
                    </a:cubicBezTo>
                    <a:cubicBezTo>
                      <a:pt x="49" y="90"/>
                      <a:pt x="49" y="90"/>
                      <a:pt x="49" y="90"/>
                    </a:cubicBezTo>
                    <a:cubicBezTo>
                      <a:pt x="23" y="36"/>
                      <a:pt x="23" y="36"/>
                      <a:pt x="23" y="36"/>
                    </a:cubicBezTo>
                    <a:cubicBezTo>
                      <a:pt x="22" y="34"/>
                      <a:pt x="21" y="31"/>
                      <a:pt x="19" y="24"/>
                    </a:cubicBezTo>
                    <a:cubicBezTo>
                      <a:pt x="18" y="25"/>
                      <a:pt x="18" y="25"/>
                      <a:pt x="18" y="25"/>
                    </a:cubicBezTo>
                    <a:cubicBezTo>
                      <a:pt x="20" y="33"/>
                      <a:pt x="21" y="40"/>
                      <a:pt x="22" y="46"/>
                    </a:cubicBezTo>
                    <a:cubicBezTo>
                      <a:pt x="27" y="93"/>
                      <a:pt x="27" y="93"/>
                      <a:pt x="27" y="93"/>
                    </a:cubicBezTo>
                    <a:cubicBezTo>
                      <a:pt x="10" y="95"/>
                      <a:pt x="10" y="95"/>
                      <a:pt x="10" y="95"/>
                    </a:cubicBezTo>
                    <a:cubicBezTo>
                      <a:pt x="0" y="11"/>
                      <a:pt x="0" y="11"/>
                      <a:pt x="0" y="11"/>
                    </a:cubicBezTo>
                    <a:cubicBezTo>
                      <a:pt x="28" y="7"/>
                      <a:pt x="28" y="7"/>
                      <a:pt x="28" y="7"/>
                    </a:cubicBezTo>
                    <a:cubicBezTo>
                      <a:pt x="51" y="55"/>
                      <a:pt x="51" y="55"/>
                      <a:pt x="51" y="55"/>
                    </a:cubicBezTo>
                    <a:cubicBezTo>
                      <a:pt x="53" y="59"/>
                      <a:pt x="54" y="63"/>
                      <a:pt x="55" y="67"/>
                    </a:cubicBezTo>
                    <a:cubicBezTo>
                      <a:pt x="56" y="67"/>
                      <a:pt x="56" y="67"/>
                      <a:pt x="56" y="67"/>
                    </a:cubicBezTo>
                    <a:cubicBezTo>
                      <a:pt x="56" y="62"/>
                      <a:pt x="57" y="58"/>
                      <a:pt x="58" y="55"/>
                    </a:cubicBezTo>
                    <a:cubicBezTo>
                      <a:pt x="69" y="3"/>
                      <a:pt x="69" y="3"/>
                      <a:pt x="69" y="3"/>
                    </a:cubicBezTo>
                    <a:cubicBezTo>
                      <a:pt x="96" y="0"/>
                      <a:pt x="96" y="0"/>
                      <a:pt x="96" y="0"/>
                    </a:cubicBezTo>
                    <a:lnTo>
                      <a:pt x="106" y="84"/>
                    </a:ln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2" name="Freeform 44"/>
              <p:cNvSpPr>
                <a:spLocks noEditPoints="1"/>
              </p:cNvSpPr>
              <p:nvPr/>
            </p:nvSpPr>
            <p:spPr bwMode="auto">
              <a:xfrm>
                <a:off x="-2795588" y="2214563"/>
                <a:ext cx="150813" cy="144463"/>
              </a:xfrm>
              <a:custGeom>
                <a:avLst/>
                <a:gdLst>
                  <a:gd name="T0" fmla="*/ 37 w 68"/>
                  <a:gd name="T1" fmla="*/ 64 h 65"/>
                  <a:gd name="T2" fmla="*/ 13 w 68"/>
                  <a:gd name="T3" fmla="*/ 58 h 65"/>
                  <a:gd name="T4" fmla="*/ 1 w 68"/>
                  <a:gd name="T5" fmla="*/ 36 h 65"/>
                  <a:gd name="T6" fmla="*/ 8 w 68"/>
                  <a:gd name="T7" fmla="*/ 12 h 65"/>
                  <a:gd name="T8" fmla="*/ 31 w 68"/>
                  <a:gd name="T9" fmla="*/ 1 h 65"/>
                  <a:gd name="T10" fmla="*/ 55 w 68"/>
                  <a:gd name="T11" fmla="*/ 7 h 65"/>
                  <a:gd name="T12" fmla="*/ 66 w 68"/>
                  <a:gd name="T13" fmla="*/ 28 h 65"/>
                  <a:gd name="T14" fmla="*/ 60 w 68"/>
                  <a:gd name="T15" fmla="*/ 53 h 65"/>
                  <a:gd name="T16" fmla="*/ 37 w 68"/>
                  <a:gd name="T17" fmla="*/ 64 h 65"/>
                  <a:gd name="T18" fmla="*/ 32 w 68"/>
                  <a:gd name="T19" fmla="*/ 15 h 65"/>
                  <a:gd name="T20" fmla="*/ 22 w 68"/>
                  <a:gd name="T21" fmla="*/ 21 h 65"/>
                  <a:gd name="T22" fmla="*/ 20 w 68"/>
                  <a:gd name="T23" fmla="*/ 34 h 65"/>
                  <a:gd name="T24" fmla="*/ 36 w 68"/>
                  <a:gd name="T25" fmla="*/ 50 h 65"/>
                  <a:gd name="T26" fmla="*/ 47 w 68"/>
                  <a:gd name="T27" fmla="*/ 30 h 65"/>
                  <a:gd name="T28" fmla="*/ 32 w 68"/>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5">
                    <a:moveTo>
                      <a:pt x="37" y="64"/>
                    </a:moveTo>
                    <a:cubicBezTo>
                      <a:pt x="27" y="65"/>
                      <a:pt x="19" y="63"/>
                      <a:pt x="13" y="58"/>
                    </a:cubicBezTo>
                    <a:cubicBezTo>
                      <a:pt x="6" y="53"/>
                      <a:pt x="2" y="46"/>
                      <a:pt x="1" y="36"/>
                    </a:cubicBezTo>
                    <a:cubicBezTo>
                      <a:pt x="0" y="27"/>
                      <a:pt x="2" y="18"/>
                      <a:pt x="8" y="12"/>
                    </a:cubicBezTo>
                    <a:cubicBezTo>
                      <a:pt x="13" y="6"/>
                      <a:pt x="21" y="2"/>
                      <a:pt x="31" y="1"/>
                    </a:cubicBezTo>
                    <a:cubicBezTo>
                      <a:pt x="41" y="0"/>
                      <a:pt x="49" y="2"/>
                      <a:pt x="55" y="7"/>
                    </a:cubicBezTo>
                    <a:cubicBezTo>
                      <a:pt x="62" y="12"/>
                      <a:pt x="65" y="19"/>
                      <a:pt x="66" y="28"/>
                    </a:cubicBezTo>
                    <a:cubicBezTo>
                      <a:pt x="68" y="38"/>
                      <a:pt x="66" y="46"/>
                      <a:pt x="60" y="53"/>
                    </a:cubicBezTo>
                    <a:cubicBezTo>
                      <a:pt x="55" y="59"/>
                      <a:pt x="47" y="63"/>
                      <a:pt x="37" y="64"/>
                    </a:cubicBezTo>
                    <a:close/>
                    <a:moveTo>
                      <a:pt x="32" y="15"/>
                    </a:moveTo>
                    <a:cubicBezTo>
                      <a:pt x="28" y="16"/>
                      <a:pt x="24" y="18"/>
                      <a:pt x="22" y="21"/>
                    </a:cubicBezTo>
                    <a:cubicBezTo>
                      <a:pt x="20" y="24"/>
                      <a:pt x="20" y="29"/>
                      <a:pt x="20" y="34"/>
                    </a:cubicBezTo>
                    <a:cubicBezTo>
                      <a:pt x="21" y="46"/>
                      <a:pt x="27" y="51"/>
                      <a:pt x="36" y="50"/>
                    </a:cubicBezTo>
                    <a:cubicBezTo>
                      <a:pt x="45" y="49"/>
                      <a:pt x="49" y="42"/>
                      <a:pt x="47" y="30"/>
                    </a:cubicBezTo>
                    <a:cubicBezTo>
                      <a:pt x="46" y="19"/>
                      <a:pt x="41" y="14"/>
                      <a:pt x="32" y="15"/>
                    </a:cubicBez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3" name="Freeform 45"/>
              <p:cNvSpPr>
                <a:spLocks/>
              </p:cNvSpPr>
              <p:nvPr/>
            </p:nvSpPr>
            <p:spPr bwMode="auto">
              <a:xfrm>
                <a:off x="-2628900" y="2192338"/>
                <a:ext cx="144463" cy="150813"/>
              </a:xfrm>
              <a:custGeom>
                <a:avLst/>
                <a:gdLst>
                  <a:gd name="T0" fmla="*/ 65 w 65"/>
                  <a:gd name="T1" fmla="*/ 61 h 68"/>
                  <a:gd name="T2" fmla="*/ 47 w 65"/>
                  <a:gd name="T3" fmla="*/ 63 h 68"/>
                  <a:gd name="T4" fmla="*/ 43 w 65"/>
                  <a:gd name="T5" fmla="*/ 29 h 68"/>
                  <a:gd name="T6" fmla="*/ 31 w 65"/>
                  <a:gd name="T7" fmla="*/ 17 h 68"/>
                  <a:gd name="T8" fmla="*/ 24 w 65"/>
                  <a:gd name="T9" fmla="*/ 21 h 68"/>
                  <a:gd name="T10" fmla="*/ 22 w 65"/>
                  <a:gd name="T11" fmla="*/ 31 h 68"/>
                  <a:gd name="T12" fmla="*/ 26 w 65"/>
                  <a:gd name="T13" fmla="*/ 65 h 68"/>
                  <a:gd name="T14" fmla="*/ 7 w 65"/>
                  <a:gd name="T15" fmla="*/ 68 h 68"/>
                  <a:gd name="T16" fmla="*/ 0 w 65"/>
                  <a:gd name="T17" fmla="*/ 7 h 68"/>
                  <a:gd name="T18" fmla="*/ 19 w 65"/>
                  <a:gd name="T19" fmla="*/ 5 h 68"/>
                  <a:gd name="T20" fmla="*/ 20 w 65"/>
                  <a:gd name="T21" fmla="*/ 15 h 68"/>
                  <a:gd name="T22" fmla="*/ 20 w 65"/>
                  <a:gd name="T23" fmla="*/ 15 h 68"/>
                  <a:gd name="T24" fmla="*/ 38 w 65"/>
                  <a:gd name="T25" fmla="*/ 1 h 68"/>
                  <a:gd name="T26" fmla="*/ 61 w 65"/>
                  <a:gd name="T27" fmla="*/ 24 h 68"/>
                  <a:gd name="T28" fmla="*/ 65 w 65"/>
                  <a:gd name="T29"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68">
                    <a:moveTo>
                      <a:pt x="65" y="61"/>
                    </a:moveTo>
                    <a:cubicBezTo>
                      <a:pt x="47" y="63"/>
                      <a:pt x="47" y="63"/>
                      <a:pt x="47" y="63"/>
                    </a:cubicBezTo>
                    <a:cubicBezTo>
                      <a:pt x="43" y="29"/>
                      <a:pt x="43" y="29"/>
                      <a:pt x="43" y="29"/>
                    </a:cubicBezTo>
                    <a:cubicBezTo>
                      <a:pt x="42" y="20"/>
                      <a:pt x="38" y="16"/>
                      <a:pt x="31" y="17"/>
                    </a:cubicBezTo>
                    <a:cubicBezTo>
                      <a:pt x="28" y="17"/>
                      <a:pt x="26" y="19"/>
                      <a:pt x="24" y="21"/>
                    </a:cubicBezTo>
                    <a:cubicBezTo>
                      <a:pt x="22" y="24"/>
                      <a:pt x="21" y="27"/>
                      <a:pt x="22" y="31"/>
                    </a:cubicBezTo>
                    <a:cubicBezTo>
                      <a:pt x="26" y="65"/>
                      <a:pt x="26" y="65"/>
                      <a:pt x="26" y="65"/>
                    </a:cubicBezTo>
                    <a:cubicBezTo>
                      <a:pt x="7" y="68"/>
                      <a:pt x="7" y="68"/>
                      <a:pt x="7" y="68"/>
                    </a:cubicBezTo>
                    <a:cubicBezTo>
                      <a:pt x="0" y="7"/>
                      <a:pt x="0" y="7"/>
                      <a:pt x="0" y="7"/>
                    </a:cubicBezTo>
                    <a:cubicBezTo>
                      <a:pt x="19" y="5"/>
                      <a:pt x="19" y="5"/>
                      <a:pt x="19" y="5"/>
                    </a:cubicBezTo>
                    <a:cubicBezTo>
                      <a:pt x="20" y="15"/>
                      <a:pt x="20" y="15"/>
                      <a:pt x="20" y="15"/>
                    </a:cubicBezTo>
                    <a:cubicBezTo>
                      <a:pt x="20" y="15"/>
                      <a:pt x="20" y="15"/>
                      <a:pt x="20" y="15"/>
                    </a:cubicBezTo>
                    <a:cubicBezTo>
                      <a:pt x="24" y="7"/>
                      <a:pt x="30" y="2"/>
                      <a:pt x="38" y="1"/>
                    </a:cubicBezTo>
                    <a:cubicBezTo>
                      <a:pt x="51" y="0"/>
                      <a:pt x="59" y="7"/>
                      <a:pt x="61" y="24"/>
                    </a:cubicBezTo>
                    <a:lnTo>
                      <a:pt x="65" y="61"/>
                    </a:ln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4" name="Freeform 46"/>
              <p:cNvSpPr>
                <a:spLocks noEditPoints="1"/>
              </p:cNvSpPr>
              <p:nvPr/>
            </p:nvSpPr>
            <p:spPr bwMode="auto">
              <a:xfrm>
                <a:off x="-2468563" y="2109788"/>
                <a:ext cx="147638" cy="214313"/>
              </a:xfrm>
              <a:custGeom>
                <a:avLst/>
                <a:gdLst>
                  <a:gd name="T0" fmla="*/ 67 w 67"/>
                  <a:gd name="T1" fmla="*/ 89 h 96"/>
                  <a:gd name="T2" fmla="*/ 48 w 67"/>
                  <a:gd name="T3" fmla="*/ 92 h 96"/>
                  <a:gd name="T4" fmla="*/ 47 w 67"/>
                  <a:gd name="T5" fmla="*/ 83 h 96"/>
                  <a:gd name="T6" fmla="*/ 47 w 67"/>
                  <a:gd name="T7" fmla="*/ 83 h 96"/>
                  <a:gd name="T8" fmla="*/ 30 w 67"/>
                  <a:gd name="T9" fmla="*/ 95 h 96"/>
                  <a:gd name="T10" fmla="*/ 11 w 67"/>
                  <a:gd name="T11" fmla="*/ 89 h 96"/>
                  <a:gd name="T12" fmla="*/ 1 w 67"/>
                  <a:gd name="T13" fmla="*/ 68 h 96"/>
                  <a:gd name="T14" fmla="*/ 6 w 67"/>
                  <a:gd name="T15" fmla="*/ 43 h 96"/>
                  <a:gd name="T16" fmla="*/ 25 w 67"/>
                  <a:gd name="T17" fmla="*/ 32 h 96"/>
                  <a:gd name="T18" fmla="*/ 42 w 67"/>
                  <a:gd name="T19" fmla="*/ 38 h 96"/>
                  <a:gd name="T20" fmla="*/ 42 w 67"/>
                  <a:gd name="T21" fmla="*/ 38 h 96"/>
                  <a:gd name="T22" fmla="*/ 38 w 67"/>
                  <a:gd name="T23" fmla="*/ 2 h 96"/>
                  <a:gd name="T24" fmla="*/ 57 w 67"/>
                  <a:gd name="T25" fmla="*/ 0 h 96"/>
                  <a:gd name="T26" fmla="*/ 67 w 67"/>
                  <a:gd name="T27" fmla="*/ 89 h 96"/>
                  <a:gd name="T28" fmla="*/ 45 w 67"/>
                  <a:gd name="T29" fmla="*/ 62 h 96"/>
                  <a:gd name="T30" fmla="*/ 45 w 67"/>
                  <a:gd name="T31" fmla="*/ 58 h 96"/>
                  <a:gd name="T32" fmla="*/ 40 w 67"/>
                  <a:gd name="T33" fmla="*/ 48 h 96"/>
                  <a:gd name="T34" fmla="*/ 31 w 67"/>
                  <a:gd name="T35" fmla="*/ 45 h 96"/>
                  <a:gd name="T36" fmla="*/ 22 w 67"/>
                  <a:gd name="T37" fmla="*/ 51 h 96"/>
                  <a:gd name="T38" fmla="*/ 20 w 67"/>
                  <a:gd name="T39" fmla="*/ 65 h 96"/>
                  <a:gd name="T40" fmla="*/ 25 w 67"/>
                  <a:gd name="T41" fmla="*/ 77 h 96"/>
                  <a:gd name="T42" fmla="*/ 34 w 67"/>
                  <a:gd name="T43" fmla="*/ 80 h 96"/>
                  <a:gd name="T44" fmla="*/ 43 w 67"/>
                  <a:gd name="T45" fmla="*/ 75 h 96"/>
                  <a:gd name="T46" fmla="*/ 45 w 67"/>
                  <a:gd name="T47" fmla="*/ 6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7" h="96">
                    <a:moveTo>
                      <a:pt x="67" y="89"/>
                    </a:moveTo>
                    <a:cubicBezTo>
                      <a:pt x="48" y="92"/>
                      <a:pt x="48" y="92"/>
                      <a:pt x="48" y="92"/>
                    </a:cubicBezTo>
                    <a:cubicBezTo>
                      <a:pt x="47" y="83"/>
                      <a:pt x="47" y="83"/>
                      <a:pt x="47" y="83"/>
                    </a:cubicBezTo>
                    <a:cubicBezTo>
                      <a:pt x="47" y="83"/>
                      <a:pt x="47" y="83"/>
                      <a:pt x="47" y="83"/>
                    </a:cubicBezTo>
                    <a:cubicBezTo>
                      <a:pt x="44" y="90"/>
                      <a:pt x="38" y="94"/>
                      <a:pt x="30" y="95"/>
                    </a:cubicBezTo>
                    <a:cubicBezTo>
                      <a:pt x="22" y="96"/>
                      <a:pt x="16" y="94"/>
                      <a:pt x="11" y="89"/>
                    </a:cubicBezTo>
                    <a:cubicBezTo>
                      <a:pt x="5" y="84"/>
                      <a:pt x="2" y="77"/>
                      <a:pt x="1" y="68"/>
                    </a:cubicBezTo>
                    <a:cubicBezTo>
                      <a:pt x="0" y="58"/>
                      <a:pt x="2" y="50"/>
                      <a:pt x="6" y="43"/>
                    </a:cubicBezTo>
                    <a:cubicBezTo>
                      <a:pt x="10" y="36"/>
                      <a:pt x="17" y="33"/>
                      <a:pt x="25" y="32"/>
                    </a:cubicBezTo>
                    <a:cubicBezTo>
                      <a:pt x="33" y="31"/>
                      <a:pt x="38" y="33"/>
                      <a:pt x="42" y="38"/>
                    </a:cubicBezTo>
                    <a:cubicBezTo>
                      <a:pt x="42" y="38"/>
                      <a:pt x="42" y="38"/>
                      <a:pt x="42" y="38"/>
                    </a:cubicBezTo>
                    <a:cubicBezTo>
                      <a:pt x="38" y="2"/>
                      <a:pt x="38" y="2"/>
                      <a:pt x="38" y="2"/>
                    </a:cubicBezTo>
                    <a:cubicBezTo>
                      <a:pt x="57" y="0"/>
                      <a:pt x="57" y="0"/>
                      <a:pt x="57" y="0"/>
                    </a:cubicBezTo>
                    <a:lnTo>
                      <a:pt x="67" y="89"/>
                    </a:lnTo>
                    <a:close/>
                    <a:moveTo>
                      <a:pt x="45" y="62"/>
                    </a:moveTo>
                    <a:cubicBezTo>
                      <a:pt x="45" y="58"/>
                      <a:pt x="45" y="58"/>
                      <a:pt x="45" y="58"/>
                    </a:cubicBezTo>
                    <a:cubicBezTo>
                      <a:pt x="44" y="54"/>
                      <a:pt x="43" y="51"/>
                      <a:pt x="40" y="48"/>
                    </a:cubicBezTo>
                    <a:cubicBezTo>
                      <a:pt x="38" y="46"/>
                      <a:pt x="35" y="45"/>
                      <a:pt x="31" y="45"/>
                    </a:cubicBezTo>
                    <a:cubicBezTo>
                      <a:pt x="27" y="46"/>
                      <a:pt x="24" y="48"/>
                      <a:pt x="22" y="51"/>
                    </a:cubicBezTo>
                    <a:cubicBezTo>
                      <a:pt x="20" y="55"/>
                      <a:pt x="19" y="59"/>
                      <a:pt x="20" y="65"/>
                    </a:cubicBezTo>
                    <a:cubicBezTo>
                      <a:pt x="21" y="70"/>
                      <a:pt x="22" y="74"/>
                      <a:pt x="25" y="77"/>
                    </a:cubicBezTo>
                    <a:cubicBezTo>
                      <a:pt x="27" y="80"/>
                      <a:pt x="30" y="81"/>
                      <a:pt x="34" y="80"/>
                    </a:cubicBezTo>
                    <a:cubicBezTo>
                      <a:pt x="38" y="80"/>
                      <a:pt x="41" y="78"/>
                      <a:pt x="43" y="75"/>
                    </a:cubicBezTo>
                    <a:cubicBezTo>
                      <a:pt x="45" y="71"/>
                      <a:pt x="46" y="67"/>
                      <a:pt x="45" y="62"/>
                    </a:cubicBez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5" name="Freeform 47"/>
              <p:cNvSpPr>
                <a:spLocks noEditPoints="1"/>
              </p:cNvSpPr>
              <p:nvPr/>
            </p:nvSpPr>
            <p:spPr bwMode="auto">
              <a:xfrm>
                <a:off x="-2303463" y="2157413"/>
                <a:ext cx="130175" cy="147638"/>
              </a:xfrm>
              <a:custGeom>
                <a:avLst/>
                <a:gdLst>
                  <a:gd name="T0" fmla="*/ 58 w 58"/>
                  <a:gd name="T1" fmla="*/ 61 h 67"/>
                  <a:gd name="T2" fmla="*/ 40 w 58"/>
                  <a:gd name="T3" fmla="*/ 63 h 67"/>
                  <a:gd name="T4" fmla="*/ 39 w 58"/>
                  <a:gd name="T5" fmla="*/ 54 h 67"/>
                  <a:gd name="T6" fmla="*/ 39 w 58"/>
                  <a:gd name="T7" fmla="*/ 54 h 67"/>
                  <a:gd name="T8" fmla="*/ 22 w 58"/>
                  <a:gd name="T9" fmla="*/ 66 h 67"/>
                  <a:gd name="T10" fmla="*/ 8 w 58"/>
                  <a:gd name="T11" fmla="*/ 63 h 67"/>
                  <a:gd name="T12" fmla="*/ 1 w 58"/>
                  <a:gd name="T13" fmla="*/ 50 h 67"/>
                  <a:gd name="T14" fmla="*/ 20 w 58"/>
                  <a:gd name="T15" fmla="*/ 28 h 67"/>
                  <a:gd name="T16" fmla="*/ 36 w 58"/>
                  <a:gd name="T17" fmla="*/ 24 h 67"/>
                  <a:gd name="T18" fmla="*/ 24 w 58"/>
                  <a:gd name="T19" fmla="*/ 15 h 67"/>
                  <a:gd name="T20" fmla="*/ 4 w 58"/>
                  <a:gd name="T21" fmla="*/ 24 h 67"/>
                  <a:gd name="T22" fmla="*/ 3 w 58"/>
                  <a:gd name="T23" fmla="*/ 10 h 67"/>
                  <a:gd name="T24" fmla="*/ 13 w 58"/>
                  <a:gd name="T25" fmla="*/ 5 h 67"/>
                  <a:gd name="T26" fmla="*/ 25 w 58"/>
                  <a:gd name="T27" fmla="*/ 2 h 67"/>
                  <a:gd name="T28" fmla="*/ 54 w 58"/>
                  <a:gd name="T29" fmla="*/ 25 h 67"/>
                  <a:gd name="T30" fmla="*/ 58 w 58"/>
                  <a:gd name="T31" fmla="*/ 61 h 67"/>
                  <a:gd name="T32" fmla="*/ 37 w 58"/>
                  <a:gd name="T33" fmla="*/ 38 h 67"/>
                  <a:gd name="T34" fmla="*/ 37 w 58"/>
                  <a:gd name="T35" fmla="*/ 34 h 67"/>
                  <a:gd name="T36" fmla="*/ 26 w 58"/>
                  <a:gd name="T37" fmla="*/ 37 h 67"/>
                  <a:gd name="T38" fmla="*/ 18 w 58"/>
                  <a:gd name="T39" fmla="*/ 46 h 67"/>
                  <a:gd name="T40" fmla="*/ 21 w 58"/>
                  <a:gd name="T41" fmla="*/ 51 h 67"/>
                  <a:gd name="T42" fmla="*/ 27 w 58"/>
                  <a:gd name="T43" fmla="*/ 52 h 67"/>
                  <a:gd name="T44" fmla="*/ 35 w 58"/>
                  <a:gd name="T45" fmla="*/ 48 h 67"/>
                  <a:gd name="T46" fmla="*/ 37 w 58"/>
                  <a:gd name="T47" fmla="*/ 3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67">
                    <a:moveTo>
                      <a:pt x="58" y="61"/>
                    </a:moveTo>
                    <a:cubicBezTo>
                      <a:pt x="40" y="63"/>
                      <a:pt x="40" y="63"/>
                      <a:pt x="40" y="63"/>
                    </a:cubicBezTo>
                    <a:cubicBezTo>
                      <a:pt x="39" y="54"/>
                      <a:pt x="39" y="54"/>
                      <a:pt x="39" y="54"/>
                    </a:cubicBezTo>
                    <a:cubicBezTo>
                      <a:pt x="39" y="54"/>
                      <a:pt x="39" y="54"/>
                      <a:pt x="39" y="54"/>
                    </a:cubicBezTo>
                    <a:cubicBezTo>
                      <a:pt x="36" y="61"/>
                      <a:pt x="30" y="65"/>
                      <a:pt x="22" y="66"/>
                    </a:cubicBezTo>
                    <a:cubicBezTo>
                      <a:pt x="16" y="67"/>
                      <a:pt x="12" y="66"/>
                      <a:pt x="8" y="63"/>
                    </a:cubicBezTo>
                    <a:cubicBezTo>
                      <a:pt x="4" y="60"/>
                      <a:pt x="2" y="56"/>
                      <a:pt x="1" y="50"/>
                    </a:cubicBezTo>
                    <a:cubicBezTo>
                      <a:pt x="0" y="39"/>
                      <a:pt x="6" y="31"/>
                      <a:pt x="20" y="28"/>
                    </a:cubicBezTo>
                    <a:cubicBezTo>
                      <a:pt x="36" y="24"/>
                      <a:pt x="36" y="24"/>
                      <a:pt x="36" y="24"/>
                    </a:cubicBezTo>
                    <a:cubicBezTo>
                      <a:pt x="35" y="17"/>
                      <a:pt x="31" y="14"/>
                      <a:pt x="24" y="15"/>
                    </a:cubicBezTo>
                    <a:cubicBezTo>
                      <a:pt x="17" y="16"/>
                      <a:pt x="10" y="19"/>
                      <a:pt x="4" y="24"/>
                    </a:cubicBezTo>
                    <a:cubicBezTo>
                      <a:pt x="3" y="10"/>
                      <a:pt x="3" y="10"/>
                      <a:pt x="3" y="10"/>
                    </a:cubicBezTo>
                    <a:cubicBezTo>
                      <a:pt x="5" y="8"/>
                      <a:pt x="8" y="6"/>
                      <a:pt x="13" y="5"/>
                    </a:cubicBezTo>
                    <a:cubicBezTo>
                      <a:pt x="17" y="3"/>
                      <a:pt x="21" y="2"/>
                      <a:pt x="25" y="2"/>
                    </a:cubicBezTo>
                    <a:cubicBezTo>
                      <a:pt x="42" y="0"/>
                      <a:pt x="52" y="8"/>
                      <a:pt x="54" y="25"/>
                    </a:cubicBezTo>
                    <a:lnTo>
                      <a:pt x="58" y="61"/>
                    </a:lnTo>
                    <a:close/>
                    <a:moveTo>
                      <a:pt x="37" y="38"/>
                    </a:moveTo>
                    <a:cubicBezTo>
                      <a:pt x="37" y="34"/>
                      <a:pt x="37" y="34"/>
                      <a:pt x="37" y="34"/>
                    </a:cubicBezTo>
                    <a:cubicBezTo>
                      <a:pt x="26" y="37"/>
                      <a:pt x="26" y="37"/>
                      <a:pt x="26" y="37"/>
                    </a:cubicBezTo>
                    <a:cubicBezTo>
                      <a:pt x="20" y="38"/>
                      <a:pt x="18" y="41"/>
                      <a:pt x="18" y="46"/>
                    </a:cubicBezTo>
                    <a:cubicBezTo>
                      <a:pt x="18" y="48"/>
                      <a:pt x="19" y="50"/>
                      <a:pt x="21" y="51"/>
                    </a:cubicBezTo>
                    <a:cubicBezTo>
                      <a:pt x="23" y="52"/>
                      <a:pt x="25" y="53"/>
                      <a:pt x="27" y="52"/>
                    </a:cubicBezTo>
                    <a:cubicBezTo>
                      <a:pt x="31" y="52"/>
                      <a:pt x="33" y="51"/>
                      <a:pt x="35" y="48"/>
                    </a:cubicBezTo>
                    <a:cubicBezTo>
                      <a:pt x="37" y="45"/>
                      <a:pt x="38" y="42"/>
                      <a:pt x="37" y="38"/>
                    </a:cubicBez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6" name="Freeform 48"/>
              <p:cNvSpPr>
                <a:spLocks/>
              </p:cNvSpPr>
              <p:nvPr/>
            </p:nvSpPr>
            <p:spPr bwMode="auto">
              <a:xfrm>
                <a:off x="-2173288" y="2138363"/>
                <a:ext cx="144463" cy="211138"/>
              </a:xfrm>
              <a:custGeom>
                <a:avLst/>
                <a:gdLst>
                  <a:gd name="T0" fmla="*/ 65 w 65"/>
                  <a:gd name="T1" fmla="*/ 0 h 95"/>
                  <a:gd name="T2" fmla="*/ 48 w 65"/>
                  <a:gd name="T3" fmla="*/ 68 h 95"/>
                  <a:gd name="T4" fmla="*/ 24 w 65"/>
                  <a:gd name="T5" fmla="*/ 95 h 95"/>
                  <a:gd name="T6" fmla="*/ 13 w 65"/>
                  <a:gd name="T7" fmla="*/ 94 h 95"/>
                  <a:gd name="T8" fmla="*/ 11 w 65"/>
                  <a:gd name="T9" fmla="*/ 80 h 95"/>
                  <a:gd name="T10" fmla="*/ 19 w 65"/>
                  <a:gd name="T11" fmla="*/ 81 h 95"/>
                  <a:gd name="T12" fmla="*/ 29 w 65"/>
                  <a:gd name="T13" fmla="*/ 73 h 95"/>
                  <a:gd name="T14" fmla="*/ 31 w 65"/>
                  <a:gd name="T15" fmla="*/ 65 h 95"/>
                  <a:gd name="T16" fmla="*/ 0 w 65"/>
                  <a:gd name="T17" fmla="*/ 8 h 95"/>
                  <a:gd name="T18" fmla="*/ 20 w 65"/>
                  <a:gd name="T19" fmla="*/ 5 h 95"/>
                  <a:gd name="T20" fmla="*/ 36 w 65"/>
                  <a:gd name="T21" fmla="*/ 41 h 95"/>
                  <a:gd name="T22" fmla="*/ 38 w 65"/>
                  <a:gd name="T23" fmla="*/ 49 h 95"/>
                  <a:gd name="T24" fmla="*/ 38 w 65"/>
                  <a:gd name="T25" fmla="*/ 49 h 95"/>
                  <a:gd name="T26" fmla="*/ 39 w 65"/>
                  <a:gd name="T27" fmla="*/ 40 h 95"/>
                  <a:gd name="T28" fmla="*/ 47 w 65"/>
                  <a:gd name="T29" fmla="*/ 2 h 95"/>
                  <a:gd name="T30" fmla="*/ 65 w 65"/>
                  <a:gd name="T3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95">
                    <a:moveTo>
                      <a:pt x="65" y="0"/>
                    </a:moveTo>
                    <a:cubicBezTo>
                      <a:pt x="48" y="68"/>
                      <a:pt x="48" y="68"/>
                      <a:pt x="48" y="68"/>
                    </a:cubicBezTo>
                    <a:cubicBezTo>
                      <a:pt x="44" y="85"/>
                      <a:pt x="36" y="93"/>
                      <a:pt x="24" y="95"/>
                    </a:cubicBezTo>
                    <a:cubicBezTo>
                      <a:pt x="20" y="95"/>
                      <a:pt x="16" y="95"/>
                      <a:pt x="13" y="94"/>
                    </a:cubicBezTo>
                    <a:cubicBezTo>
                      <a:pt x="11" y="80"/>
                      <a:pt x="11" y="80"/>
                      <a:pt x="11" y="80"/>
                    </a:cubicBezTo>
                    <a:cubicBezTo>
                      <a:pt x="14" y="81"/>
                      <a:pt x="16" y="81"/>
                      <a:pt x="19" y="81"/>
                    </a:cubicBezTo>
                    <a:cubicBezTo>
                      <a:pt x="24" y="80"/>
                      <a:pt x="27" y="78"/>
                      <a:pt x="29" y="73"/>
                    </a:cubicBezTo>
                    <a:cubicBezTo>
                      <a:pt x="31" y="65"/>
                      <a:pt x="31" y="65"/>
                      <a:pt x="31" y="65"/>
                    </a:cubicBezTo>
                    <a:cubicBezTo>
                      <a:pt x="0" y="8"/>
                      <a:pt x="0" y="8"/>
                      <a:pt x="0" y="8"/>
                    </a:cubicBezTo>
                    <a:cubicBezTo>
                      <a:pt x="20" y="5"/>
                      <a:pt x="20" y="5"/>
                      <a:pt x="20" y="5"/>
                    </a:cubicBezTo>
                    <a:cubicBezTo>
                      <a:pt x="36" y="41"/>
                      <a:pt x="36" y="41"/>
                      <a:pt x="36" y="41"/>
                    </a:cubicBezTo>
                    <a:cubicBezTo>
                      <a:pt x="37" y="43"/>
                      <a:pt x="37" y="46"/>
                      <a:pt x="38" y="49"/>
                    </a:cubicBezTo>
                    <a:cubicBezTo>
                      <a:pt x="38" y="49"/>
                      <a:pt x="38" y="49"/>
                      <a:pt x="38" y="49"/>
                    </a:cubicBezTo>
                    <a:cubicBezTo>
                      <a:pt x="38" y="46"/>
                      <a:pt x="39" y="44"/>
                      <a:pt x="39" y="40"/>
                    </a:cubicBezTo>
                    <a:cubicBezTo>
                      <a:pt x="47" y="2"/>
                      <a:pt x="47" y="2"/>
                      <a:pt x="47" y="2"/>
                    </a:cubicBezTo>
                    <a:lnTo>
                      <a:pt x="65" y="0"/>
                    </a:ln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7" name="Freeform 49"/>
              <p:cNvSpPr>
                <a:spLocks/>
              </p:cNvSpPr>
              <p:nvPr/>
            </p:nvSpPr>
            <p:spPr bwMode="auto">
              <a:xfrm>
                <a:off x="-3022600" y="2559050"/>
                <a:ext cx="142875" cy="298450"/>
              </a:xfrm>
              <a:custGeom>
                <a:avLst/>
                <a:gdLst>
                  <a:gd name="T0" fmla="*/ 62 w 64"/>
                  <a:gd name="T1" fmla="*/ 76 h 134"/>
                  <a:gd name="T2" fmla="*/ 54 w 64"/>
                  <a:gd name="T3" fmla="*/ 116 h 134"/>
                  <a:gd name="T4" fmla="*/ 22 w 64"/>
                  <a:gd name="T5" fmla="*/ 134 h 134"/>
                  <a:gd name="T6" fmla="*/ 3 w 64"/>
                  <a:gd name="T7" fmla="*/ 132 h 134"/>
                  <a:gd name="T8" fmla="*/ 0 w 64"/>
                  <a:gd name="T9" fmla="*/ 106 h 134"/>
                  <a:gd name="T10" fmla="*/ 17 w 64"/>
                  <a:gd name="T11" fmla="*/ 109 h 134"/>
                  <a:gd name="T12" fmla="*/ 33 w 64"/>
                  <a:gd name="T13" fmla="*/ 78 h 134"/>
                  <a:gd name="T14" fmla="*/ 25 w 64"/>
                  <a:gd name="T15" fmla="*/ 4 h 134"/>
                  <a:gd name="T16" fmla="*/ 53 w 64"/>
                  <a:gd name="T17" fmla="*/ 0 h 134"/>
                  <a:gd name="T18" fmla="*/ 62 w 64"/>
                  <a:gd name="T19" fmla="*/ 7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134">
                    <a:moveTo>
                      <a:pt x="62" y="76"/>
                    </a:moveTo>
                    <a:cubicBezTo>
                      <a:pt x="64" y="93"/>
                      <a:pt x="61" y="107"/>
                      <a:pt x="54" y="116"/>
                    </a:cubicBezTo>
                    <a:cubicBezTo>
                      <a:pt x="48" y="126"/>
                      <a:pt x="37" y="132"/>
                      <a:pt x="22" y="134"/>
                    </a:cubicBezTo>
                    <a:cubicBezTo>
                      <a:pt x="15" y="134"/>
                      <a:pt x="9" y="134"/>
                      <a:pt x="3" y="132"/>
                    </a:cubicBezTo>
                    <a:cubicBezTo>
                      <a:pt x="0" y="106"/>
                      <a:pt x="0" y="106"/>
                      <a:pt x="0" y="106"/>
                    </a:cubicBezTo>
                    <a:cubicBezTo>
                      <a:pt x="5" y="109"/>
                      <a:pt x="11" y="110"/>
                      <a:pt x="17" y="109"/>
                    </a:cubicBezTo>
                    <a:cubicBezTo>
                      <a:pt x="30" y="108"/>
                      <a:pt x="35" y="98"/>
                      <a:pt x="33" y="78"/>
                    </a:cubicBezTo>
                    <a:cubicBezTo>
                      <a:pt x="25" y="4"/>
                      <a:pt x="25" y="4"/>
                      <a:pt x="25" y="4"/>
                    </a:cubicBezTo>
                    <a:cubicBezTo>
                      <a:pt x="53" y="0"/>
                      <a:pt x="53" y="0"/>
                      <a:pt x="53" y="0"/>
                    </a:cubicBezTo>
                    <a:lnTo>
                      <a:pt x="62" y="7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8" name="Freeform 50"/>
              <p:cNvSpPr>
                <a:spLocks/>
              </p:cNvSpPr>
              <p:nvPr/>
            </p:nvSpPr>
            <p:spPr bwMode="auto">
              <a:xfrm>
                <a:off x="-2855913" y="2527300"/>
                <a:ext cx="257175" cy="307975"/>
              </a:xfrm>
              <a:custGeom>
                <a:avLst/>
                <a:gdLst>
                  <a:gd name="T0" fmla="*/ 112 w 116"/>
                  <a:gd name="T1" fmla="*/ 71 h 138"/>
                  <a:gd name="T2" fmla="*/ 66 w 116"/>
                  <a:gd name="T3" fmla="*/ 134 h 138"/>
                  <a:gd name="T4" fmla="*/ 8 w 116"/>
                  <a:gd name="T5" fmla="*/ 85 h 138"/>
                  <a:gd name="T6" fmla="*/ 0 w 116"/>
                  <a:gd name="T7" fmla="*/ 12 h 138"/>
                  <a:gd name="T8" fmla="*/ 28 w 116"/>
                  <a:gd name="T9" fmla="*/ 9 h 138"/>
                  <a:gd name="T10" fmla="*/ 36 w 116"/>
                  <a:gd name="T11" fmla="*/ 82 h 138"/>
                  <a:gd name="T12" fmla="*/ 64 w 116"/>
                  <a:gd name="T13" fmla="*/ 109 h 138"/>
                  <a:gd name="T14" fmla="*/ 84 w 116"/>
                  <a:gd name="T15" fmla="*/ 77 h 138"/>
                  <a:gd name="T16" fmla="*/ 75 w 116"/>
                  <a:gd name="T17" fmla="*/ 3 h 138"/>
                  <a:gd name="T18" fmla="*/ 104 w 116"/>
                  <a:gd name="T19" fmla="*/ 0 h 138"/>
                  <a:gd name="T20" fmla="*/ 112 w 116"/>
                  <a:gd name="T21" fmla="*/ 7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138">
                    <a:moveTo>
                      <a:pt x="112" y="71"/>
                    </a:moveTo>
                    <a:cubicBezTo>
                      <a:pt x="116" y="109"/>
                      <a:pt x="101" y="130"/>
                      <a:pt x="66" y="134"/>
                    </a:cubicBezTo>
                    <a:cubicBezTo>
                      <a:pt x="31" y="138"/>
                      <a:pt x="12" y="122"/>
                      <a:pt x="8" y="85"/>
                    </a:cubicBezTo>
                    <a:cubicBezTo>
                      <a:pt x="0" y="12"/>
                      <a:pt x="0" y="12"/>
                      <a:pt x="0" y="12"/>
                    </a:cubicBezTo>
                    <a:cubicBezTo>
                      <a:pt x="28" y="9"/>
                      <a:pt x="28" y="9"/>
                      <a:pt x="28" y="9"/>
                    </a:cubicBezTo>
                    <a:cubicBezTo>
                      <a:pt x="36" y="82"/>
                      <a:pt x="36" y="82"/>
                      <a:pt x="36" y="82"/>
                    </a:cubicBezTo>
                    <a:cubicBezTo>
                      <a:pt x="39" y="102"/>
                      <a:pt x="48" y="111"/>
                      <a:pt x="64" y="109"/>
                    </a:cubicBezTo>
                    <a:cubicBezTo>
                      <a:pt x="79" y="108"/>
                      <a:pt x="86" y="97"/>
                      <a:pt x="84" y="77"/>
                    </a:cubicBezTo>
                    <a:cubicBezTo>
                      <a:pt x="75" y="3"/>
                      <a:pt x="75" y="3"/>
                      <a:pt x="75" y="3"/>
                    </a:cubicBezTo>
                    <a:cubicBezTo>
                      <a:pt x="104" y="0"/>
                      <a:pt x="104" y="0"/>
                      <a:pt x="104" y="0"/>
                    </a:cubicBezTo>
                    <a:lnTo>
                      <a:pt x="112" y="7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9" name="Freeform 51"/>
              <p:cNvSpPr>
                <a:spLocks/>
              </p:cNvSpPr>
              <p:nvPr/>
            </p:nvSpPr>
            <p:spPr bwMode="auto">
              <a:xfrm>
                <a:off x="-2573338" y="2492375"/>
                <a:ext cx="284163" cy="309563"/>
              </a:xfrm>
              <a:custGeom>
                <a:avLst/>
                <a:gdLst>
                  <a:gd name="T0" fmla="*/ 128 w 128"/>
                  <a:gd name="T1" fmla="*/ 126 h 139"/>
                  <a:gd name="T2" fmla="*/ 99 w 128"/>
                  <a:gd name="T3" fmla="*/ 129 h 139"/>
                  <a:gd name="T4" fmla="*/ 38 w 128"/>
                  <a:gd name="T5" fmla="*/ 56 h 139"/>
                  <a:gd name="T6" fmla="*/ 30 w 128"/>
                  <a:gd name="T7" fmla="*/ 47 h 139"/>
                  <a:gd name="T8" fmla="*/ 30 w 128"/>
                  <a:gd name="T9" fmla="*/ 47 h 139"/>
                  <a:gd name="T10" fmla="*/ 33 w 128"/>
                  <a:gd name="T11" fmla="*/ 67 h 139"/>
                  <a:gd name="T12" fmla="*/ 41 w 128"/>
                  <a:gd name="T13" fmla="*/ 136 h 139"/>
                  <a:gd name="T14" fmla="*/ 14 w 128"/>
                  <a:gd name="T15" fmla="*/ 139 h 139"/>
                  <a:gd name="T16" fmla="*/ 0 w 128"/>
                  <a:gd name="T17" fmla="*/ 13 h 139"/>
                  <a:gd name="T18" fmla="*/ 30 w 128"/>
                  <a:gd name="T19" fmla="*/ 10 h 139"/>
                  <a:gd name="T20" fmla="*/ 89 w 128"/>
                  <a:gd name="T21" fmla="*/ 81 h 139"/>
                  <a:gd name="T22" fmla="*/ 97 w 128"/>
                  <a:gd name="T23" fmla="*/ 90 h 139"/>
                  <a:gd name="T24" fmla="*/ 97 w 128"/>
                  <a:gd name="T25" fmla="*/ 90 h 139"/>
                  <a:gd name="T26" fmla="*/ 94 w 128"/>
                  <a:gd name="T27" fmla="*/ 73 h 139"/>
                  <a:gd name="T28" fmla="*/ 86 w 128"/>
                  <a:gd name="T29" fmla="*/ 3 h 139"/>
                  <a:gd name="T30" fmla="*/ 113 w 128"/>
                  <a:gd name="T31" fmla="*/ 0 h 139"/>
                  <a:gd name="T32" fmla="*/ 128 w 128"/>
                  <a:gd name="T3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39">
                    <a:moveTo>
                      <a:pt x="128" y="126"/>
                    </a:moveTo>
                    <a:cubicBezTo>
                      <a:pt x="99" y="129"/>
                      <a:pt x="99" y="129"/>
                      <a:pt x="99" y="129"/>
                    </a:cubicBezTo>
                    <a:cubicBezTo>
                      <a:pt x="38" y="56"/>
                      <a:pt x="38" y="56"/>
                      <a:pt x="38" y="56"/>
                    </a:cubicBezTo>
                    <a:cubicBezTo>
                      <a:pt x="34" y="52"/>
                      <a:pt x="32" y="49"/>
                      <a:pt x="30" y="47"/>
                    </a:cubicBezTo>
                    <a:cubicBezTo>
                      <a:pt x="30" y="47"/>
                      <a:pt x="30" y="47"/>
                      <a:pt x="30" y="47"/>
                    </a:cubicBezTo>
                    <a:cubicBezTo>
                      <a:pt x="31" y="51"/>
                      <a:pt x="32" y="58"/>
                      <a:pt x="33" y="67"/>
                    </a:cubicBezTo>
                    <a:cubicBezTo>
                      <a:pt x="41" y="136"/>
                      <a:pt x="41" y="136"/>
                      <a:pt x="41" y="136"/>
                    </a:cubicBezTo>
                    <a:cubicBezTo>
                      <a:pt x="14" y="139"/>
                      <a:pt x="14" y="139"/>
                      <a:pt x="14" y="139"/>
                    </a:cubicBezTo>
                    <a:cubicBezTo>
                      <a:pt x="0" y="13"/>
                      <a:pt x="0" y="13"/>
                      <a:pt x="0" y="13"/>
                    </a:cubicBezTo>
                    <a:cubicBezTo>
                      <a:pt x="30" y="10"/>
                      <a:pt x="30" y="10"/>
                      <a:pt x="30" y="10"/>
                    </a:cubicBezTo>
                    <a:cubicBezTo>
                      <a:pt x="89" y="81"/>
                      <a:pt x="89" y="81"/>
                      <a:pt x="89" y="81"/>
                    </a:cubicBezTo>
                    <a:cubicBezTo>
                      <a:pt x="92" y="84"/>
                      <a:pt x="94" y="87"/>
                      <a:pt x="97" y="90"/>
                    </a:cubicBezTo>
                    <a:cubicBezTo>
                      <a:pt x="97" y="90"/>
                      <a:pt x="97" y="90"/>
                      <a:pt x="97" y="90"/>
                    </a:cubicBezTo>
                    <a:cubicBezTo>
                      <a:pt x="96" y="87"/>
                      <a:pt x="95" y="82"/>
                      <a:pt x="94" y="73"/>
                    </a:cubicBezTo>
                    <a:cubicBezTo>
                      <a:pt x="86" y="3"/>
                      <a:pt x="86" y="3"/>
                      <a:pt x="86" y="3"/>
                    </a:cubicBezTo>
                    <a:cubicBezTo>
                      <a:pt x="113" y="0"/>
                      <a:pt x="113" y="0"/>
                      <a:pt x="113" y="0"/>
                    </a:cubicBezTo>
                    <a:lnTo>
                      <a:pt x="128" y="12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90" name="Freeform 52"/>
              <p:cNvSpPr>
                <a:spLocks/>
              </p:cNvSpPr>
              <p:nvPr/>
            </p:nvSpPr>
            <p:spPr bwMode="auto">
              <a:xfrm>
                <a:off x="-2154238" y="2454275"/>
                <a:ext cx="149225" cy="293688"/>
              </a:xfrm>
              <a:custGeom>
                <a:avLst/>
                <a:gdLst>
                  <a:gd name="T0" fmla="*/ 52 w 67"/>
                  <a:gd name="T1" fmla="*/ 0 h 132"/>
                  <a:gd name="T2" fmla="*/ 67 w 67"/>
                  <a:gd name="T3" fmla="*/ 128 h 132"/>
                  <a:gd name="T4" fmla="*/ 39 w 67"/>
                  <a:gd name="T5" fmla="*/ 132 h 132"/>
                  <a:gd name="T6" fmla="*/ 28 w 67"/>
                  <a:gd name="T7" fmla="*/ 34 h 132"/>
                  <a:gd name="T8" fmla="*/ 23 w 67"/>
                  <a:gd name="T9" fmla="*/ 39 h 132"/>
                  <a:gd name="T10" fmla="*/ 17 w 67"/>
                  <a:gd name="T11" fmla="*/ 43 h 132"/>
                  <a:gd name="T12" fmla="*/ 10 w 67"/>
                  <a:gd name="T13" fmla="*/ 46 h 132"/>
                  <a:gd name="T14" fmla="*/ 2 w 67"/>
                  <a:gd name="T15" fmla="*/ 48 h 132"/>
                  <a:gd name="T16" fmla="*/ 0 w 67"/>
                  <a:gd name="T17" fmla="*/ 25 h 132"/>
                  <a:gd name="T18" fmla="*/ 19 w 67"/>
                  <a:gd name="T19" fmla="*/ 14 h 132"/>
                  <a:gd name="T20" fmla="*/ 35 w 67"/>
                  <a:gd name="T21" fmla="*/ 2 h 132"/>
                  <a:gd name="T22" fmla="*/ 52 w 67"/>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132">
                    <a:moveTo>
                      <a:pt x="52" y="0"/>
                    </a:moveTo>
                    <a:cubicBezTo>
                      <a:pt x="67" y="128"/>
                      <a:pt x="67" y="128"/>
                      <a:pt x="67" y="128"/>
                    </a:cubicBezTo>
                    <a:cubicBezTo>
                      <a:pt x="39" y="132"/>
                      <a:pt x="39" y="132"/>
                      <a:pt x="39" y="132"/>
                    </a:cubicBezTo>
                    <a:cubicBezTo>
                      <a:pt x="28" y="34"/>
                      <a:pt x="28" y="34"/>
                      <a:pt x="28" y="34"/>
                    </a:cubicBezTo>
                    <a:cubicBezTo>
                      <a:pt x="26" y="36"/>
                      <a:pt x="25" y="37"/>
                      <a:pt x="23" y="39"/>
                    </a:cubicBezTo>
                    <a:cubicBezTo>
                      <a:pt x="21" y="40"/>
                      <a:pt x="19" y="41"/>
                      <a:pt x="17" y="43"/>
                    </a:cubicBezTo>
                    <a:cubicBezTo>
                      <a:pt x="14" y="44"/>
                      <a:pt x="12" y="45"/>
                      <a:pt x="10" y="46"/>
                    </a:cubicBezTo>
                    <a:cubicBezTo>
                      <a:pt x="7" y="47"/>
                      <a:pt x="5" y="48"/>
                      <a:pt x="2" y="48"/>
                    </a:cubicBezTo>
                    <a:cubicBezTo>
                      <a:pt x="0" y="25"/>
                      <a:pt x="0" y="25"/>
                      <a:pt x="0" y="25"/>
                    </a:cubicBezTo>
                    <a:cubicBezTo>
                      <a:pt x="7" y="22"/>
                      <a:pt x="13" y="18"/>
                      <a:pt x="19" y="14"/>
                    </a:cubicBezTo>
                    <a:cubicBezTo>
                      <a:pt x="25" y="10"/>
                      <a:pt x="30" y="6"/>
                      <a:pt x="35" y="2"/>
                    </a:cubicBezTo>
                    <a:lnTo>
                      <a:pt x="52" y="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grpSp>
        <p:grpSp>
          <p:nvGrpSpPr>
            <p:cNvPr id="9" name="Group 8"/>
            <p:cNvGrpSpPr/>
            <p:nvPr/>
          </p:nvGrpSpPr>
          <p:grpSpPr>
            <a:xfrm>
              <a:off x="8922640" y="2966466"/>
              <a:ext cx="365757" cy="783110"/>
              <a:chOff x="9195251" y="2966466"/>
              <a:chExt cx="365757" cy="783110"/>
            </a:xfrm>
          </p:grpSpPr>
          <p:cxnSp>
            <p:nvCxnSpPr>
              <p:cNvPr id="92" name="Straight Connector 91"/>
              <p:cNvCxnSpPr/>
              <p:nvPr/>
            </p:nvCxnSpPr>
            <p:spPr>
              <a:xfrm flipV="1">
                <a:off x="9378129" y="2966466"/>
                <a:ext cx="0" cy="438945"/>
              </a:xfrm>
              <a:prstGeom prst="line">
                <a:avLst/>
              </a:prstGeom>
              <a:ln w="38100" cap="rnd">
                <a:solidFill>
                  <a:srgbClr val="C02DA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3" name="Oval 92"/>
              <p:cNvSpPr/>
              <p:nvPr/>
            </p:nvSpPr>
            <p:spPr bwMode="auto">
              <a:xfrm>
                <a:off x="9195251" y="3383819"/>
                <a:ext cx="365757" cy="365757"/>
              </a:xfrm>
              <a:prstGeom prst="ellipse">
                <a:avLst/>
              </a:prstGeom>
              <a:solidFill>
                <a:schemeClr val="bg1"/>
              </a:solidFill>
              <a:ln w="38100" cmpd="sng">
                <a:solidFill>
                  <a:srgbClr val="C02DA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55" name="TextBox 54"/>
            <p:cNvSpPr txBox="1"/>
            <p:nvPr/>
          </p:nvSpPr>
          <p:spPr>
            <a:xfrm>
              <a:off x="8404001" y="1746454"/>
              <a:ext cx="1374458" cy="324000"/>
            </a:xfrm>
            <a:prstGeom prst="rect">
              <a:avLst/>
            </a:prstGeom>
            <a:noFill/>
          </p:spPr>
          <p:txBody>
            <a:bodyPr wrap="square" lIns="0" tIns="0" rIns="0" bIns="0" rtlCol="0" anchor="ctr">
              <a:noAutofit/>
            </a:bodyPr>
            <a:lstStyle/>
            <a:p>
              <a:pPr algn="ctr">
                <a:defRPr/>
              </a:pPr>
              <a:r>
                <a:rPr lang="en-US" sz="1568" kern="0" dirty="0">
                  <a:solidFill>
                    <a:srgbClr val="C02DA2"/>
                  </a:solidFill>
                  <a:cs typeface="Arial" pitchFamily="34" charset="0"/>
                </a:rPr>
                <a:t>Project starts</a:t>
              </a:r>
            </a:p>
          </p:txBody>
        </p:sp>
      </p:grpSp>
      <p:sp>
        <p:nvSpPr>
          <p:cNvPr id="113" name="Rectangle 112"/>
          <p:cNvSpPr/>
          <p:nvPr/>
        </p:nvSpPr>
        <p:spPr bwMode="auto">
          <a:xfrm flipV="1">
            <a:off x="7648663" y="3477934"/>
            <a:ext cx="1095364" cy="75050"/>
          </a:xfrm>
          <a:prstGeom prst="rect">
            <a:avLst/>
          </a:prstGeom>
          <a:solidFill>
            <a:srgbClr val="C02DA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5" name="Rectangle 114"/>
          <p:cNvSpPr/>
          <p:nvPr/>
        </p:nvSpPr>
        <p:spPr bwMode="auto">
          <a:xfrm flipV="1">
            <a:off x="4556823" y="3477934"/>
            <a:ext cx="1245033" cy="66751"/>
          </a:xfrm>
          <a:prstGeom prst="rect">
            <a:avLst/>
          </a:prstGeom>
          <a:solidFill>
            <a:srgbClr val="C02DA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 name="Group 11"/>
          <p:cNvGrpSpPr/>
          <p:nvPr/>
        </p:nvGrpSpPr>
        <p:grpSpPr>
          <a:xfrm>
            <a:off x="7279757" y="3333944"/>
            <a:ext cx="391310" cy="1427660"/>
            <a:chOff x="7425730" y="3400300"/>
            <a:chExt cx="399157" cy="1456288"/>
          </a:xfrm>
        </p:grpSpPr>
        <p:sp>
          <p:nvSpPr>
            <p:cNvPr id="95" name="TextBox 94"/>
            <p:cNvSpPr txBox="1"/>
            <p:nvPr/>
          </p:nvSpPr>
          <p:spPr>
            <a:xfrm>
              <a:off x="7425730" y="4532588"/>
              <a:ext cx="399157" cy="324000"/>
            </a:xfrm>
            <a:prstGeom prst="rect">
              <a:avLst/>
            </a:prstGeom>
            <a:noFill/>
          </p:spPr>
          <p:txBody>
            <a:bodyPr wrap="square" lIns="0" tIns="0" rIns="0" bIns="0" rtlCol="0" anchor="ctr">
              <a:noAutofit/>
            </a:bodyPr>
            <a:lstStyle/>
            <a:p>
              <a:pPr algn="ctr">
                <a:defRPr/>
              </a:pPr>
              <a:r>
                <a:rPr lang="en-US" sz="1568" kern="0" dirty="0">
                  <a:solidFill>
                    <a:srgbClr val="C02DA2"/>
                  </a:solidFill>
                  <a:cs typeface="Arial" pitchFamily="34" charset="0"/>
                </a:rPr>
                <a:t>Plan</a:t>
              </a:r>
            </a:p>
          </p:txBody>
        </p:sp>
        <p:grpSp>
          <p:nvGrpSpPr>
            <p:cNvPr id="6" name="Group 5"/>
            <p:cNvGrpSpPr/>
            <p:nvPr/>
          </p:nvGrpSpPr>
          <p:grpSpPr>
            <a:xfrm>
              <a:off x="7442430" y="3400300"/>
              <a:ext cx="365757" cy="1034281"/>
              <a:chOff x="7700039" y="3400300"/>
              <a:chExt cx="365757" cy="1034281"/>
            </a:xfrm>
          </p:grpSpPr>
          <p:cxnSp>
            <p:nvCxnSpPr>
              <p:cNvPr id="94" name="Straight Connector 93"/>
              <p:cNvCxnSpPr/>
              <p:nvPr/>
            </p:nvCxnSpPr>
            <p:spPr>
              <a:xfrm>
                <a:off x="7882917" y="3738831"/>
                <a:ext cx="0" cy="695750"/>
              </a:xfrm>
              <a:prstGeom prst="line">
                <a:avLst/>
              </a:prstGeom>
              <a:ln w="38100" cap="rnd">
                <a:solidFill>
                  <a:srgbClr val="C02DA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6" name="Oval 95"/>
              <p:cNvSpPr/>
              <p:nvPr/>
            </p:nvSpPr>
            <p:spPr bwMode="auto">
              <a:xfrm>
                <a:off x="7700039" y="3400300"/>
                <a:ext cx="365757" cy="365757"/>
              </a:xfrm>
              <a:prstGeom prst="ellipse">
                <a:avLst/>
              </a:prstGeom>
              <a:solidFill>
                <a:schemeClr val="bg1"/>
              </a:solidFill>
              <a:ln w="38100" cmpd="sng">
                <a:solidFill>
                  <a:srgbClr val="C02DA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sp>
        <p:nvSpPr>
          <p:cNvPr id="116" name="Rectangle 115"/>
          <p:cNvSpPr/>
          <p:nvPr/>
        </p:nvSpPr>
        <p:spPr bwMode="auto">
          <a:xfrm flipV="1">
            <a:off x="3168613" y="3477933"/>
            <a:ext cx="1052054" cy="64676"/>
          </a:xfrm>
          <a:prstGeom prst="rect">
            <a:avLst/>
          </a:prstGeom>
          <a:solidFill>
            <a:srgbClr val="C02DA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4" name="Group 13"/>
          <p:cNvGrpSpPr/>
          <p:nvPr/>
        </p:nvGrpSpPr>
        <p:grpSpPr>
          <a:xfrm>
            <a:off x="3646702" y="3317787"/>
            <a:ext cx="1461550" cy="1476565"/>
            <a:chOff x="3601287" y="3383819"/>
            <a:chExt cx="1490857" cy="1506173"/>
          </a:xfrm>
        </p:grpSpPr>
        <p:sp>
          <p:nvSpPr>
            <p:cNvPr id="101" name="TextBox 100"/>
            <p:cNvSpPr txBox="1"/>
            <p:nvPr/>
          </p:nvSpPr>
          <p:spPr>
            <a:xfrm>
              <a:off x="3601287" y="4565992"/>
              <a:ext cx="1490857" cy="324000"/>
            </a:xfrm>
            <a:prstGeom prst="rect">
              <a:avLst/>
            </a:prstGeom>
            <a:noFill/>
          </p:spPr>
          <p:txBody>
            <a:bodyPr wrap="square" lIns="0" tIns="0" rIns="0" bIns="0" rtlCol="0" anchor="ctr">
              <a:noAutofit/>
            </a:bodyPr>
            <a:lstStyle/>
            <a:p>
              <a:pPr algn="ctr">
                <a:defRPr/>
              </a:pPr>
              <a:r>
                <a:rPr lang="en-US" sz="1568" kern="0" dirty="0">
                  <a:solidFill>
                    <a:srgbClr val="C02DA2"/>
                  </a:solidFill>
                  <a:cs typeface="Arial" pitchFamily="34" charset="0"/>
                </a:rPr>
                <a:t>Track progress</a:t>
              </a:r>
            </a:p>
          </p:txBody>
        </p:sp>
        <p:grpSp>
          <p:nvGrpSpPr>
            <p:cNvPr id="4" name="Group 3"/>
            <p:cNvGrpSpPr/>
            <p:nvPr/>
          </p:nvGrpSpPr>
          <p:grpSpPr>
            <a:xfrm>
              <a:off x="4163837" y="3383819"/>
              <a:ext cx="365757" cy="1050762"/>
              <a:chOff x="4709613" y="3383819"/>
              <a:chExt cx="365757" cy="1050762"/>
            </a:xfrm>
          </p:grpSpPr>
          <p:cxnSp>
            <p:nvCxnSpPr>
              <p:cNvPr id="100" name="Straight Connector 99"/>
              <p:cNvCxnSpPr/>
              <p:nvPr/>
            </p:nvCxnSpPr>
            <p:spPr>
              <a:xfrm>
                <a:off x="4892491" y="3738831"/>
                <a:ext cx="0" cy="695750"/>
              </a:xfrm>
              <a:prstGeom prst="line">
                <a:avLst/>
              </a:prstGeom>
              <a:ln w="38100" cap="rnd">
                <a:solidFill>
                  <a:srgbClr val="C02DA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02" name="Oval 101"/>
              <p:cNvSpPr/>
              <p:nvPr/>
            </p:nvSpPr>
            <p:spPr bwMode="auto">
              <a:xfrm>
                <a:off x="4709613" y="3383819"/>
                <a:ext cx="365757" cy="365757"/>
              </a:xfrm>
              <a:prstGeom prst="ellipse">
                <a:avLst/>
              </a:prstGeom>
              <a:solidFill>
                <a:schemeClr val="bg1"/>
              </a:solidFill>
              <a:ln w="38100" cmpd="sng">
                <a:solidFill>
                  <a:srgbClr val="C02DA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sp>
        <p:nvSpPr>
          <p:cNvPr id="106" name="Isosceles Triangle 105"/>
          <p:cNvSpPr/>
          <p:nvPr/>
        </p:nvSpPr>
        <p:spPr bwMode="auto">
          <a:xfrm rot="16200000">
            <a:off x="2714429" y="3293856"/>
            <a:ext cx="500130" cy="431147"/>
          </a:xfrm>
          <a:prstGeom prst="triangle">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descr="DevOpsGraphic_v6-02.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504" y="199692"/>
            <a:ext cx="1499662" cy="1332187"/>
          </a:xfrm>
          <a:prstGeom prst="rect">
            <a:avLst/>
          </a:prstGeom>
        </p:spPr>
      </p:pic>
    </p:spTree>
    <p:extLst>
      <p:ext uri="{BB962C8B-B14F-4D97-AF65-F5344CB8AC3E}">
        <p14:creationId xmlns:p14="http://schemas.microsoft.com/office/powerpoint/2010/main" val="100295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5400000">
                                      <p:cBhvr>
                                        <p:cTn id="6" dur="1000" fill="hold"/>
                                        <p:tgtEl>
                                          <p:spTgt spid="91"/>
                                        </p:tgtEl>
                                        <p:attrNameLst>
                                          <p:attrName>r</p:attrName>
                                        </p:attrNameLst>
                                      </p:cBhvr>
                                    </p:animRot>
                                  </p:childTnLst>
                                </p:cTn>
                              </p:par>
                              <p:par>
                                <p:cTn id="7" presetID="22" presetClass="entr" presetSubtype="1" fill="hold" grpId="0" nodeType="withEffect">
                                  <p:stCondLst>
                                    <p:cond delay="0"/>
                                  </p:stCondLst>
                                  <p:childTnLst>
                                    <p:set>
                                      <p:cBhvr>
                                        <p:cTn id="8" dur="1" fill="hold">
                                          <p:stCondLst>
                                            <p:cond delay="0"/>
                                          </p:stCondLst>
                                        </p:cTn>
                                        <p:tgtEl>
                                          <p:spTgt spid="105"/>
                                        </p:tgtEl>
                                        <p:attrNameLst>
                                          <p:attrName>style.visibility</p:attrName>
                                        </p:attrNameLst>
                                      </p:cBhvr>
                                      <p:to>
                                        <p:strVal val="visible"/>
                                      </p:to>
                                    </p:set>
                                    <p:animEffect transition="in" filter="wipe(up)">
                                      <p:cBhvr>
                                        <p:cTn id="9" dur="1000"/>
                                        <p:tgtEl>
                                          <p:spTgt spid="105"/>
                                        </p:tgtEl>
                                      </p:cBhvr>
                                    </p:animEffect>
                                  </p:childTnLst>
                                </p:cTn>
                              </p:par>
                              <p:par>
                                <p:cTn id="10" presetID="22" presetClass="entr" presetSubtype="1" fill="hold" grpId="0" nodeType="withEffect">
                                  <p:stCondLst>
                                    <p:cond delay="650"/>
                                  </p:stCondLst>
                                  <p:childTnLst>
                                    <p:set>
                                      <p:cBhvr>
                                        <p:cTn id="11" dur="1" fill="hold">
                                          <p:stCondLst>
                                            <p:cond delay="0"/>
                                          </p:stCondLst>
                                        </p:cTn>
                                        <p:tgtEl>
                                          <p:spTgt spid="122"/>
                                        </p:tgtEl>
                                        <p:attrNameLst>
                                          <p:attrName>style.visibility</p:attrName>
                                        </p:attrNameLst>
                                      </p:cBhvr>
                                      <p:to>
                                        <p:strVal val="visible"/>
                                      </p:to>
                                    </p:set>
                                    <p:animEffect transition="in" filter="wipe(up)">
                                      <p:cBhvr>
                                        <p:cTn id="12" dur="500"/>
                                        <p:tgtEl>
                                          <p:spTgt spid="122"/>
                                        </p:tgtEl>
                                      </p:cBhvr>
                                    </p:animEffect>
                                  </p:childTnLst>
                                </p:cTn>
                              </p:par>
                            </p:childTnLst>
                          </p:cTn>
                        </p:par>
                        <p:par>
                          <p:cTn id="13" fill="hold">
                            <p:stCondLst>
                              <p:cond delay="1150"/>
                            </p:stCondLst>
                            <p:childTnLst>
                              <p:par>
                                <p:cTn id="14" presetID="10" presetClass="entr" presetSubtype="0" fill="hold" nodeType="after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500"/>
                                        <p:tgtEl>
                                          <p:spTgt spid="107"/>
                                        </p:tgtEl>
                                      </p:cBhvr>
                                    </p:animEffect>
                                  </p:childTnLst>
                                </p:cTn>
                              </p:par>
                            </p:childTnLst>
                          </p:cTn>
                        </p:par>
                        <p:par>
                          <p:cTn id="20" fill="hold">
                            <p:stCondLst>
                              <p:cond delay="2150"/>
                            </p:stCondLst>
                            <p:childTnLst>
                              <p:par>
                                <p:cTn id="21" presetID="10" presetClass="entr" presetSubtype="0" fill="hold" grpId="0" nodeType="afterEffect">
                                  <p:stCondLst>
                                    <p:cond delay="50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par>
                                <p:cTn id="24" presetID="10" presetClass="entr" presetSubtype="0" fill="hold" nodeType="withEffect">
                                  <p:stCondLst>
                                    <p:cond delay="5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3150"/>
                            </p:stCondLst>
                            <p:childTnLst>
                              <p:par>
                                <p:cTn id="28" presetID="10" presetClass="entr" presetSubtype="0" fill="hold" grpId="0" nodeType="afterEffect">
                                  <p:stCondLst>
                                    <p:cond delay="500"/>
                                  </p:stCondLst>
                                  <p:childTnLst>
                                    <p:set>
                                      <p:cBhvr>
                                        <p:cTn id="29" dur="1" fill="hold">
                                          <p:stCondLst>
                                            <p:cond delay="0"/>
                                          </p:stCondLst>
                                        </p:cTn>
                                        <p:tgtEl>
                                          <p:spTgt spid="114"/>
                                        </p:tgtEl>
                                        <p:attrNameLst>
                                          <p:attrName>style.visibility</p:attrName>
                                        </p:attrNameLst>
                                      </p:cBhvr>
                                      <p:to>
                                        <p:strVal val="visible"/>
                                      </p:to>
                                    </p:set>
                                    <p:animEffect transition="in" filter="fade">
                                      <p:cBhvr>
                                        <p:cTn id="30" dur="500"/>
                                        <p:tgtEl>
                                          <p:spTgt spid="114"/>
                                        </p:tgtEl>
                                      </p:cBhvr>
                                    </p:animEffect>
                                  </p:childTnLst>
                                </p:cTn>
                              </p:par>
                              <p:par>
                                <p:cTn id="31" presetID="10" presetClass="entr" presetSubtype="0" fill="hold" nodeType="withEffect">
                                  <p:stCondLst>
                                    <p:cond delay="5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4150"/>
                            </p:stCondLst>
                            <p:childTnLst>
                              <p:par>
                                <p:cTn id="35" presetID="10" presetClass="entr" presetSubtype="0" fill="hold" grpId="0" nodeType="afterEffect">
                                  <p:stCondLst>
                                    <p:cond delay="50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par>
                                <p:cTn id="38" presetID="10" presetClass="entr" presetSubtype="0" fill="hold" nodeType="withEffect">
                                  <p:stCondLst>
                                    <p:cond delay="5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5150"/>
                            </p:stCondLst>
                            <p:childTnLst>
                              <p:par>
                                <p:cTn id="42" presetID="10" presetClass="entr" presetSubtype="0" fill="hold" grpId="0" nodeType="afterEffect">
                                  <p:stCondLst>
                                    <p:cond delay="500"/>
                                  </p:stCondLst>
                                  <p:childTnLst>
                                    <p:set>
                                      <p:cBhvr>
                                        <p:cTn id="43" dur="1" fill="hold">
                                          <p:stCondLst>
                                            <p:cond delay="0"/>
                                          </p:stCondLst>
                                        </p:cTn>
                                        <p:tgtEl>
                                          <p:spTgt spid="116"/>
                                        </p:tgtEl>
                                        <p:attrNameLst>
                                          <p:attrName>style.visibility</p:attrName>
                                        </p:attrNameLst>
                                      </p:cBhvr>
                                      <p:to>
                                        <p:strVal val="visible"/>
                                      </p:to>
                                    </p:set>
                                    <p:animEffect transition="in" filter="fade">
                                      <p:cBhvr>
                                        <p:cTn id="44" dur="500"/>
                                        <p:tgtEl>
                                          <p:spTgt spid="116"/>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500"/>
                                        <p:tgtEl>
                                          <p:spTgt spid="10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03"/>
                                        </p:tgtEl>
                                        <p:attrNameLst>
                                          <p:attrName>style.visibility</p:attrName>
                                        </p:attrNameLst>
                                      </p:cBhvr>
                                      <p:to>
                                        <p:strVal val="visible"/>
                                      </p:to>
                                    </p:set>
                                    <p:animEffect transition="in" filter="fade">
                                      <p:cBhvr>
                                        <p:cTn id="5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animBg="1"/>
      <p:bldP spid="103" grpId="0"/>
      <p:bldP spid="122" grpId="0" animBg="1"/>
      <p:bldP spid="107" grpId="0" animBg="1"/>
      <p:bldP spid="113" grpId="0" animBg="1"/>
      <p:bldP spid="115" grpId="0" animBg="1"/>
      <p:bldP spid="116" grpId="0" animBg="1"/>
      <p:bldP spid="10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1" y="2095258"/>
            <a:ext cx="9859116" cy="1158504"/>
          </a:xfrm>
        </p:spPr>
        <p:txBody>
          <a:bodyPr/>
          <a:lstStyle/>
          <a:p>
            <a:r>
              <a:rPr lang="en-US" dirty="0"/>
              <a:t>Kanban</a:t>
            </a:r>
            <a:endParaRPr lang="en-NZ" dirty="0"/>
          </a:p>
        </p:txBody>
      </p:sp>
      <p:sp>
        <p:nvSpPr>
          <p:cNvPr id="3" name="Text Placeholder 2"/>
          <p:cNvSpPr>
            <a:spLocks noGrp="1"/>
          </p:cNvSpPr>
          <p:nvPr>
            <p:ph type="body" sz="quarter" idx="12"/>
          </p:nvPr>
        </p:nvSpPr>
        <p:spPr/>
        <p:txBody>
          <a:bodyPr/>
          <a:lstStyle/>
          <a:p>
            <a:endParaRPr lang="en-NZ" dirty="0"/>
          </a:p>
        </p:txBody>
      </p:sp>
    </p:spTree>
    <p:extLst>
      <p:ext uri="{BB962C8B-B14F-4D97-AF65-F5344CB8AC3E}">
        <p14:creationId xmlns:p14="http://schemas.microsoft.com/office/powerpoint/2010/main" val="22994485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rot="16200000" flipV="1">
            <a:off x="5235770" y="4247025"/>
            <a:ext cx="4623293" cy="70585"/>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8" name="Isosceles Triangle 37"/>
          <p:cNvSpPr/>
          <p:nvPr/>
        </p:nvSpPr>
        <p:spPr bwMode="auto">
          <a:xfrm rot="10800000">
            <a:off x="7296157" y="6319291"/>
            <a:ext cx="500130" cy="431147"/>
          </a:xfrm>
          <a:prstGeom prst="triangle">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pic>
        <p:nvPicPr>
          <p:cNvPr id="35" name="Picture 3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337285" y="-2306672"/>
            <a:ext cx="4362494" cy="4362663"/>
          </a:xfrm>
          <a:prstGeom prst="rect">
            <a:avLst/>
          </a:prstGeom>
        </p:spPr>
      </p:pic>
      <p:sp>
        <p:nvSpPr>
          <p:cNvPr id="36" name="Freeform 9"/>
          <p:cNvSpPr>
            <a:spLocks/>
          </p:cNvSpPr>
          <p:nvPr/>
        </p:nvSpPr>
        <p:spPr bwMode="auto">
          <a:xfrm>
            <a:off x="5258741" y="-125706"/>
            <a:ext cx="2259738" cy="2261294"/>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4" name="Rectangle 43"/>
          <p:cNvSpPr/>
          <p:nvPr/>
        </p:nvSpPr>
        <p:spPr bwMode="auto">
          <a:xfrm rot="5400000" flipV="1">
            <a:off x="7384960" y="6134187"/>
            <a:ext cx="323879" cy="70729"/>
          </a:xfrm>
          <a:prstGeom prst="rect">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p:cNvSpPr/>
          <p:nvPr/>
        </p:nvSpPr>
        <p:spPr bwMode="auto">
          <a:xfrm rot="5400000" flipV="1">
            <a:off x="7347607" y="5430742"/>
            <a:ext cx="398582" cy="70730"/>
          </a:xfrm>
          <a:prstGeom prst="rect">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p:cNvSpPr/>
          <p:nvPr/>
        </p:nvSpPr>
        <p:spPr bwMode="auto">
          <a:xfrm rot="5400000" flipV="1">
            <a:off x="7353832" y="4683720"/>
            <a:ext cx="386132" cy="70731"/>
          </a:xfrm>
          <a:prstGeom prst="rect">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p:cNvSpPr/>
          <p:nvPr/>
        </p:nvSpPr>
        <p:spPr bwMode="auto">
          <a:xfrm rot="5400000" flipV="1">
            <a:off x="7344493" y="3939811"/>
            <a:ext cx="404809" cy="70732"/>
          </a:xfrm>
          <a:prstGeom prst="rect">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p:cNvSpPr/>
          <p:nvPr/>
        </p:nvSpPr>
        <p:spPr bwMode="auto">
          <a:xfrm rot="5400000" flipV="1">
            <a:off x="7347604" y="3202127"/>
            <a:ext cx="398585" cy="70733"/>
          </a:xfrm>
          <a:prstGeom prst="rect">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p:cNvSpPr/>
          <p:nvPr/>
        </p:nvSpPr>
        <p:spPr bwMode="auto">
          <a:xfrm rot="5400000" flipV="1">
            <a:off x="7335154" y="2455105"/>
            <a:ext cx="423486" cy="70734"/>
          </a:xfrm>
          <a:prstGeom prst="rect">
            <a:avLst/>
          </a:prstGeom>
          <a:solidFill>
            <a:srgbClr val="BA14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5" name="Group 4"/>
          <p:cNvGrpSpPr/>
          <p:nvPr/>
        </p:nvGrpSpPr>
        <p:grpSpPr>
          <a:xfrm>
            <a:off x="7369934" y="2680949"/>
            <a:ext cx="2320713" cy="358567"/>
            <a:chOff x="7474852" y="2819939"/>
            <a:chExt cx="2367248" cy="365757"/>
          </a:xfrm>
        </p:grpSpPr>
        <p:cxnSp>
          <p:nvCxnSpPr>
            <p:cNvPr id="24" name="Straight Connector 23"/>
            <p:cNvCxnSpPr/>
            <p:nvPr/>
          </p:nvCxnSpPr>
          <p:spPr>
            <a:xfrm rot="16200000">
              <a:off x="8269160" y="2654943"/>
              <a:ext cx="0" cy="695750"/>
            </a:xfrm>
            <a:prstGeom prst="line">
              <a:avLst/>
            </a:prstGeom>
            <a:ln w="38100" cap="rnd">
              <a:solidFill>
                <a:srgbClr val="CA2424"/>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792706" y="2840817"/>
              <a:ext cx="1049394" cy="324000"/>
            </a:xfrm>
            <a:prstGeom prst="rect">
              <a:avLst/>
            </a:prstGeom>
            <a:noFill/>
          </p:spPr>
          <p:txBody>
            <a:bodyPr wrap="square" lIns="0" tIns="0" rIns="0" bIns="0" rtlCol="0" anchor="ctr" anchorCtr="0">
              <a:noAutofit/>
            </a:bodyPr>
            <a:lstStyle/>
            <a:p>
              <a:pPr>
                <a:defRPr/>
              </a:pPr>
              <a:r>
                <a:rPr lang="en-US" sz="1568" kern="0" dirty="0">
                  <a:solidFill>
                    <a:srgbClr val="C82424"/>
                  </a:solidFill>
                  <a:cs typeface="Arial" pitchFamily="34" charset="0"/>
                </a:rPr>
                <a:t>Write Code</a:t>
              </a:r>
            </a:p>
          </p:txBody>
        </p:sp>
        <p:sp>
          <p:nvSpPr>
            <p:cNvPr id="26" name="Oval 25"/>
            <p:cNvSpPr/>
            <p:nvPr/>
          </p:nvSpPr>
          <p:spPr bwMode="auto">
            <a:xfrm rot="16200000">
              <a:off x="7474852" y="2819939"/>
              <a:ext cx="365757" cy="365757"/>
            </a:xfrm>
            <a:prstGeom prst="ellipse">
              <a:avLst/>
            </a:prstGeom>
            <a:solidFill>
              <a:schemeClr val="bg1"/>
            </a:solidFill>
            <a:ln w="38100" cmpd="sng">
              <a:solidFill>
                <a:srgbClr val="C9242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11" name="Group 10"/>
          <p:cNvGrpSpPr/>
          <p:nvPr/>
        </p:nvGrpSpPr>
        <p:grpSpPr>
          <a:xfrm>
            <a:off x="5534042" y="3425251"/>
            <a:ext cx="2194460" cy="358567"/>
            <a:chOff x="5602146" y="3575467"/>
            <a:chExt cx="2238463" cy="365757"/>
          </a:xfrm>
        </p:grpSpPr>
        <p:cxnSp>
          <p:nvCxnSpPr>
            <p:cNvPr id="27" name="Straight Connector 26"/>
            <p:cNvCxnSpPr/>
            <p:nvPr/>
          </p:nvCxnSpPr>
          <p:spPr>
            <a:xfrm rot="5400000" flipH="1">
              <a:off x="7211738" y="3410470"/>
              <a:ext cx="0" cy="695750"/>
            </a:xfrm>
            <a:prstGeom prst="line">
              <a:avLst/>
            </a:prstGeom>
            <a:ln w="38100" cap="rnd">
              <a:solidFill>
                <a:srgbClr val="CA2424"/>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28" name="Oval 27"/>
            <p:cNvSpPr/>
            <p:nvPr/>
          </p:nvSpPr>
          <p:spPr bwMode="auto">
            <a:xfrm rot="16200000">
              <a:off x="7474852" y="3575467"/>
              <a:ext cx="365757" cy="365757"/>
            </a:xfrm>
            <a:prstGeom prst="ellipse">
              <a:avLst/>
            </a:prstGeom>
            <a:solidFill>
              <a:schemeClr val="bg1"/>
            </a:solidFill>
            <a:ln w="38100" cmpd="sng">
              <a:solidFill>
                <a:srgbClr val="C9242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9" name="TextBox 28"/>
            <p:cNvSpPr txBox="1"/>
            <p:nvPr/>
          </p:nvSpPr>
          <p:spPr>
            <a:xfrm>
              <a:off x="5602146" y="3584770"/>
              <a:ext cx="1103391" cy="324000"/>
            </a:xfrm>
            <a:prstGeom prst="rect">
              <a:avLst/>
            </a:prstGeom>
            <a:noFill/>
          </p:spPr>
          <p:txBody>
            <a:bodyPr wrap="square" lIns="0" tIns="0" rIns="0" bIns="0" rtlCol="0" anchor="ctr" anchorCtr="0">
              <a:noAutofit/>
            </a:bodyPr>
            <a:lstStyle/>
            <a:p>
              <a:pPr algn="r">
                <a:defRPr/>
              </a:pPr>
              <a:r>
                <a:rPr lang="en-US" sz="1568" kern="0" dirty="0">
                  <a:solidFill>
                    <a:srgbClr val="C82424"/>
                  </a:solidFill>
                  <a:cs typeface="Arial" pitchFamily="34" charset="0"/>
                </a:rPr>
                <a:t>Unit Testing</a:t>
              </a:r>
            </a:p>
          </p:txBody>
        </p:sp>
      </p:grpSp>
      <p:sp>
        <p:nvSpPr>
          <p:cNvPr id="30" name="Oval 29"/>
          <p:cNvSpPr/>
          <p:nvPr/>
        </p:nvSpPr>
        <p:spPr bwMode="auto">
          <a:xfrm>
            <a:off x="7378204" y="1917840"/>
            <a:ext cx="348610" cy="348610"/>
          </a:xfrm>
          <a:prstGeom prst="ellipse">
            <a:avLst/>
          </a:prstGeom>
          <a:solidFill>
            <a:srgbClr val="BA141A"/>
          </a:solidFill>
          <a:ln w="76200">
            <a:solidFill>
              <a:srgbClr val="BA141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94108" tIns="143428" rIns="179285" bIns="105877"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dirty="0">
                <a:solidFill>
                  <a:srgbClr val="FFFFFF"/>
                </a:solidFill>
                <a:latin typeface="Segoe UI Light"/>
                <a:ea typeface="Segoe UI" pitchFamily="34" charset="0"/>
                <a:cs typeface="Segoe UI" pitchFamily="34" charset="0"/>
              </a:rPr>
              <a:t>2</a:t>
            </a:r>
          </a:p>
        </p:txBody>
      </p:sp>
      <p:grpSp>
        <p:nvGrpSpPr>
          <p:cNvPr id="8" name="Group 7"/>
          <p:cNvGrpSpPr/>
          <p:nvPr/>
        </p:nvGrpSpPr>
        <p:grpSpPr>
          <a:xfrm>
            <a:off x="6124094" y="4913853"/>
            <a:ext cx="1604407" cy="358567"/>
            <a:chOff x="6204030" y="5095127"/>
            <a:chExt cx="1636579" cy="365757"/>
          </a:xfrm>
        </p:grpSpPr>
        <p:cxnSp>
          <p:nvCxnSpPr>
            <p:cNvPr id="31" name="Straight Connector 30"/>
            <p:cNvCxnSpPr/>
            <p:nvPr/>
          </p:nvCxnSpPr>
          <p:spPr>
            <a:xfrm rot="5400000" flipH="1">
              <a:off x="7211738" y="4930130"/>
              <a:ext cx="0" cy="695750"/>
            </a:xfrm>
            <a:prstGeom prst="line">
              <a:avLst/>
            </a:prstGeom>
            <a:ln w="38100" cap="rnd">
              <a:solidFill>
                <a:srgbClr val="CA2424"/>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32" name="Oval 31"/>
            <p:cNvSpPr/>
            <p:nvPr/>
          </p:nvSpPr>
          <p:spPr bwMode="auto">
            <a:xfrm rot="16200000">
              <a:off x="7474852" y="5095127"/>
              <a:ext cx="365757" cy="365757"/>
            </a:xfrm>
            <a:prstGeom prst="ellipse">
              <a:avLst/>
            </a:prstGeom>
            <a:solidFill>
              <a:schemeClr val="bg1"/>
            </a:solidFill>
            <a:ln w="38100" cmpd="sng">
              <a:solidFill>
                <a:srgbClr val="C9242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6204030" y="5154944"/>
              <a:ext cx="501507" cy="246123"/>
            </a:xfrm>
            <a:prstGeom prst="rect">
              <a:avLst/>
            </a:prstGeom>
            <a:noFill/>
          </p:spPr>
          <p:txBody>
            <a:bodyPr wrap="square" lIns="0" tIns="0" rIns="0" bIns="0" rtlCol="0" anchor="ctr" anchorCtr="0">
              <a:spAutoFit/>
            </a:bodyPr>
            <a:lstStyle/>
            <a:p>
              <a:pPr algn="r">
                <a:defRPr/>
              </a:pPr>
              <a:r>
                <a:rPr lang="en-US" sz="1568" kern="0" dirty="0">
                  <a:solidFill>
                    <a:srgbClr val="C82424"/>
                  </a:solidFill>
                  <a:cs typeface="Arial" pitchFamily="34" charset="0"/>
                </a:rPr>
                <a:t>Build</a:t>
              </a:r>
            </a:p>
          </p:txBody>
        </p:sp>
      </p:grpSp>
      <p:grpSp>
        <p:nvGrpSpPr>
          <p:cNvPr id="6" name="Group 5"/>
          <p:cNvGrpSpPr/>
          <p:nvPr/>
        </p:nvGrpSpPr>
        <p:grpSpPr>
          <a:xfrm>
            <a:off x="7369934" y="4169552"/>
            <a:ext cx="2748358" cy="358567"/>
            <a:chOff x="7474852" y="4332280"/>
            <a:chExt cx="2803468" cy="365757"/>
          </a:xfrm>
        </p:grpSpPr>
        <p:cxnSp>
          <p:nvCxnSpPr>
            <p:cNvPr id="16" name="Straight Connector 15"/>
            <p:cNvCxnSpPr/>
            <p:nvPr/>
          </p:nvCxnSpPr>
          <p:spPr>
            <a:xfrm rot="16200000">
              <a:off x="8269160" y="4167284"/>
              <a:ext cx="0" cy="695750"/>
            </a:xfrm>
            <a:prstGeom prst="line">
              <a:avLst/>
            </a:prstGeom>
            <a:ln w="38100" cap="rnd">
              <a:solidFill>
                <a:srgbClr val="CA2424"/>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792706" y="4333150"/>
              <a:ext cx="1485614" cy="364016"/>
            </a:xfrm>
            <a:prstGeom prst="rect">
              <a:avLst/>
            </a:prstGeom>
            <a:noFill/>
          </p:spPr>
          <p:txBody>
            <a:bodyPr wrap="square" lIns="0" tIns="0" rIns="0" bIns="0" rtlCol="0" anchor="ctr" anchorCtr="0">
              <a:noAutofit/>
            </a:bodyPr>
            <a:lstStyle/>
            <a:p>
              <a:pPr>
                <a:defRPr/>
              </a:pPr>
              <a:r>
                <a:rPr lang="en-US" sz="1568" kern="0" dirty="0">
                  <a:solidFill>
                    <a:srgbClr val="C82424"/>
                  </a:solidFill>
                  <a:cs typeface="Arial" pitchFamily="34" charset="0"/>
                </a:rPr>
                <a:t>Version Control</a:t>
              </a:r>
            </a:p>
          </p:txBody>
        </p:sp>
        <p:sp>
          <p:nvSpPr>
            <p:cNvPr id="18" name="Oval 17"/>
            <p:cNvSpPr/>
            <p:nvPr/>
          </p:nvSpPr>
          <p:spPr bwMode="auto">
            <a:xfrm rot="16200000">
              <a:off x="7474852" y="4332280"/>
              <a:ext cx="365757" cy="365757"/>
            </a:xfrm>
            <a:prstGeom prst="ellipse">
              <a:avLst/>
            </a:prstGeom>
            <a:solidFill>
              <a:schemeClr val="bg1"/>
            </a:solidFill>
            <a:ln w="38100" cmpd="sng">
              <a:solidFill>
                <a:srgbClr val="C9242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7" name="Group 6"/>
          <p:cNvGrpSpPr/>
          <p:nvPr/>
        </p:nvGrpSpPr>
        <p:grpSpPr>
          <a:xfrm>
            <a:off x="7369934" y="5658152"/>
            <a:ext cx="2975300" cy="358567"/>
            <a:chOff x="7474852" y="5856841"/>
            <a:chExt cx="3034961" cy="365757"/>
          </a:xfrm>
        </p:grpSpPr>
        <p:cxnSp>
          <p:nvCxnSpPr>
            <p:cNvPr id="19" name="Straight Connector 18"/>
            <p:cNvCxnSpPr/>
            <p:nvPr/>
          </p:nvCxnSpPr>
          <p:spPr>
            <a:xfrm rot="16200000">
              <a:off x="8268286" y="5691845"/>
              <a:ext cx="0" cy="695750"/>
            </a:xfrm>
            <a:prstGeom prst="line">
              <a:avLst/>
            </a:prstGeom>
            <a:ln w="38100" cap="rnd">
              <a:solidFill>
                <a:srgbClr val="CA2424"/>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804281" y="5877719"/>
              <a:ext cx="1705532" cy="324000"/>
            </a:xfrm>
            <a:prstGeom prst="rect">
              <a:avLst/>
            </a:prstGeom>
            <a:noFill/>
          </p:spPr>
          <p:txBody>
            <a:bodyPr wrap="square" lIns="0" tIns="0" rIns="0" bIns="0" rtlCol="0" anchor="ctr" anchorCtr="0">
              <a:noAutofit/>
            </a:bodyPr>
            <a:lstStyle/>
            <a:p>
              <a:pPr>
                <a:defRPr/>
              </a:pPr>
              <a:r>
                <a:rPr lang="en-US" sz="1568" kern="0" dirty="0">
                  <a:solidFill>
                    <a:srgbClr val="C82424"/>
                  </a:solidFill>
                  <a:cs typeface="Arial" pitchFamily="34" charset="0"/>
                </a:rPr>
                <a:t>Build Verification</a:t>
              </a:r>
            </a:p>
          </p:txBody>
        </p:sp>
        <p:sp>
          <p:nvSpPr>
            <p:cNvPr id="22" name="Oval 21"/>
            <p:cNvSpPr/>
            <p:nvPr/>
          </p:nvSpPr>
          <p:spPr bwMode="auto">
            <a:xfrm rot="16200000">
              <a:off x="7474852" y="5856841"/>
              <a:ext cx="365757" cy="365757"/>
            </a:xfrm>
            <a:prstGeom prst="ellipse">
              <a:avLst/>
            </a:prstGeom>
            <a:solidFill>
              <a:schemeClr val="bg1"/>
            </a:solidFill>
            <a:ln w="38100" cmpd="sng">
              <a:solidFill>
                <a:srgbClr val="C9242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4" name="Rectangle 3"/>
          <p:cNvSpPr/>
          <p:nvPr/>
        </p:nvSpPr>
        <p:spPr>
          <a:xfrm>
            <a:off x="6129067" y="6255879"/>
            <a:ext cx="1134931" cy="452590"/>
          </a:xfrm>
          <a:prstGeom prst="rect">
            <a:avLst/>
          </a:prstGeom>
        </p:spPr>
        <p:txBody>
          <a:bodyPr wrap="none">
            <a:spAutoFit/>
          </a:bodyPr>
          <a:lstStyle/>
          <a:p>
            <a:r>
              <a:rPr lang="en-US" sz="2353" kern="0" dirty="0">
                <a:solidFill>
                  <a:srgbClr val="3D85CD"/>
                </a:solidFill>
                <a:latin typeface="Segoe UI Light"/>
                <a:cs typeface="Arial" pitchFamily="34" charset="0"/>
              </a:rPr>
              <a:t>Release</a:t>
            </a:r>
            <a:endParaRPr lang="en-US" sz="1765" dirty="0">
              <a:solidFill>
                <a:srgbClr val="3D85CD"/>
              </a:solidFill>
            </a:endParaRPr>
          </a:p>
        </p:txBody>
      </p:sp>
      <p:sp>
        <p:nvSpPr>
          <p:cNvPr id="46" name="TextBox 45"/>
          <p:cNvSpPr txBox="1"/>
          <p:nvPr/>
        </p:nvSpPr>
        <p:spPr>
          <a:xfrm>
            <a:off x="1051384" y="1445603"/>
            <a:ext cx="4890543" cy="814661"/>
          </a:xfrm>
          <a:prstGeom prst="rect">
            <a:avLst/>
          </a:prstGeom>
          <a:noFill/>
        </p:spPr>
        <p:txBody>
          <a:bodyPr wrap="square" rtlCol="0">
            <a:spAutoFit/>
          </a:bodyPr>
          <a:lstStyle/>
          <a:p>
            <a:pPr>
              <a:defRPr/>
            </a:pPr>
            <a:r>
              <a:rPr lang="en-US" sz="2353" kern="0" spc="20" dirty="0">
                <a:solidFill>
                  <a:srgbClr val="404040"/>
                </a:solidFill>
                <a:latin typeface="Segoe UI Light"/>
                <a:cs typeface="Arial" pitchFamily="34" charset="0"/>
              </a:rPr>
              <a:t>Once the iteration starts, developers turn great ideas into features …</a:t>
            </a:r>
          </a:p>
        </p:txBody>
      </p:sp>
      <p:sp>
        <p:nvSpPr>
          <p:cNvPr id="47" name="Title 18"/>
          <p:cNvSpPr txBox="1">
            <a:spLocks/>
          </p:cNvSpPr>
          <p:nvPr/>
        </p:nvSpPr>
        <p:spPr>
          <a:xfrm>
            <a:off x="953697" y="714860"/>
            <a:ext cx="10804237" cy="899537"/>
          </a:xfrm>
          <a:prstGeom prst="rect">
            <a:avLst/>
          </a:prstGeom>
          <a:ln>
            <a:noFill/>
          </a:ln>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sz="4705">
                <a:solidFill>
                  <a:srgbClr val="C92424"/>
                </a:solidFill>
              </a:rPr>
              <a:t>Develop</a:t>
            </a:r>
            <a:r>
              <a:rPr sz="4705" spc="-206">
                <a:solidFill>
                  <a:srgbClr val="C92424"/>
                </a:solidFill>
              </a:rPr>
              <a:t> + </a:t>
            </a:r>
            <a:r>
              <a:rPr sz="4705">
                <a:solidFill>
                  <a:srgbClr val="C92424"/>
                </a:solidFill>
              </a:rPr>
              <a:t>Test</a:t>
            </a:r>
            <a:endParaRPr sz="4705">
              <a:solidFill>
                <a:srgbClr val="AC2A90"/>
              </a:solidFill>
            </a:endParaRPr>
          </a:p>
        </p:txBody>
      </p:sp>
      <p:sp>
        <p:nvSpPr>
          <p:cNvPr id="37" name="Isosceles Triangle 36"/>
          <p:cNvSpPr/>
          <p:nvPr/>
        </p:nvSpPr>
        <p:spPr bwMode="auto">
          <a:xfrm rot="10800000">
            <a:off x="7299263" y="6309952"/>
            <a:ext cx="500130" cy="431147"/>
          </a:xfrm>
          <a:prstGeom prst="triangle">
            <a:avLst/>
          </a:prstGeom>
          <a:solidFill>
            <a:srgbClr val="3D85C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pic>
        <p:nvPicPr>
          <p:cNvPr id="2" name="Picture 1" descr="DevOpsGraphic_v6-08.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52" y="610554"/>
            <a:ext cx="1429584" cy="1269935"/>
          </a:xfrm>
          <a:prstGeom prst="rect">
            <a:avLst/>
          </a:prstGeom>
        </p:spPr>
      </p:pic>
    </p:spTree>
    <p:extLst>
      <p:ext uri="{BB962C8B-B14F-4D97-AF65-F5344CB8AC3E}">
        <p14:creationId xmlns:p14="http://schemas.microsoft.com/office/powerpoint/2010/main" val="73068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5400000">
                                      <p:cBhvr>
                                        <p:cTn id="6" dur="1000" fill="hold"/>
                                        <p:tgtEl>
                                          <p:spTgt spid="35"/>
                                        </p:tgtEl>
                                        <p:attrNameLst>
                                          <p:attrName>r</p:attrName>
                                        </p:attrNameLst>
                                      </p:cBhvr>
                                    </p:animRot>
                                  </p:childTnLst>
                                </p:cTn>
                              </p:par>
                              <p:par>
                                <p:cTn id="7" presetID="22" presetClass="entr" presetSubtype="1"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animEffect transition="in" filter="wipe(up)">
                                      <p:cBhvr>
                                        <p:cTn id="9" dur="500"/>
                                        <p:tgtEl>
                                          <p:spTgt spid="36"/>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childTnLst>
                          </p:cTn>
                        </p:par>
                        <p:par>
                          <p:cTn id="13" fill="hold">
                            <p:stCondLst>
                              <p:cond delay="1000"/>
                            </p:stCondLst>
                            <p:childTnLst>
                              <p:par>
                                <p:cTn id="14" presetID="10" presetClass="entr" presetSubtype="0" fill="hold" grpId="0" nodeType="afterEffect">
                                  <p:stCondLst>
                                    <p:cond delay="50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50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par>
                                <p:cTn id="24" presetID="10" presetClass="entr" presetSubtype="0" fill="hold"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3000"/>
                            </p:stCondLst>
                            <p:childTnLst>
                              <p:par>
                                <p:cTn id="28" presetID="10" presetClass="entr" presetSubtype="0" fill="hold" grpId="0" nodeType="afterEffect">
                                  <p:stCondLst>
                                    <p:cond delay="50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par>
                                <p:cTn id="31" presetID="10" presetClass="entr" presetSubtype="0" fill="hold" nodeType="withEffect">
                                  <p:stCondLst>
                                    <p:cond delay="5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par>
                          <p:cTn id="34" fill="hold">
                            <p:stCondLst>
                              <p:cond delay="4000"/>
                            </p:stCondLst>
                            <p:childTnLst>
                              <p:par>
                                <p:cTn id="35" presetID="10" presetClass="entr" presetSubtype="0" fill="hold" grpId="0" nodeType="afterEffect">
                                  <p:stCondLst>
                                    <p:cond delay="50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nodeType="withEffect">
                                  <p:stCondLst>
                                    <p:cond delay="5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5000"/>
                            </p:stCondLst>
                            <p:childTnLst>
                              <p:par>
                                <p:cTn id="42" presetID="10" presetClass="entr" presetSubtype="0" fill="hold" grpId="0" nodeType="afterEffect">
                                  <p:stCondLst>
                                    <p:cond delay="50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ntr" presetSubtype="0" fill="hold" nodeType="withEffect">
                                  <p:stCondLst>
                                    <p:cond delay="50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par>
                          <p:cTn id="48" fill="hold">
                            <p:stCondLst>
                              <p:cond delay="6000"/>
                            </p:stCondLst>
                            <p:childTnLst>
                              <p:par>
                                <p:cTn id="49" presetID="10" presetClass="entr" presetSubtype="0" fill="hold" grpId="0" nodeType="afterEffect">
                                  <p:stCondLst>
                                    <p:cond delay="50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4" grpId="0" animBg="1"/>
      <p:bldP spid="43" grpId="0" animBg="1"/>
      <p:bldP spid="42" grpId="0" animBg="1"/>
      <p:bldP spid="41" grpId="0" animBg="1"/>
      <p:bldP spid="40" grpId="0" animBg="1"/>
      <p:bldP spid="39" grpId="0" animBg="1"/>
      <p:bldP spid="30" grpId="0" animBg="1"/>
      <p:bldP spid="4" grpId="0"/>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ounded Rectangle 121"/>
          <p:cNvSpPr/>
          <p:nvPr/>
        </p:nvSpPr>
        <p:spPr bwMode="auto">
          <a:xfrm>
            <a:off x="519987" y="1568204"/>
            <a:ext cx="2648020" cy="2072545"/>
          </a:xfrm>
          <a:prstGeom prst="roundRect">
            <a:avLst>
              <a:gd name="adj" fmla="val 5175"/>
            </a:avLst>
          </a:prstGeom>
          <a:solidFill>
            <a:schemeClr val="accent3">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765" dirty="0">
                <a:gradFill>
                  <a:gsLst>
                    <a:gs pos="0">
                      <a:srgbClr val="FFFFFF"/>
                    </a:gs>
                    <a:gs pos="100000">
                      <a:srgbClr val="FFFFFF"/>
                    </a:gs>
                  </a:gsLst>
                  <a:lin ang="5400000" scaled="0"/>
                </a:gradFill>
                <a:ea typeface="Segoe UI" pitchFamily="34" charset="0"/>
                <a:cs typeface="Segoe UI" pitchFamily="34" charset="0"/>
              </a:rPr>
              <a:t>Source</a:t>
            </a:r>
          </a:p>
        </p:txBody>
      </p:sp>
      <p:sp>
        <p:nvSpPr>
          <p:cNvPr id="7" name="Rounded Rectangle 6"/>
          <p:cNvSpPr/>
          <p:nvPr/>
        </p:nvSpPr>
        <p:spPr bwMode="auto">
          <a:xfrm>
            <a:off x="4620123" y="1568204"/>
            <a:ext cx="2099013" cy="2072545"/>
          </a:xfrm>
          <a:prstGeom prst="roundRect">
            <a:avLst>
              <a:gd name="adj" fmla="val 5175"/>
            </a:avLst>
          </a:prstGeom>
          <a:solidFill>
            <a:schemeClr val="accent3">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751">
              <a:lnSpc>
                <a:spcPct val="90000"/>
              </a:lnSpc>
            </a:pPr>
            <a:r>
              <a:rPr lang="en-US" sz="1568" dirty="0">
                <a:gradFill>
                  <a:gsLst>
                    <a:gs pos="0">
                      <a:srgbClr val="FFFFFF"/>
                    </a:gs>
                    <a:gs pos="100000">
                      <a:srgbClr val="FFFFFF"/>
                    </a:gs>
                  </a:gsLst>
                  <a:lin ang="5400000" scaled="0"/>
                </a:gradFill>
                <a:ea typeface="Segoe UI" pitchFamily="34" charset="0"/>
                <a:cs typeface="Segoe UI" pitchFamily="34" charset="0"/>
              </a:rPr>
              <a:t>Build</a:t>
            </a:r>
          </a:p>
        </p:txBody>
      </p:sp>
      <p:sp>
        <p:nvSpPr>
          <p:cNvPr id="2" name="Title 1"/>
          <p:cNvSpPr>
            <a:spLocks noGrp="1"/>
          </p:cNvSpPr>
          <p:nvPr>
            <p:ph type="title" idx="4294967295"/>
          </p:nvPr>
        </p:nvSpPr>
        <p:spPr>
          <a:xfrm>
            <a:off x="838200" y="1231"/>
            <a:ext cx="10515600" cy="857185"/>
          </a:xfrm>
        </p:spPr>
        <p:txBody>
          <a:bodyPr/>
          <a:lstStyle/>
          <a:p>
            <a:r>
              <a:rPr lang="en-US" dirty="0"/>
              <a:t>Continuous Integration</a:t>
            </a:r>
          </a:p>
        </p:txBody>
      </p:sp>
      <p:sp>
        <p:nvSpPr>
          <p:cNvPr id="37" name="TextBox 36"/>
          <p:cNvSpPr txBox="1"/>
          <p:nvPr/>
        </p:nvSpPr>
        <p:spPr>
          <a:xfrm>
            <a:off x="7743159" y="1841088"/>
            <a:ext cx="3379982" cy="2246670"/>
          </a:xfrm>
          <a:prstGeom prst="rect">
            <a:avLst/>
          </a:prstGeom>
          <a:noFill/>
        </p:spPr>
        <p:txBody>
          <a:bodyPr wrap="none" lIns="179259" tIns="143407" rIns="179259" bIns="143407" rtlCol="0">
            <a:spAutoFit/>
          </a:bodyPr>
          <a:lstStyle/>
          <a:p>
            <a:pPr defTabSz="914192">
              <a:lnSpc>
                <a:spcPct val="90000"/>
              </a:lnSpc>
              <a:spcAft>
                <a:spcPts val="1175"/>
              </a:spcAft>
              <a:buSzPct val="90000"/>
            </a:pPr>
            <a:r>
              <a:rPr lang="en-US" sz="3528" dirty="0">
                <a:gradFill>
                  <a:gsLst>
                    <a:gs pos="0">
                      <a:srgbClr val="4DA3CC"/>
                    </a:gs>
                    <a:gs pos="100000">
                      <a:srgbClr val="4DA3CC"/>
                    </a:gs>
                  </a:gsLst>
                  <a:lin ang="5400000" scaled="0"/>
                </a:gradFill>
                <a:latin typeface="Segoe UI Light"/>
              </a:rPr>
              <a:t>Value</a:t>
            </a:r>
          </a:p>
          <a:p>
            <a:pPr marL="284735" indent="-284735" defTabSz="914192">
              <a:lnSpc>
                <a:spcPct val="90000"/>
              </a:lnSpc>
              <a:spcAft>
                <a:spcPts val="1175"/>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Accelerate Delivery</a:t>
            </a:r>
          </a:p>
          <a:p>
            <a:pPr marL="284735" indent="-284735" defTabSz="914192">
              <a:lnSpc>
                <a:spcPct val="90000"/>
              </a:lnSpc>
              <a:spcAft>
                <a:spcPts val="1175"/>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Repeatability </a:t>
            </a:r>
          </a:p>
          <a:p>
            <a:pPr marL="284735" indent="-284735" defTabSz="914192">
              <a:lnSpc>
                <a:spcPct val="90000"/>
              </a:lnSpc>
              <a:spcAft>
                <a:spcPts val="1175"/>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Optimized Resources</a:t>
            </a:r>
          </a:p>
        </p:txBody>
      </p:sp>
      <p:sp>
        <p:nvSpPr>
          <p:cNvPr id="38" name="TextBox 37"/>
          <p:cNvSpPr txBox="1"/>
          <p:nvPr/>
        </p:nvSpPr>
        <p:spPr>
          <a:xfrm>
            <a:off x="7743160" y="4185141"/>
            <a:ext cx="3606487" cy="2246670"/>
          </a:xfrm>
          <a:prstGeom prst="rect">
            <a:avLst/>
          </a:prstGeom>
          <a:noFill/>
        </p:spPr>
        <p:txBody>
          <a:bodyPr wrap="none" lIns="179259" tIns="143407" rIns="179259" bIns="143407" rtlCol="0">
            <a:spAutoFit/>
          </a:bodyPr>
          <a:lstStyle/>
          <a:p>
            <a:pPr defTabSz="914192">
              <a:lnSpc>
                <a:spcPct val="90000"/>
              </a:lnSpc>
              <a:spcAft>
                <a:spcPts val="1175"/>
              </a:spcAft>
              <a:buSzPct val="90000"/>
            </a:pPr>
            <a:r>
              <a:rPr lang="en-US" sz="3528" dirty="0">
                <a:gradFill>
                  <a:gsLst>
                    <a:gs pos="0">
                      <a:srgbClr val="4DA3CC"/>
                    </a:gs>
                    <a:gs pos="100000">
                      <a:srgbClr val="4DA3CC"/>
                    </a:gs>
                  </a:gsLst>
                  <a:lin ang="5400000" scaled="0"/>
                </a:gradFill>
                <a:latin typeface="Segoe UI Light"/>
              </a:rPr>
              <a:t>Measure</a:t>
            </a:r>
          </a:p>
          <a:p>
            <a:pPr marL="284735" indent="-284735" defTabSz="914192">
              <a:lnSpc>
                <a:spcPct val="90000"/>
              </a:lnSpc>
              <a:spcAft>
                <a:spcPts val="1175"/>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More frequent releases</a:t>
            </a:r>
          </a:p>
          <a:p>
            <a:pPr marL="284735" indent="-284735" defTabSz="914192">
              <a:lnSpc>
                <a:spcPct val="90000"/>
              </a:lnSpc>
              <a:spcAft>
                <a:spcPts val="1175"/>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MTTR</a:t>
            </a:r>
          </a:p>
          <a:p>
            <a:pPr marL="284735" indent="-284735" defTabSz="914192">
              <a:lnSpc>
                <a:spcPct val="90000"/>
              </a:lnSpc>
              <a:spcAft>
                <a:spcPts val="1175"/>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MTTD</a:t>
            </a:r>
          </a:p>
        </p:txBody>
      </p:sp>
      <p:cxnSp>
        <p:nvCxnSpPr>
          <p:cNvPr id="11" name="Straight Connector 10"/>
          <p:cNvCxnSpPr/>
          <p:nvPr/>
        </p:nvCxnSpPr>
        <p:spPr>
          <a:xfrm>
            <a:off x="1843997" y="3129548"/>
            <a:ext cx="0" cy="1950533"/>
          </a:xfrm>
          <a:prstGeom prst="line">
            <a:avLst/>
          </a:prstGeom>
          <a:ln w="381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1297293" y="5190134"/>
            <a:ext cx="1901685" cy="1096897"/>
            <a:chOff x="940119" y="5293964"/>
            <a:chExt cx="1940093" cy="1119051"/>
          </a:xfrm>
        </p:grpSpPr>
        <p:sp>
          <p:nvSpPr>
            <p:cNvPr id="132" name="Rectangle 154"/>
            <p:cNvSpPr>
              <a:spLocks noChangeArrowheads="1"/>
            </p:cNvSpPr>
            <p:nvPr/>
          </p:nvSpPr>
          <p:spPr bwMode="auto">
            <a:xfrm>
              <a:off x="1171231" y="5293964"/>
              <a:ext cx="1505245" cy="1027824"/>
            </a:xfrm>
            <a:prstGeom prst="rect">
              <a:avLst/>
            </a:prstGeom>
            <a:solidFill>
              <a:schemeClr val="bg2">
                <a:lumMod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FFFFFF"/>
                </a:solidFill>
              </a:endParaRPr>
            </a:p>
          </p:txBody>
        </p:sp>
        <p:sp>
          <p:nvSpPr>
            <p:cNvPr id="133" name="Rectangle 156"/>
            <p:cNvSpPr>
              <a:spLocks noChangeArrowheads="1"/>
            </p:cNvSpPr>
            <p:nvPr/>
          </p:nvSpPr>
          <p:spPr bwMode="auto">
            <a:xfrm>
              <a:off x="1224447" y="5359343"/>
              <a:ext cx="1398813" cy="897066"/>
            </a:xfrm>
            <a:prstGeom prst="rect">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FFFFFF"/>
                </a:solidFill>
              </a:endParaRPr>
            </a:p>
          </p:txBody>
        </p:sp>
        <p:sp>
          <p:nvSpPr>
            <p:cNvPr id="134" name="Freeform 158"/>
            <p:cNvSpPr>
              <a:spLocks/>
            </p:cNvSpPr>
            <p:nvPr/>
          </p:nvSpPr>
          <p:spPr bwMode="auto">
            <a:xfrm>
              <a:off x="940119" y="6336991"/>
              <a:ext cx="1940093" cy="76024"/>
            </a:xfrm>
            <a:custGeom>
              <a:avLst/>
              <a:gdLst>
                <a:gd name="T0" fmla="*/ 0 w 1454"/>
                <a:gd name="T1" fmla="*/ 0 h 57"/>
                <a:gd name="T2" fmla="*/ 0 w 1454"/>
                <a:gd name="T3" fmla="*/ 4 h 57"/>
                <a:gd name="T4" fmla="*/ 53 w 1454"/>
                <a:gd name="T5" fmla="*/ 57 h 57"/>
                <a:gd name="T6" fmla="*/ 1400 w 1454"/>
                <a:gd name="T7" fmla="*/ 57 h 57"/>
                <a:gd name="T8" fmla="*/ 1454 w 1454"/>
                <a:gd name="T9" fmla="*/ 4 h 57"/>
                <a:gd name="T10" fmla="*/ 1454 w 1454"/>
                <a:gd name="T11" fmla="*/ 0 h 57"/>
                <a:gd name="T12" fmla="*/ 0 w 1454"/>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454" h="57">
                  <a:moveTo>
                    <a:pt x="0" y="0"/>
                  </a:moveTo>
                  <a:cubicBezTo>
                    <a:pt x="0" y="4"/>
                    <a:pt x="0" y="4"/>
                    <a:pt x="0" y="4"/>
                  </a:cubicBezTo>
                  <a:cubicBezTo>
                    <a:pt x="0" y="33"/>
                    <a:pt x="24" y="57"/>
                    <a:pt x="53" y="57"/>
                  </a:cubicBezTo>
                  <a:cubicBezTo>
                    <a:pt x="1400" y="57"/>
                    <a:pt x="1400" y="57"/>
                    <a:pt x="1400" y="57"/>
                  </a:cubicBezTo>
                  <a:cubicBezTo>
                    <a:pt x="1430" y="57"/>
                    <a:pt x="1454" y="33"/>
                    <a:pt x="1454" y="4"/>
                  </a:cubicBezTo>
                  <a:cubicBezTo>
                    <a:pt x="1454" y="0"/>
                    <a:pt x="1454" y="0"/>
                    <a:pt x="1454" y="0"/>
                  </a:cubicBezTo>
                  <a:lnTo>
                    <a:pt x="0" y="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FFFFFF"/>
                </a:solidFill>
              </a:endParaRPr>
            </a:p>
          </p:txBody>
        </p:sp>
      </p:grpSp>
      <p:pic>
        <p:nvPicPr>
          <p:cNvPr id="120" name="Picture 28"/>
          <p:cNvPicPr>
            <a:picLocks noChangeAspect="1"/>
          </p:cNvPicPr>
          <p:nvPr/>
        </p:nvPicPr>
        <p:blipFill rotWithShape="1">
          <a:blip r:embed="rId3">
            <a:extLst>
              <a:ext uri="{28A0092B-C50C-407E-A947-70E740481C1C}">
                <a14:useLocalDpi xmlns:a14="http://schemas.microsoft.com/office/drawing/2010/main" val="0"/>
              </a:ext>
            </a:extLst>
          </a:blip>
          <a:srcRect b="35075"/>
          <a:stretch/>
        </p:blipFill>
        <p:spPr bwMode="auto">
          <a:xfrm>
            <a:off x="5167063" y="2172836"/>
            <a:ext cx="1005129" cy="86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ccepted DEV"/>
          <p:cNvGrpSpPr/>
          <p:nvPr/>
        </p:nvGrpSpPr>
        <p:grpSpPr>
          <a:xfrm>
            <a:off x="5882995" y="2672102"/>
            <a:ext cx="447808" cy="447808"/>
            <a:chOff x="4382751" y="3909289"/>
            <a:chExt cx="456852" cy="456852"/>
          </a:xfrm>
        </p:grpSpPr>
        <p:sp>
          <p:nvSpPr>
            <p:cNvPr id="152" name="Accepted"/>
            <p:cNvSpPr/>
            <p:nvPr/>
          </p:nvSpPr>
          <p:spPr bwMode="auto">
            <a:xfrm>
              <a:off x="4382751" y="3909289"/>
              <a:ext cx="456852" cy="4568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pPr>
              <a:endParaRPr lang="en-US" sz="2745" b="1" dirty="0">
                <a:gradFill>
                  <a:gsLst>
                    <a:gs pos="0">
                      <a:srgbClr val="FFFFFF"/>
                    </a:gs>
                    <a:gs pos="100000">
                      <a:srgbClr val="FFFFFF"/>
                    </a:gs>
                  </a:gsLst>
                  <a:lin ang="5400000" scaled="0"/>
                </a:gradFill>
                <a:ea typeface="Segoe UI" pitchFamily="34" charset="0"/>
                <a:cs typeface="Segoe UI" pitchFamily="34" charset="0"/>
              </a:endParaRPr>
            </a:p>
          </p:txBody>
        </p:sp>
        <p:sp>
          <p:nvSpPr>
            <p:cNvPr id="153" name="Freeform 26"/>
            <p:cNvSpPr>
              <a:spLocks/>
            </p:cNvSpPr>
            <p:nvPr/>
          </p:nvSpPr>
          <p:spPr bwMode="auto">
            <a:xfrm>
              <a:off x="4460627" y="4004450"/>
              <a:ext cx="301100" cy="266531"/>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tx1"/>
            </a:solidFill>
            <a:ln>
              <a:noFill/>
            </a:ln>
          </p:spPr>
          <p:txBody>
            <a:bodyPr vert="horz" wrap="square" lIns="89630" tIns="44814" rIns="89630" bIns="44814" numCol="1" anchor="t" anchorCtr="0" compatLnSpc="1">
              <a:prstTxWarp prst="textNoShape">
                <a:avLst/>
              </a:prstTxWarp>
            </a:bodyPr>
            <a:lstStyle/>
            <a:p>
              <a:pPr defTabSz="896003"/>
              <a:endParaRPr lang="en-US" sz="1667">
                <a:solidFill>
                  <a:srgbClr val="000000"/>
                </a:solidFill>
              </a:endParaRPr>
            </a:p>
          </p:txBody>
        </p:sp>
      </p:grpSp>
      <p:sp>
        <p:nvSpPr>
          <p:cNvPr id="30" name="Rounded Rectangle 29"/>
          <p:cNvSpPr/>
          <p:nvPr/>
        </p:nvSpPr>
        <p:spPr bwMode="auto">
          <a:xfrm>
            <a:off x="4620123" y="4008865"/>
            <a:ext cx="2099013" cy="2072545"/>
          </a:xfrm>
          <a:prstGeom prst="roundRect">
            <a:avLst>
              <a:gd name="adj" fmla="val 5175"/>
            </a:avLst>
          </a:prstGeom>
          <a:solidFill>
            <a:schemeClr val="accent3">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751">
              <a:lnSpc>
                <a:spcPct val="90000"/>
              </a:lnSpc>
            </a:pPr>
            <a:r>
              <a:rPr lang="en-US" sz="1568" dirty="0">
                <a:gradFill>
                  <a:gsLst>
                    <a:gs pos="0">
                      <a:srgbClr val="FFFFFF"/>
                    </a:gs>
                    <a:gs pos="100000">
                      <a:srgbClr val="FFFFFF"/>
                    </a:gs>
                  </a:gsLst>
                  <a:lin ang="5400000" scaled="0"/>
                </a:gradFill>
                <a:ea typeface="Segoe UI" pitchFamily="34" charset="0"/>
                <a:cs typeface="Segoe UI" pitchFamily="34" charset="0"/>
              </a:rPr>
              <a:t>Test</a:t>
            </a:r>
          </a:p>
        </p:txBody>
      </p:sp>
      <p:pic>
        <p:nvPicPr>
          <p:cNvPr id="168" name="Tes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931" y="4734465"/>
            <a:ext cx="609397" cy="621346"/>
          </a:xfrm>
          <a:prstGeom prst="rect">
            <a:avLst/>
          </a:prstGeom>
        </p:spPr>
      </p:pic>
      <p:cxnSp>
        <p:nvCxnSpPr>
          <p:cNvPr id="31" name="Straight Arrow Connector 30"/>
          <p:cNvCxnSpPr>
            <a:endCxn id="7" idx="1"/>
          </p:cNvCxnSpPr>
          <p:nvPr/>
        </p:nvCxnSpPr>
        <p:spPr>
          <a:xfrm>
            <a:off x="3168006" y="2604476"/>
            <a:ext cx="1452116"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5750691" y="3243751"/>
            <a:ext cx="0" cy="806782"/>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5602571" y="3243751"/>
            <a:ext cx="0" cy="806782"/>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2049141" y="5441884"/>
            <a:ext cx="425797" cy="441731"/>
            <a:chOff x="1707792" y="5550508"/>
            <a:chExt cx="434335" cy="450589"/>
          </a:xfrm>
        </p:grpSpPr>
        <p:grpSp>
          <p:nvGrpSpPr>
            <p:cNvPr id="26" name="Group 25"/>
            <p:cNvGrpSpPr/>
            <p:nvPr/>
          </p:nvGrpSpPr>
          <p:grpSpPr>
            <a:xfrm>
              <a:off x="1707792" y="5550508"/>
              <a:ext cx="433342" cy="450589"/>
              <a:chOff x="652595" y="2571201"/>
              <a:chExt cx="609169" cy="633414"/>
            </a:xfrm>
          </p:grpSpPr>
          <p:sp>
            <p:nvSpPr>
              <p:cNvPr id="27" name="Freeform 11"/>
              <p:cNvSpPr>
                <a:spLocks/>
              </p:cNvSpPr>
              <p:nvPr/>
            </p:nvSpPr>
            <p:spPr bwMode="auto">
              <a:xfrm>
                <a:off x="652595" y="2571201"/>
                <a:ext cx="609169" cy="633414"/>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04" tIns="44802" rIns="89604" bIns="44802" numCol="1" anchor="t" anchorCtr="0" compatLnSpc="1">
                <a:prstTxWarp prst="textNoShape">
                  <a:avLst/>
                </a:prstTxWarp>
              </a:bodyPr>
              <a:lstStyle/>
              <a:p>
                <a:pPr defTabSz="913841"/>
                <a:endParaRPr lang="en-US">
                  <a:solidFill>
                    <a:srgbClr val="FFFFFF"/>
                  </a:solidFill>
                </a:endParaRPr>
              </a:p>
            </p:txBody>
          </p:sp>
          <p:sp>
            <p:nvSpPr>
              <p:cNvPr id="28" name="Freeform 6"/>
              <p:cNvSpPr>
                <a:spLocks/>
              </p:cNvSpPr>
              <p:nvPr/>
            </p:nvSpPr>
            <p:spPr bwMode="auto">
              <a:xfrm>
                <a:off x="828249" y="2734135"/>
                <a:ext cx="107771" cy="333265"/>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bg1"/>
              </a:solidFill>
              <a:ln w="0">
                <a:noFill/>
                <a:prstDash val="solid"/>
                <a:round/>
                <a:headEnd/>
                <a:tailEnd/>
              </a:ln>
            </p:spPr>
            <p:txBody>
              <a:bodyPr vert="horz" wrap="square" lIns="89604" tIns="44802" rIns="89604" bIns="44802" numCol="1" anchor="t" anchorCtr="0" compatLnSpc="1">
                <a:prstTxWarp prst="textNoShape">
                  <a:avLst/>
                </a:prstTxWarp>
              </a:bodyPr>
              <a:lstStyle/>
              <a:p>
                <a:pPr defTabSz="913841"/>
                <a:endParaRPr lang="en-US">
                  <a:solidFill>
                    <a:srgbClr val="FFFFFF"/>
                  </a:solidFill>
                </a:endParaRPr>
              </a:p>
            </p:txBody>
          </p:sp>
          <p:sp>
            <p:nvSpPr>
              <p:cNvPr id="29" name="Freeform 7"/>
              <p:cNvSpPr>
                <a:spLocks/>
              </p:cNvSpPr>
              <p:nvPr/>
            </p:nvSpPr>
            <p:spPr bwMode="auto">
              <a:xfrm>
                <a:off x="1000685" y="2734135"/>
                <a:ext cx="107771" cy="333265"/>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bg1"/>
              </a:solidFill>
              <a:ln w="0">
                <a:noFill/>
                <a:prstDash val="solid"/>
                <a:round/>
                <a:headEnd/>
                <a:tailEnd/>
              </a:ln>
            </p:spPr>
            <p:txBody>
              <a:bodyPr vert="horz" wrap="square" lIns="89604" tIns="44802" rIns="89604" bIns="44802" numCol="1" anchor="t" anchorCtr="0" compatLnSpc="1">
                <a:prstTxWarp prst="textNoShape">
                  <a:avLst/>
                </a:prstTxWarp>
              </a:bodyPr>
              <a:lstStyle/>
              <a:p>
                <a:pPr defTabSz="913841"/>
                <a:endParaRPr lang="en-US">
                  <a:solidFill>
                    <a:srgbClr val="FFFFFF"/>
                  </a:solidFill>
                </a:endParaRPr>
              </a:p>
            </p:txBody>
          </p:sp>
        </p:grpSp>
        <p:sp>
          <p:nvSpPr>
            <p:cNvPr id="39" name="Freeform 12"/>
            <p:cNvSpPr>
              <a:spLocks/>
            </p:cNvSpPr>
            <p:nvPr/>
          </p:nvSpPr>
          <p:spPr bwMode="auto">
            <a:xfrm>
              <a:off x="2052638" y="5550508"/>
              <a:ext cx="89489" cy="85748"/>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969696"/>
            </a:solidFill>
            <a:ln>
              <a:noFill/>
            </a:ln>
            <a:extLst/>
          </p:spPr>
          <p:txBody>
            <a:bodyPr vert="horz" wrap="square" lIns="89617" tIns="44808" rIns="89617" bIns="44808" numCol="1" anchor="t" anchorCtr="0" compatLnSpc="1">
              <a:prstTxWarp prst="textNoShape">
                <a:avLst/>
              </a:prstTxWarp>
            </a:bodyPr>
            <a:lstStyle/>
            <a:p>
              <a:pPr defTabSz="914016"/>
              <a:endParaRPr lang="en-US" dirty="0">
                <a:solidFill>
                  <a:srgbClr val="FFFFFF"/>
                </a:solidFill>
              </a:endParaRPr>
            </a:p>
          </p:txBody>
        </p:sp>
      </p:grp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18" y="4057588"/>
            <a:ext cx="1378494" cy="2467305"/>
          </a:xfrm>
          <a:prstGeom prst="rect">
            <a:avLst/>
          </a:prstGeom>
        </p:spPr>
      </p:pic>
      <p:grpSp>
        <p:nvGrpSpPr>
          <p:cNvPr id="36" name="Group 35"/>
          <p:cNvGrpSpPr/>
          <p:nvPr/>
        </p:nvGrpSpPr>
        <p:grpSpPr>
          <a:xfrm>
            <a:off x="3359552" y="4710410"/>
            <a:ext cx="321734" cy="111031"/>
            <a:chOff x="8334103" y="3143135"/>
            <a:chExt cx="582929" cy="201169"/>
          </a:xfrm>
        </p:grpSpPr>
        <p:pic>
          <p:nvPicPr>
            <p:cNvPr id="40" name="Picture 39"/>
            <p:cNvPicPr>
              <a:picLocks/>
            </p:cNvPicPr>
            <p:nvPr/>
          </p:nvPicPr>
          <p:blipFill>
            <a:blip r:embed="rId6"/>
            <a:stretch>
              <a:fillRect/>
            </a:stretch>
          </p:blipFill>
          <p:spPr>
            <a:xfrm>
              <a:off x="8334103" y="3143135"/>
              <a:ext cx="186403" cy="201169"/>
            </a:xfrm>
            <a:prstGeom prst="rect">
              <a:avLst/>
            </a:prstGeom>
          </p:spPr>
        </p:pic>
        <p:pic>
          <p:nvPicPr>
            <p:cNvPr id="41" name="Picture 40"/>
            <p:cNvPicPr>
              <a:picLocks/>
            </p:cNvPicPr>
            <p:nvPr/>
          </p:nvPicPr>
          <p:blipFill>
            <a:blip r:embed="rId6"/>
            <a:stretch>
              <a:fillRect/>
            </a:stretch>
          </p:blipFill>
          <p:spPr>
            <a:xfrm flipH="1">
              <a:off x="8734152" y="3143135"/>
              <a:ext cx="182880" cy="201169"/>
            </a:xfrm>
            <a:prstGeom prst="rect">
              <a:avLst/>
            </a:prstGeom>
          </p:spPr>
        </p:pic>
      </p:grpSp>
      <p:sp>
        <p:nvSpPr>
          <p:cNvPr id="129" name="TextBox 128"/>
          <p:cNvSpPr txBox="1"/>
          <p:nvPr/>
        </p:nvSpPr>
        <p:spPr>
          <a:xfrm>
            <a:off x="873283" y="5085006"/>
            <a:ext cx="301365" cy="189860"/>
          </a:xfrm>
          <a:prstGeom prst="rect">
            <a:avLst/>
          </a:prstGeom>
          <a:noFill/>
        </p:spPr>
        <p:txBody>
          <a:bodyPr wrap="none" lIns="0" tIns="0" rIns="0" bIns="0" rtlCol="0">
            <a:spAutoFit/>
          </a:bodyPr>
          <a:lstStyle/>
          <a:p>
            <a:pPr defTabSz="914192">
              <a:lnSpc>
                <a:spcPct val="90000"/>
              </a:lnSpc>
              <a:spcAft>
                <a:spcPts val="588"/>
              </a:spcAft>
            </a:pPr>
            <a:r>
              <a:rPr lang="en-US" sz="1371" b="1" dirty="0">
                <a:gradFill>
                  <a:gsLst>
                    <a:gs pos="2917">
                      <a:schemeClr val="tx1">
                        <a:lumMod val="50000"/>
                      </a:schemeClr>
                    </a:gs>
                    <a:gs pos="74000">
                      <a:schemeClr val="tx1">
                        <a:lumMod val="50000"/>
                      </a:schemeClr>
                    </a:gs>
                  </a:gsLst>
                  <a:lin ang="5400000" scaled="0"/>
                </a:gradFill>
              </a:rPr>
              <a:t>DEV</a:t>
            </a:r>
          </a:p>
        </p:txBody>
      </p:sp>
      <p:sp>
        <p:nvSpPr>
          <p:cNvPr id="130" name="TextBox 129"/>
          <p:cNvSpPr txBox="1"/>
          <p:nvPr/>
        </p:nvSpPr>
        <p:spPr>
          <a:xfrm>
            <a:off x="3360288" y="5085006"/>
            <a:ext cx="294953" cy="189860"/>
          </a:xfrm>
          <a:prstGeom prst="rect">
            <a:avLst/>
          </a:prstGeom>
          <a:noFill/>
        </p:spPr>
        <p:txBody>
          <a:bodyPr wrap="none" lIns="0" tIns="0" rIns="0" bIns="0" rtlCol="0">
            <a:spAutoFit/>
          </a:bodyPr>
          <a:lstStyle/>
          <a:p>
            <a:pPr defTabSz="914192">
              <a:lnSpc>
                <a:spcPct val="90000"/>
              </a:lnSpc>
              <a:spcAft>
                <a:spcPts val="588"/>
              </a:spcAft>
            </a:pPr>
            <a:r>
              <a:rPr lang="en-US" sz="1371" b="1" dirty="0">
                <a:gradFill>
                  <a:gsLst>
                    <a:gs pos="2917">
                      <a:schemeClr val="bg1"/>
                    </a:gs>
                    <a:gs pos="30000">
                      <a:schemeClr val="bg1"/>
                    </a:gs>
                  </a:gsLst>
                  <a:lin ang="5400000" scaled="0"/>
                </a:gradFill>
              </a:rPr>
              <a:t>OPS</a:t>
            </a:r>
          </a:p>
        </p:txBody>
      </p:sp>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4279" y="4373627"/>
            <a:ext cx="1074351" cy="2109052"/>
          </a:xfrm>
          <a:prstGeom prst="rect">
            <a:avLst/>
          </a:prstGeom>
        </p:spPr>
      </p:pic>
      <p:sp>
        <p:nvSpPr>
          <p:cNvPr id="58" name="TextBox 57"/>
          <p:cNvSpPr txBox="1"/>
          <p:nvPr/>
        </p:nvSpPr>
        <p:spPr>
          <a:xfrm>
            <a:off x="3380396" y="5122200"/>
            <a:ext cx="294953" cy="189860"/>
          </a:xfrm>
          <a:prstGeom prst="rect">
            <a:avLst/>
          </a:prstGeom>
          <a:noFill/>
        </p:spPr>
        <p:txBody>
          <a:bodyPr wrap="none" lIns="0" tIns="0" rIns="0" bIns="0" rtlCol="0">
            <a:spAutoFit/>
          </a:bodyPr>
          <a:lstStyle/>
          <a:p>
            <a:pPr defTabSz="914192">
              <a:lnSpc>
                <a:spcPct val="90000"/>
              </a:lnSpc>
              <a:spcAft>
                <a:spcPts val="588"/>
              </a:spcAft>
            </a:pPr>
            <a:r>
              <a:rPr lang="en-US" sz="1371" b="1" dirty="0">
                <a:gradFill>
                  <a:gsLst>
                    <a:gs pos="2917">
                      <a:schemeClr val="bg1"/>
                    </a:gs>
                    <a:gs pos="30000">
                      <a:schemeClr val="bg1"/>
                    </a:gs>
                  </a:gsLst>
                  <a:lin ang="5400000" scaled="0"/>
                </a:gradFill>
              </a:rPr>
              <a:t>OPS</a:t>
            </a:r>
          </a:p>
        </p:txBody>
      </p:sp>
    </p:spTree>
    <p:extLst>
      <p:ext uri="{BB962C8B-B14F-4D97-AF65-F5344CB8AC3E}">
        <p14:creationId xmlns:p14="http://schemas.microsoft.com/office/powerpoint/2010/main" val="1942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
                                        </p:tgtEl>
                                        <p:attrNameLst>
                                          <p:attrName>style.visibility</p:attrName>
                                        </p:attrNameLst>
                                      </p:cBhvr>
                                      <p:to>
                                        <p:strVal val="visible"/>
                                      </p:to>
                                    </p:set>
                                    <p:animEffect transition="in" filter="fade">
                                      <p:cBhvr>
                                        <p:cTn id="10" dur="500"/>
                                        <p:tgtEl>
                                          <p:spTgt spid="122"/>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1000"/>
                                        <p:tgtEl>
                                          <p:spTgt spid="11"/>
                                        </p:tgtEl>
                                      </p:cBhvr>
                                    </p:animEffect>
                                  </p:childTnLst>
                                </p:cTn>
                              </p:par>
                            </p:childTnLst>
                          </p:cTn>
                        </p:par>
                        <p:par>
                          <p:cTn id="15" fill="hold">
                            <p:stCondLst>
                              <p:cond delay="1500"/>
                            </p:stCondLst>
                            <p:childTnLst>
                              <p:par>
                                <p:cTn id="16" presetID="64" presetClass="path" presetSubtype="0" decel="100000" fill="hold" nodeType="afterEffect">
                                  <p:stCondLst>
                                    <p:cond delay="500"/>
                                  </p:stCondLst>
                                  <p:childTnLst>
                                    <p:animMotion origin="layout" path="M -3.57672E-6 -2.23786E-6 L -0.03625 -0.44598 " pathEditMode="relative" rAng="0" ptsTypes="AA">
                                      <p:cBhvr>
                                        <p:cTn id="17" dur="1000" fill="hold"/>
                                        <p:tgtEl>
                                          <p:spTgt spid="9"/>
                                        </p:tgtEl>
                                        <p:attrNameLst>
                                          <p:attrName>ppt_x</p:attrName>
                                          <p:attrName>ppt_y</p:attrName>
                                        </p:attrNameLst>
                                      </p:cBhvr>
                                      <p:rCtr x="-1813" y="-22310"/>
                                    </p:animMotion>
                                  </p:childTnLst>
                                </p:cTn>
                              </p:par>
                            </p:childTnLst>
                          </p:cTn>
                        </p:par>
                        <p:par>
                          <p:cTn id="18" fill="hold">
                            <p:stCondLst>
                              <p:cond delay="30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10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fade">
                                      <p:cBhvr>
                                        <p:cTn id="27" dur="500"/>
                                        <p:tgtEl>
                                          <p:spTgt spid="120"/>
                                        </p:tgtEl>
                                      </p:cBhvr>
                                    </p:animEffect>
                                  </p:childTnLst>
                                </p:cTn>
                              </p:par>
                            </p:childTnLst>
                          </p:cTn>
                        </p:par>
                        <p:par>
                          <p:cTn id="28" fill="hold">
                            <p:stCondLst>
                              <p:cond delay="4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10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168"/>
                                        </p:tgtEl>
                                        <p:attrNameLst>
                                          <p:attrName>style.visibility</p:attrName>
                                        </p:attrNameLst>
                                      </p:cBhvr>
                                      <p:to>
                                        <p:strVal val="visible"/>
                                      </p:to>
                                    </p:set>
                                    <p:animEffect transition="in" filter="fade">
                                      <p:cBhvr>
                                        <p:cTn id="37" dur="500"/>
                                        <p:tgtEl>
                                          <p:spTgt spid="168"/>
                                        </p:tgtEl>
                                      </p:cBhvr>
                                    </p:animEffect>
                                  </p:childTnLst>
                                </p:cTn>
                              </p:par>
                            </p:childTnLst>
                          </p:cTn>
                        </p:par>
                        <p:par>
                          <p:cTn id="38" fill="hold">
                            <p:stCondLst>
                              <p:cond delay="50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1000"/>
                                        <p:tgtEl>
                                          <p:spTgt spid="33"/>
                                        </p:tgtEl>
                                      </p:cBhvr>
                                    </p:animEffect>
                                  </p:childTnLst>
                                </p:cTn>
                              </p:par>
                            </p:childTnLst>
                          </p:cTn>
                        </p:par>
                        <p:par>
                          <p:cTn id="42" fill="hold">
                            <p:stCondLst>
                              <p:cond delay="60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7" grpId="0" animBg="1"/>
      <p:bldP spid="37" grpId="0"/>
      <p:bldP spid="38" grpId="0"/>
      <p:bldP spid="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1" y="2095258"/>
            <a:ext cx="9859116" cy="1158504"/>
          </a:xfrm>
        </p:spPr>
        <p:txBody>
          <a:bodyPr/>
          <a:lstStyle/>
          <a:p>
            <a:r>
              <a:rPr lang="en-US" dirty="0"/>
              <a:t>Continuous Integration</a:t>
            </a:r>
            <a:endParaRPr lang="en-NZ" dirty="0"/>
          </a:p>
        </p:txBody>
      </p:sp>
      <p:sp>
        <p:nvSpPr>
          <p:cNvPr id="3" name="Text Placeholder 2"/>
          <p:cNvSpPr>
            <a:spLocks noGrp="1"/>
          </p:cNvSpPr>
          <p:nvPr>
            <p:ph type="body" sz="quarter" idx="12"/>
          </p:nvPr>
        </p:nvSpPr>
        <p:spPr/>
        <p:txBody>
          <a:bodyPr/>
          <a:lstStyle/>
          <a:p>
            <a:endParaRPr lang="en-NZ" dirty="0"/>
          </a:p>
        </p:txBody>
      </p:sp>
    </p:spTree>
    <p:extLst>
      <p:ext uri="{BB962C8B-B14F-4D97-AF65-F5344CB8AC3E}">
        <p14:creationId xmlns:p14="http://schemas.microsoft.com/office/powerpoint/2010/main" val="12345484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Isosceles Triangle 41"/>
          <p:cNvSpPr/>
          <p:nvPr/>
        </p:nvSpPr>
        <p:spPr bwMode="auto">
          <a:xfrm rot="5400000" flipH="1">
            <a:off x="9325564" y="4240085"/>
            <a:ext cx="500130" cy="431147"/>
          </a:xfrm>
          <a:prstGeom prst="triangle">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sp>
        <p:nvSpPr>
          <p:cNvPr id="53" name="Rectangle 52"/>
          <p:cNvSpPr/>
          <p:nvPr/>
        </p:nvSpPr>
        <p:spPr bwMode="auto">
          <a:xfrm flipV="1">
            <a:off x="2085241" y="4413603"/>
            <a:ext cx="7305509" cy="70585"/>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p:cNvSpPr/>
          <p:nvPr/>
        </p:nvSpPr>
        <p:spPr bwMode="auto">
          <a:xfrm flipV="1">
            <a:off x="8659215" y="4411705"/>
            <a:ext cx="747021" cy="83356"/>
          </a:xfrm>
          <a:prstGeom prst="rect">
            <a:avLst/>
          </a:prstGeom>
          <a:solidFill>
            <a:srgbClr val="3D85C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p:cNvSpPr/>
          <p:nvPr/>
        </p:nvSpPr>
        <p:spPr bwMode="auto">
          <a:xfrm flipV="1">
            <a:off x="7225351" y="4411707"/>
            <a:ext cx="1097705" cy="83354"/>
          </a:xfrm>
          <a:prstGeom prst="rect">
            <a:avLst/>
          </a:prstGeom>
          <a:solidFill>
            <a:srgbClr val="3D85C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8" name="Rectangle 37"/>
          <p:cNvSpPr/>
          <p:nvPr/>
        </p:nvSpPr>
        <p:spPr bwMode="auto">
          <a:xfrm flipV="1">
            <a:off x="5532105" y="4411707"/>
            <a:ext cx="1340486" cy="83354"/>
          </a:xfrm>
          <a:prstGeom prst="rect">
            <a:avLst/>
          </a:prstGeom>
          <a:solidFill>
            <a:srgbClr val="3D85C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7" name="Rectangle 36"/>
          <p:cNvSpPr/>
          <p:nvPr/>
        </p:nvSpPr>
        <p:spPr bwMode="auto">
          <a:xfrm flipV="1">
            <a:off x="3888659" y="4411707"/>
            <a:ext cx="1315586" cy="83354"/>
          </a:xfrm>
          <a:prstGeom prst="rect">
            <a:avLst/>
          </a:prstGeom>
          <a:solidFill>
            <a:srgbClr val="3D85C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33" name="Picture 32"/>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195173" y="2237704"/>
            <a:ext cx="4362494" cy="4362663"/>
          </a:xfrm>
          <a:prstGeom prst="rect">
            <a:avLst/>
          </a:prstGeom>
        </p:spPr>
      </p:pic>
      <p:sp>
        <p:nvSpPr>
          <p:cNvPr id="35" name="Freeform 11"/>
          <p:cNvSpPr>
            <a:spLocks/>
          </p:cNvSpPr>
          <p:nvPr/>
        </p:nvSpPr>
        <p:spPr bwMode="auto">
          <a:xfrm>
            <a:off x="-13980" y="4418670"/>
            <a:ext cx="2259738" cy="2261294"/>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6" name="Rectangle 35"/>
          <p:cNvSpPr/>
          <p:nvPr/>
        </p:nvSpPr>
        <p:spPr bwMode="auto">
          <a:xfrm flipV="1">
            <a:off x="2413293" y="4411707"/>
            <a:ext cx="1153731" cy="83353"/>
          </a:xfrm>
          <a:prstGeom prst="rect">
            <a:avLst/>
          </a:prstGeom>
          <a:solidFill>
            <a:srgbClr val="3D85C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 name="Group 11"/>
          <p:cNvGrpSpPr/>
          <p:nvPr/>
        </p:nvGrpSpPr>
        <p:grpSpPr>
          <a:xfrm>
            <a:off x="6097545" y="1952172"/>
            <a:ext cx="1863828" cy="2472519"/>
            <a:chOff x="5701653" y="1978121"/>
            <a:chExt cx="1901202" cy="2522098"/>
          </a:xfrm>
        </p:grpSpPr>
        <p:pic>
          <p:nvPicPr>
            <p:cNvPr id="116" name="Picture 115"/>
            <p:cNvPicPr>
              <a:picLocks noChangeAspect="1"/>
            </p:cNvPicPr>
            <p:nvPr/>
          </p:nvPicPr>
          <p:blipFill>
            <a:blip r:embed="rId4"/>
            <a:stretch>
              <a:fillRect/>
            </a:stretch>
          </p:blipFill>
          <p:spPr>
            <a:xfrm>
              <a:off x="6030454" y="3700379"/>
              <a:ext cx="1293456" cy="799840"/>
            </a:xfrm>
            <a:prstGeom prst="rect">
              <a:avLst/>
            </a:prstGeom>
          </p:spPr>
        </p:pic>
        <p:pic>
          <p:nvPicPr>
            <p:cNvPr id="117" name="Picture 116"/>
            <p:cNvPicPr>
              <a:picLocks noChangeAspect="1"/>
            </p:cNvPicPr>
            <p:nvPr/>
          </p:nvPicPr>
          <p:blipFill>
            <a:blip r:embed="rId5"/>
            <a:stretch>
              <a:fillRect/>
            </a:stretch>
          </p:blipFill>
          <p:spPr>
            <a:xfrm flipV="1">
              <a:off x="5892979" y="2465446"/>
              <a:ext cx="1102383" cy="1498554"/>
            </a:xfrm>
            <a:prstGeom prst="rect">
              <a:avLst/>
            </a:prstGeom>
          </p:spPr>
        </p:pic>
        <p:sp>
          <p:nvSpPr>
            <p:cNvPr id="118" name="Freeform 95"/>
            <p:cNvSpPr>
              <a:spLocks/>
            </p:cNvSpPr>
            <p:nvPr/>
          </p:nvSpPr>
          <p:spPr bwMode="auto">
            <a:xfrm flipH="1">
              <a:off x="5701653" y="1978121"/>
              <a:ext cx="1426107" cy="926144"/>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70C0">
                <a:alpha val="27000"/>
              </a:srgbClr>
            </a:solidFill>
            <a:ln>
              <a:noFill/>
            </a:ln>
            <a:extLst/>
          </p:spPr>
          <p:txBody>
            <a:bodyPr vert="horz" wrap="square" lIns="91414" tIns="45706" rIns="91414" bIns="45706" numCol="1" anchor="t" anchorCtr="0" compatLnSpc="1">
              <a:prstTxWarp prst="textNoShape">
                <a:avLst/>
              </a:prstTxWarp>
            </a:bodyPr>
            <a:lstStyle/>
            <a:p>
              <a:pPr defTabSz="914049">
                <a:defRPr/>
              </a:pPr>
              <a:endParaRPr lang="en-US" sz="2745" kern="0">
                <a:solidFill>
                  <a:srgbClr val="000000"/>
                </a:solidFill>
              </a:endParaRPr>
            </a:p>
          </p:txBody>
        </p:sp>
        <p:sp>
          <p:nvSpPr>
            <p:cNvPr id="121" name="Freeform 95"/>
            <p:cNvSpPr>
              <a:spLocks/>
            </p:cNvSpPr>
            <p:nvPr/>
          </p:nvSpPr>
          <p:spPr bwMode="auto">
            <a:xfrm flipH="1">
              <a:off x="6053201" y="2052432"/>
              <a:ext cx="1549654" cy="1006377"/>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23BDEF">
                <a:alpha val="9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914049">
                <a:defRPr/>
              </a:pPr>
              <a:endParaRPr lang="en-US" sz="2745" kern="0">
                <a:solidFill>
                  <a:srgbClr val="505050"/>
                </a:solidFill>
              </a:endParaRPr>
            </a:p>
          </p:txBody>
        </p:sp>
        <p:sp>
          <p:nvSpPr>
            <p:cNvPr id="120" name="TextBox 119"/>
            <p:cNvSpPr txBox="1"/>
            <p:nvPr/>
          </p:nvSpPr>
          <p:spPr>
            <a:xfrm>
              <a:off x="6187440" y="2299985"/>
              <a:ext cx="1306581" cy="584775"/>
            </a:xfrm>
            <a:prstGeom prst="rect">
              <a:avLst/>
            </a:prstGeom>
            <a:noFill/>
          </p:spPr>
          <p:txBody>
            <a:bodyPr wrap="square" rtlCol="0">
              <a:spAutoFit/>
            </a:bodyPr>
            <a:lstStyle/>
            <a:p>
              <a:pPr algn="ctr">
                <a:defRPr/>
              </a:pPr>
              <a:r>
                <a:rPr lang="en-US" sz="1568" kern="0" dirty="0">
                  <a:solidFill>
                    <a:srgbClr val="FFFFFF"/>
                  </a:solidFill>
                  <a:latin typeface="Segoe UI Light"/>
                  <a:cs typeface="Arial" pitchFamily="34" charset="0"/>
                </a:rPr>
                <a:t>Cloud</a:t>
              </a:r>
              <a:br>
                <a:rPr lang="en-US" sz="1568" kern="0" dirty="0">
                  <a:solidFill>
                    <a:srgbClr val="FFFFFF"/>
                  </a:solidFill>
                  <a:latin typeface="Segoe UI Light"/>
                  <a:cs typeface="Arial" pitchFamily="34" charset="0"/>
                </a:rPr>
              </a:br>
              <a:r>
                <a:rPr lang="en-US" sz="1568" kern="0" dirty="0">
                  <a:solidFill>
                    <a:srgbClr val="FFFFFF"/>
                  </a:solidFill>
                  <a:latin typeface="Segoe UI Light"/>
                  <a:cs typeface="Arial" pitchFamily="34" charset="0"/>
                </a:rPr>
                <a:t>Load Testing</a:t>
              </a:r>
            </a:p>
          </p:txBody>
        </p:sp>
      </p:grpSp>
      <p:sp>
        <p:nvSpPr>
          <p:cNvPr id="216" name="Title 18"/>
          <p:cNvSpPr txBox="1">
            <a:spLocks/>
          </p:cNvSpPr>
          <p:nvPr/>
        </p:nvSpPr>
        <p:spPr>
          <a:xfrm>
            <a:off x="268928" y="291548"/>
            <a:ext cx="11655840" cy="899537"/>
          </a:xfrm>
          <a:prstGeom prst="rect">
            <a:avLst/>
          </a:prstGeom>
          <a:ln>
            <a:noFill/>
          </a:ln>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endParaRPr sz="4705">
              <a:gradFill>
                <a:gsLst>
                  <a:gs pos="1250">
                    <a:srgbClr val="404040"/>
                  </a:gs>
                  <a:gs pos="100000">
                    <a:srgbClr val="404040"/>
                  </a:gs>
                </a:gsLst>
                <a:lin ang="5400000" scaled="0"/>
              </a:gradFill>
            </a:endParaRPr>
          </a:p>
        </p:txBody>
      </p:sp>
      <p:grpSp>
        <p:nvGrpSpPr>
          <p:cNvPr id="10" name="Group 9"/>
          <p:cNvGrpSpPr/>
          <p:nvPr/>
        </p:nvGrpSpPr>
        <p:grpSpPr>
          <a:xfrm>
            <a:off x="4440322" y="2949695"/>
            <a:ext cx="1832154" cy="1669228"/>
            <a:chOff x="3840480" y="3008346"/>
            <a:chExt cx="1868892" cy="1702699"/>
          </a:xfrm>
        </p:grpSpPr>
        <p:sp>
          <p:nvSpPr>
            <p:cNvPr id="98" name="TextBox 97"/>
            <p:cNvSpPr txBox="1"/>
            <p:nvPr/>
          </p:nvSpPr>
          <p:spPr>
            <a:xfrm>
              <a:off x="3840480" y="3008346"/>
              <a:ext cx="1868892" cy="584775"/>
            </a:xfrm>
            <a:prstGeom prst="rect">
              <a:avLst/>
            </a:prstGeom>
            <a:noFill/>
          </p:spPr>
          <p:txBody>
            <a:bodyPr wrap="square" rtlCol="0" anchor="ctr" anchorCtr="0">
              <a:spAutoFit/>
            </a:bodyPr>
            <a:lstStyle/>
            <a:p>
              <a:pPr algn="ctr">
                <a:defRPr/>
              </a:pPr>
              <a:r>
                <a:rPr lang="en-US" sz="1568" kern="0" dirty="0">
                  <a:solidFill>
                    <a:srgbClr val="3D85CD"/>
                  </a:solidFill>
                  <a:cs typeface="Arial" pitchFamily="34" charset="0"/>
                </a:rPr>
                <a:t>Integration testing</a:t>
              </a:r>
            </a:p>
            <a:p>
              <a:pPr algn="ctr">
                <a:defRPr/>
              </a:pPr>
              <a:r>
                <a:rPr lang="en-US" sz="1568" kern="0" dirty="0">
                  <a:solidFill>
                    <a:srgbClr val="3D85CD"/>
                  </a:solidFill>
                  <a:cs typeface="Arial" pitchFamily="34" charset="0"/>
                </a:rPr>
                <a:t>environment</a:t>
              </a:r>
            </a:p>
          </p:txBody>
        </p:sp>
        <p:cxnSp>
          <p:nvCxnSpPr>
            <p:cNvPr id="97" name="Straight Connector 96"/>
            <p:cNvCxnSpPr/>
            <p:nvPr/>
          </p:nvCxnSpPr>
          <p:spPr>
            <a:xfrm flipV="1">
              <a:off x="4774926" y="3726229"/>
              <a:ext cx="0" cy="695750"/>
            </a:xfrm>
            <a:prstGeom prst="line">
              <a:avLst/>
            </a:prstGeom>
            <a:ln w="38100" cap="rnd">
              <a:solidFill>
                <a:srgbClr val="3D85CD"/>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9" name="Oval 98"/>
            <p:cNvSpPr/>
            <p:nvPr/>
          </p:nvSpPr>
          <p:spPr bwMode="auto">
            <a:xfrm>
              <a:off x="4592048" y="4345288"/>
              <a:ext cx="365757" cy="365757"/>
            </a:xfrm>
            <a:prstGeom prst="ellipse">
              <a:avLst/>
            </a:prstGeom>
            <a:solidFill>
              <a:schemeClr val="bg1"/>
            </a:solidFill>
            <a:ln w="38100" cmpd="sng">
              <a:solidFill>
                <a:srgbClr val="3D85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11" name="Group 10"/>
          <p:cNvGrpSpPr/>
          <p:nvPr/>
        </p:nvGrpSpPr>
        <p:grpSpPr>
          <a:xfrm>
            <a:off x="2643581" y="4260357"/>
            <a:ext cx="2158837" cy="1717527"/>
            <a:chOff x="2339395" y="4345288"/>
            <a:chExt cx="2202126" cy="1751967"/>
          </a:xfrm>
        </p:grpSpPr>
        <p:sp>
          <p:nvSpPr>
            <p:cNvPr id="101" name="TextBox 100"/>
            <p:cNvSpPr txBox="1"/>
            <p:nvPr/>
          </p:nvSpPr>
          <p:spPr>
            <a:xfrm>
              <a:off x="2339395" y="5510826"/>
              <a:ext cx="2202126" cy="586429"/>
            </a:xfrm>
            <a:prstGeom prst="rect">
              <a:avLst/>
            </a:prstGeom>
            <a:noFill/>
          </p:spPr>
          <p:txBody>
            <a:bodyPr wrap="square" rtlCol="0" anchor="ctr" anchorCtr="0">
              <a:spAutoFit/>
            </a:bodyPr>
            <a:lstStyle/>
            <a:p>
              <a:pPr algn="ctr">
                <a:defRPr/>
              </a:pPr>
              <a:r>
                <a:rPr lang="en-US" sz="1568" kern="0" dirty="0">
                  <a:solidFill>
                    <a:srgbClr val="3D85CD"/>
                  </a:solidFill>
                  <a:cs typeface="Arial" pitchFamily="34" charset="0"/>
                </a:rPr>
                <a:t>Automated functional testing environment</a:t>
              </a:r>
            </a:p>
          </p:txBody>
        </p:sp>
        <p:cxnSp>
          <p:nvCxnSpPr>
            <p:cNvPr id="100" name="Straight Connector 99"/>
            <p:cNvCxnSpPr/>
            <p:nvPr/>
          </p:nvCxnSpPr>
          <p:spPr>
            <a:xfrm>
              <a:off x="3440458" y="4700300"/>
              <a:ext cx="0" cy="695750"/>
            </a:xfrm>
            <a:prstGeom prst="line">
              <a:avLst/>
            </a:prstGeom>
            <a:ln w="38100" cap="rnd">
              <a:solidFill>
                <a:srgbClr val="3D85CD"/>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02" name="Oval 101"/>
            <p:cNvSpPr/>
            <p:nvPr/>
          </p:nvSpPr>
          <p:spPr bwMode="auto">
            <a:xfrm>
              <a:off x="3257580" y="4345288"/>
              <a:ext cx="365757" cy="365757"/>
            </a:xfrm>
            <a:prstGeom prst="ellipse">
              <a:avLst/>
            </a:prstGeom>
            <a:solidFill>
              <a:schemeClr val="bg1"/>
            </a:solidFill>
            <a:ln w="38100" cmpd="sng">
              <a:solidFill>
                <a:srgbClr val="3D85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04" name="Oval 103"/>
          <p:cNvSpPr/>
          <p:nvPr/>
        </p:nvSpPr>
        <p:spPr bwMode="auto">
          <a:xfrm>
            <a:off x="2004506" y="4249693"/>
            <a:ext cx="386591" cy="386591"/>
          </a:xfrm>
          <a:prstGeom prst="ellipse">
            <a:avLst/>
          </a:prstGeom>
          <a:solidFill>
            <a:srgbClr val="3D85CD"/>
          </a:solidFill>
          <a:ln w="76200">
            <a:solidFill>
              <a:srgbClr val="3D85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94108" tIns="143428" rIns="179285" bIns="105877"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dirty="0">
                <a:solidFill>
                  <a:srgbClr val="FFFFFF"/>
                </a:solidFill>
                <a:latin typeface="Segoe UI Light"/>
                <a:ea typeface="Segoe UI" pitchFamily="34" charset="0"/>
                <a:cs typeface="Segoe UI" pitchFamily="34" charset="0"/>
              </a:rPr>
              <a:t>3</a:t>
            </a:r>
          </a:p>
        </p:txBody>
      </p:sp>
      <p:grpSp>
        <p:nvGrpSpPr>
          <p:cNvPr id="4" name="Group 3"/>
          <p:cNvGrpSpPr/>
          <p:nvPr/>
        </p:nvGrpSpPr>
        <p:grpSpPr>
          <a:xfrm>
            <a:off x="6260553" y="4260356"/>
            <a:ext cx="1580148" cy="1677122"/>
            <a:chOff x="5882639" y="4345288"/>
            <a:chExt cx="1611833" cy="1710752"/>
          </a:xfrm>
        </p:grpSpPr>
        <p:cxnSp>
          <p:nvCxnSpPr>
            <p:cNvPr id="24" name="Straight Connector 23"/>
            <p:cNvCxnSpPr/>
            <p:nvPr/>
          </p:nvCxnSpPr>
          <p:spPr>
            <a:xfrm>
              <a:off x="6688555" y="4700300"/>
              <a:ext cx="0" cy="695750"/>
            </a:xfrm>
            <a:prstGeom prst="line">
              <a:avLst/>
            </a:prstGeom>
            <a:ln w="38100" cap="rnd">
              <a:solidFill>
                <a:srgbClr val="3D85CD"/>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882639" y="5471265"/>
              <a:ext cx="1611833" cy="584775"/>
            </a:xfrm>
            <a:prstGeom prst="rect">
              <a:avLst/>
            </a:prstGeom>
            <a:noFill/>
          </p:spPr>
          <p:txBody>
            <a:bodyPr wrap="square" rtlCol="0" anchor="ctr" anchorCtr="0">
              <a:spAutoFit/>
            </a:bodyPr>
            <a:lstStyle/>
            <a:p>
              <a:pPr algn="ctr">
                <a:defRPr/>
              </a:pPr>
              <a:r>
                <a:rPr lang="en-US" sz="1568" kern="0" dirty="0">
                  <a:solidFill>
                    <a:srgbClr val="3D85CD"/>
                  </a:solidFill>
                  <a:cs typeface="Arial" pitchFamily="34" charset="0"/>
                </a:rPr>
                <a:t>Pre-production environment</a:t>
              </a:r>
            </a:p>
          </p:txBody>
        </p:sp>
        <p:sp>
          <p:nvSpPr>
            <p:cNvPr id="23" name="Oval 22"/>
            <p:cNvSpPr/>
            <p:nvPr/>
          </p:nvSpPr>
          <p:spPr bwMode="auto">
            <a:xfrm>
              <a:off x="6505677" y="4345288"/>
              <a:ext cx="365757" cy="365757"/>
            </a:xfrm>
            <a:prstGeom prst="ellipse">
              <a:avLst/>
            </a:prstGeom>
            <a:solidFill>
              <a:schemeClr val="bg1"/>
            </a:solidFill>
            <a:ln w="38100" cmpd="sng">
              <a:solidFill>
                <a:srgbClr val="3D85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9" name="Group 8"/>
          <p:cNvGrpSpPr/>
          <p:nvPr/>
        </p:nvGrpSpPr>
        <p:grpSpPr>
          <a:xfrm>
            <a:off x="7828777" y="2953017"/>
            <a:ext cx="1294837" cy="1665906"/>
            <a:chOff x="8310879" y="3011734"/>
            <a:chExt cx="1320801" cy="1699311"/>
          </a:xfrm>
        </p:grpSpPr>
        <p:cxnSp>
          <p:nvCxnSpPr>
            <p:cNvPr id="29" name="Straight Connector 28"/>
            <p:cNvCxnSpPr/>
            <p:nvPr/>
          </p:nvCxnSpPr>
          <p:spPr>
            <a:xfrm flipV="1">
              <a:off x="8971279" y="3726229"/>
              <a:ext cx="0" cy="695750"/>
            </a:xfrm>
            <a:prstGeom prst="line">
              <a:avLst/>
            </a:prstGeom>
            <a:ln w="38100" cap="rnd">
              <a:solidFill>
                <a:srgbClr val="3D85CD"/>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30" name="Oval 29"/>
            <p:cNvSpPr/>
            <p:nvPr/>
          </p:nvSpPr>
          <p:spPr bwMode="auto">
            <a:xfrm>
              <a:off x="8788401" y="4345288"/>
              <a:ext cx="365757" cy="365757"/>
            </a:xfrm>
            <a:prstGeom prst="ellipse">
              <a:avLst/>
            </a:prstGeom>
            <a:solidFill>
              <a:schemeClr val="bg1"/>
            </a:solidFill>
            <a:ln w="38100" cmpd="sng">
              <a:solidFill>
                <a:srgbClr val="3D85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1" name="TextBox 30"/>
            <p:cNvSpPr txBox="1"/>
            <p:nvPr/>
          </p:nvSpPr>
          <p:spPr>
            <a:xfrm>
              <a:off x="8310879" y="3011734"/>
              <a:ext cx="1320801" cy="584775"/>
            </a:xfrm>
            <a:prstGeom prst="rect">
              <a:avLst/>
            </a:prstGeom>
            <a:noFill/>
          </p:spPr>
          <p:txBody>
            <a:bodyPr wrap="square" rtlCol="0" anchor="ctr" anchorCtr="0">
              <a:spAutoFit/>
            </a:bodyPr>
            <a:lstStyle/>
            <a:p>
              <a:pPr algn="ctr">
                <a:defRPr/>
              </a:pPr>
              <a:r>
                <a:rPr lang="en-US" sz="1568" kern="0" dirty="0">
                  <a:solidFill>
                    <a:srgbClr val="3D85CD"/>
                  </a:solidFill>
                  <a:cs typeface="Arial" pitchFamily="34" charset="0"/>
                </a:rPr>
                <a:t>Staging</a:t>
              </a:r>
            </a:p>
            <a:p>
              <a:pPr algn="ctr">
                <a:defRPr/>
              </a:pPr>
              <a:r>
                <a:rPr lang="en-US" sz="1568" kern="0" dirty="0">
                  <a:solidFill>
                    <a:srgbClr val="3D85CD"/>
                  </a:solidFill>
                  <a:cs typeface="Arial" pitchFamily="34" charset="0"/>
                </a:rPr>
                <a:t>environment</a:t>
              </a:r>
            </a:p>
          </p:txBody>
        </p:sp>
      </p:grpSp>
      <p:sp>
        <p:nvSpPr>
          <p:cNvPr id="34" name="Rectangle 33"/>
          <p:cNvSpPr/>
          <p:nvPr/>
        </p:nvSpPr>
        <p:spPr>
          <a:xfrm>
            <a:off x="9848251" y="4231566"/>
            <a:ext cx="2247547" cy="452590"/>
          </a:xfrm>
          <a:prstGeom prst="rect">
            <a:avLst/>
          </a:prstGeom>
        </p:spPr>
        <p:txBody>
          <a:bodyPr wrap="none">
            <a:spAutoFit/>
          </a:bodyPr>
          <a:lstStyle/>
          <a:p>
            <a:r>
              <a:rPr lang="en-US" sz="2353" kern="0" dirty="0">
                <a:solidFill>
                  <a:srgbClr val="F6931A"/>
                </a:solidFill>
                <a:latin typeface="Segoe UI Light"/>
                <a:cs typeface="Arial" pitchFamily="34" charset="0"/>
              </a:rPr>
              <a:t>Monitor + Learn</a:t>
            </a:r>
            <a:endParaRPr lang="en-US" sz="1765" dirty="0">
              <a:solidFill>
                <a:srgbClr val="F6931A"/>
              </a:solidFill>
            </a:endParaRPr>
          </a:p>
        </p:txBody>
      </p:sp>
      <p:sp>
        <p:nvSpPr>
          <p:cNvPr id="58" name="TextBox 57"/>
          <p:cNvSpPr txBox="1"/>
          <p:nvPr/>
        </p:nvSpPr>
        <p:spPr>
          <a:xfrm>
            <a:off x="1412442" y="984940"/>
            <a:ext cx="8392204" cy="814661"/>
          </a:xfrm>
          <a:prstGeom prst="rect">
            <a:avLst/>
          </a:prstGeom>
          <a:noFill/>
        </p:spPr>
        <p:txBody>
          <a:bodyPr wrap="square" rtlCol="0">
            <a:spAutoFit/>
          </a:bodyPr>
          <a:lstStyle/>
          <a:p>
            <a:pPr>
              <a:defRPr/>
            </a:pPr>
            <a:r>
              <a:rPr lang="en-US" sz="2353" kern="0" spc="20" dirty="0">
                <a:solidFill>
                  <a:srgbClr val="404040"/>
                </a:solidFill>
                <a:latin typeface="Segoe UI Light"/>
                <a:cs typeface="Arial" pitchFamily="34" charset="0"/>
              </a:rPr>
              <a:t>When all tests pass, the build is deployed to testing environments for each stage in the release process</a:t>
            </a:r>
          </a:p>
        </p:txBody>
      </p:sp>
      <p:sp>
        <p:nvSpPr>
          <p:cNvPr id="59" name="Title 18"/>
          <p:cNvSpPr txBox="1">
            <a:spLocks/>
          </p:cNvSpPr>
          <p:nvPr/>
        </p:nvSpPr>
        <p:spPr>
          <a:xfrm>
            <a:off x="1314757" y="254197"/>
            <a:ext cx="10804237" cy="899537"/>
          </a:xfrm>
          <a:prstGeom prst="rect">
            <a:avLst/>
          </a:prstGeom>
          <a:ln>
            <a:noFill/>
          </a:ln>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sz="4705">
                <a:solidFill>
                  <a:srgbClr val="3D85CD"/>
                </a:solidFill>
              </a:rPr>
              <a:t>Release</a:t>
            </a:r>
          </a:p>
        </p:txBody>
      </p:sp>
      <p:sp>
        <p:nvSpPr>
          <p:cNvPr id="41" name="Isosceles Triangle 40"/>
          <p:cNvSpPr/>
          <p:nvPr/>
        </p:nvSpPr>
        <p:spPr bwMode="auto">
          <a:xfrm rot="5400000" flipH="1">
            <a:off x="9331788" y="4232303"/>
            <a:ext cx="500130" cy="431147"/>
          </a:xfrm>
          <a:prstGeom prst="triangle">
            <a:avLst/>
          </a:prstGeom>
          <a:solidFill>
            <a:srgbClr val="F693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pic>
        <p:nvPicPr>
          <p:cNvPr id="2" name="Picture 1" descr="DevOpsGraphic_v6-04.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04" y="112540"/>
            <a:ext cx="1597770" cy="1419339"/>
          </a:xfrm>
          <a:prstGeom prst="rect">
            <a:avLst/>
          </a:prstGeom>
        </p:spPr>
      </p:pic>
    </p:spTree>
    <p:extLst>
      <p:ext uri="{BB962C8B-B14F-4D97-AF65-F5344CB8AC3E}">
        <p14:creationId xmlns:p14="http://schemas.microsoft.com/office/powerpoint/2010/main" val="211471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5400000">
                                      <p:cBhvr>
                                        <p:cTn id="6" dur="1000" fill="hold"/>
                                        <p:tgtEl>
                                          <p:spTgt spid="33"/>
                                        </p:tgtEl>
                                        <p:attrNameLst>
                                          <p:attrName>r</p:attrName>
                                        </p:attrNameLst>
                                      </p:cBhvr>
                                    </p:animRot>
                                  </p:childTnLst>
                                </p:cTn>
                              </p:par>
                              <p:par>
                                <p:cTn id="7" presetID="22" presetClass="entr" presetSubtype="4"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animEffect transition="in" filter="wipe(down)">
                                      <p:cBhvr>
                                        <p:cTn id="9" dur="500"/>
                                        <p:tgtEl>
                                          <p:spTgt spid="35"/>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wipe(down)">
                                      <p:cBhvr>
                                        <p:cTn id="12" dur="500"/>
                                        <p:tgtEl>
                                          <p:spTgt spid="104"/>
                                        </p:tgtEl>
                                      </p:cBhvr>
                                    </p:animEffect>
                                  </p:childTnLst>
                                </p:cTn>
                              </p:par>
                            </p:childTnLst>
                          </p:cTn>
                        </p:par>
                        <p:par>
                          <p:cTn id="13" fill="hold">
                            <p:stCondLst>
                              <p:cond delay="1000"/>
                            </p:stCondLst>
                            <p:childTnLst>
                              <p:par>
                                <p:cTn id="14" presetID="10" presetClass="entr" presetSubtype="0" fill="hold" grpId="0" nodeType="afterEffect">
                                  <p:stCondLst>
                                    <p:cond delay="50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50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nodeType="withEffect">
                                  <p:stCondLst>
                                    <p:cond delay="5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3000"/>
                            </p:stCondLst>
                            <p:childTnLst>
                              <p:par>
                                <p:cTn id="28" presetID="10" presetClass="entr" presetSubtype="0" fill="hold" grpId="0" nodeType="afterEffect">
                                  <p:stCondLst>
                                    <p:cond delay="50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nodeType="withEffect">
                                  <p:stCondLst>
                                    <p:cond delay="50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par>
                          <p:cTn id="34" fill="hold">
                            <p:stCondLst>
                              <p:cond delay="4000"/>
                            </p:stCondLst>
                            <p:childTnLst>
                              <p:par>
                                <p:cTn id="35" presetID="1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childTnLst>
                          </p:cTn>
                        </p:par>
                        <p:par>
                          <p:cTn id="39" fill="hold">
                            <p:stCondLst>
                              <p:cond delay="4500"/>
                            </p:stCondLst>
                            <p:childTnLst>
                              <p:par>
                                <p:cTn id="40" presetID="10" presetClass="entr" presetSubtype="0" fill="hold" grpId="0" nodeType="after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nodeType="withEffect">
                                  <p:stCondLst>
                                    <p:cond delay="5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5500"/>
                            </p:stCondLst>
                            <p:childTnLst>
                              <p:par>
                                <p:cTn id="47" presetID="10" presetClass="entr" presetSubtype="0" fill="hold" grpId="0" nodeType="afterEffect">
                                  <p:stCondLst>
                                    <p:cond delay="50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animBg="1"/>
      <p:bldP spid="38" grpId="0" animBg="1"/>
      <p:bldP spid="37" grpId="0" animBg="1"/>
      <p:bldP spid="35" grpId="0" animBg="1"/>
      <p:bldP spid="36" grpId="0" animBg="1"/>
      <p:bldP spid="104" grpId="0" animBg="1"/>
      <p:bldP spid="34" grpId="0"/>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1849368" y="3248923"/>
            <a:ext cx="0" cy="1830923"/>
          </a:xfrm>
          <a:prstGeom prst="line">
            <a:avLst/>
          </a:prstGeom>
          <a:ln w="381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1305382" y="5189885"/>
            <a:ext cx="1901417" cy="1096741"/>
            <a:chOff x="511109" y="5814543"/>
            <a:chExt cx="1041729" cy="600871"/>
          </a:xfrm>
        </p:grpSpPr>
        <p:sp>
          <p:nvSpPr>
            <p:cNvPr id="41" name="Rectangle 154"/>
            <p:cNvSpPr>
              <a:spLocks noChangeArrowheads="1"/>
            </p:cNvSpPr>
            <p:nvPr/>
          </p:nvSpPr>
          <p:spPr bwMode="auto">
            <a:xfrm>
              <a:off x="635204" y="5814543"/>
              <a:ext cx="808238" cy="551887"/>
            </a:xfrm>
            <a:prstGeom prst="rect">
              <a:avLst/>
            </a:pr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42" name="Rectangle 156"/>
            <p:cNvSpPr>
              <a:spLocks noChangeArrowheads="1"/>
            </p:cNvSpPr>
            <p:nvPr/>
          </p:nvSpPr>
          <p:spPr bwMode="auto">
            <a:xfrm>
              <a:off x="663778" y="5849648"/>
              <a:ext cx="751090" cy="481677"/>
            </a:xfrm>
            <a:prstGeom prst="rect">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43" name="Freeform 158"/>
            <p:cNvSpPr>
              <a:spLocks/>
            </p:cNvSpPr>
            <p:nvPr/>
          </p:nvSpPr>
          <p:spPr bwMode="auto">
            <a:xfrm>
              <a:off x="511109" y="6374593"/>
              <a:ext cx="1041729" cy="40821"/>
            </a:xfrm>
            <a:custGeom>
              <a:avLst/>
              <a:gdLst>
                <a:gd name="T0" fmla="*/ 0 w 1454"/>
                <a:gd name="T1" fmla="*/ 0 h 57"/>
                <a:gd name="T2" fmla="*/ 0 w 1454"/>
                <a:gd name="T3" fmla="*/ 4 h 57"/>
                <a:gd name="T4" fmla="*/ 53 w 1454"/>
                <a:gd name="T5" fmla="*/ 57 h 57"/>
                <a:gd name="T6" fmla="*/ 1400 w 1454"/>
                <a:gd name="T7" fmla="*/ 57 h 57"/>
                <a:gd name="T8" fmla="*/ 1454 w 1454"/>
                <a:gd name="T9" fmla="*/ 4 h 57"/>
                <a:gd name="T10" fmla="*/ 1454 w 1454"/>
                <a:gd name="T11" fmla="*/ 0 h 57"/>
                <a:gd name="T12" fmla="*/ 0 w 1454"/>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454" h="57">
                  <a:moveTo>
                    <a:pt x="0" y="0"/>
                  </a:moveTo>
                  <a:cubicBezTo>
                    <a:pt x="0" y="4"/>
                    <a:pt x="0" y="4"/>
                    <a:pt x="0" y="4"/>
                  </a:cubicBezTo>
                  <a:cubicBezTo>
                    <a:pt x="0" y="33"/>
                    <a:pt x="24" y="57"/>
                    <a:pt x="53" y="57"/>
                  </a:cubicBezTo>
                  <a:cubicBezTo>
                    <a:pt x="1400" y="57"/>
                    <a:pt x="1400" y="57"/>
                    <a:pt x="1400" y="57"/>
                  </a:cubicBezTo>
                  <a:cubicBezTo>
                    <a:pt x="1430" y="57"/>
                    <a:pt x="1454" y="33"/>
                    <a:pt x="1454" y="4"/>
                  </a:cubicBezTo>
                  <a:cubicBezTo>
                    <a:pt x="1454" y="0"/>
                    <a:pt x="1454" y="0"/>
                    <a:pt x="1454" y="0"/>
                  </a:cubicBezTo>
                  <a:lnTo>
                    <a:pt x="0"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sp>
        <p:nvSpPr>
          <p:cNvPr id="126" name="Rounded Rectangle 125"/>
          <p:cNvSpPr/>
          <p:nvPr/>
        </p:nvSpPr>
        <p:spPr bwMode="auto">
          <a:xfrm>
            <a:off x="525359" y="1568468"/>
            <a:ext cx="2648020" cy="1561123"/>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567" dirty="0">
                <a:gradFill>
                  <a:gsLst>
                    <a:gs pos="0">
                      <a:srgbClr val="FFFFFF"/>
                    </a:gs>
                    <a:gs pos="100000">
                      <a:srgbClr val="FFFFFF"/>
                    </a:gs>
                  </a:gsLst>
                  <a:lin ang="5400000" scaled="0"/>
                </a:gradFill>
                <a:latin typeface="Segoe UI"/>
                <a:ea typeface="Segoe UI" pitchFamily="34" charset="0"/>
                <a:cs typeface="Segoe UI" pitchFamily="34" charset="0"/>
              </a:rPr>
              <a:t>SOURCE REPO</a:t>
            </a:r>
          </a:p>
        </p:txBody>
      </p:sp>
      <p:sp>
        <p:nvSpPr>
          <p:cNvPr id="7" name="Rounded Rectangle 6"/>
          <p:cNvSpPr/>
          <p:nvPr/>
        </p:nvSpPr>
        <p:spPr bwMode="auto">
          <a:xfrm>
            <a:off x="4939619" y="1568468"/>
            <a:ext cx="2337657" cy="1561123"/>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567" dirty="0">
                <a:gradFill>
                  <a:gsLst>
                    <a:gs pos="0">
                      <a:srgbClr val="FFFFFF"/>
                    </a:gs>
                    <a:gs pos="100000">
                      <a:srgbClr val="FFFFFF"/>
                    </a:gs>
                  </a:gsLst>
                  <a:lin ang="5400000" scaled="0"/>
                </a:gradFill>
                <a:latin typeface="Segoe UI"/>
                <a:ea typeface="Segoe UI" pitchFamily="34" charset="0"/>
                <a:cs typeface="Segoe UI" pitchFamily="34" charset="0"/>
              </a:rPr>
              <a:t>DEV</a:t>
            </a:r>
          </a:p>
        </p:txBody>
      </p:sp>
      <p:sp>
        <p:nvSpPr>
          <p:cNvPr id="3" name="Text Placeholder 2"/>
          <p:cNvSpPr>
            <a:spLocks noGrp="1"/>
          </p:cNvSpPr>
          <p:nvPr>
            <p:ph type="body" sz="quarter" idx="13"/>
          </p:nvPr>
        </p:nvSpPr>
        <p:spPr/>
        <p:txBody>
          <a:bodyPr/>
          <a:lstStyle/>
          <a:p>
            <a:r>
              <a:rPr lang="en-US" dirty="0"/>
              <a:t>Release Management</a:t>
            </a:r>
          </a:p>
        </p:txBody>
      </p:sp>
      <p:sp>
        <p:nvSpPr>
          <p:cNvPr id="37" name="TextBox 36"/>
          <p:cNvSpPr txBox="1"/>
          <p:nvPr/>
        </p:nvSpPr>
        <p:spPr>
          <a:xfrm>
            <a:off x="7742926" y="1841315"/>
            <a:ext cx="3379503" cy="1760201"/>
          </a:xfrm>
          <a:prstGeom prst="rect">
            <a:avLst/>
          </a:prstGeom>
          <a:noFill/>
        </p:spPr>
        <p:txBody>
          <a:bodyPr wrap="none" lIns="179234" tIns="143387" rIns="179234" bIns="143387" rtlCol="0">
            <a:spAutoFit/>
          </a:bodyPr>
          <a:lstStyle/>
          <a:p>
            <a:pPr defTabSz="914016">
              <a:lnSpc>
                <a:spcPct val="90000"/>
              </a:lnSpc>
              <a:spcAft>
                <a:spcPts val="1174"/>
              </a:spcAft>
              <a:buSzPct val="90000"/>
            </a:pPr>
            <a:r>
              <a:rPr lang="en-US" sz="3527" dirty="0">
                <a:gradFill>
                  <a:gsLst>
                    <a:gs pos="0">
                      <a:schemeClr val="tx2"/>
                    </a:gs>
                    <a:gs pos="100000">
                      <a:schemeClr val="tx2"/>
                    </a:gs>
                  </a:gsLst>
                  <a:lin ang="5400000" scaled="0"/>
                </a:gradFill>
                <a:latin typeface="Segoe UI Light"/>
              </a:rPr>
              <a:t>Value</a:t>
            </a:r>
          </a:p>
          <a:p>
            <a:pPr marL="284680" indent="-284680" defTabSz="914016">
              <a:lnSpc>
                <a:spcPct val="90000"/>
              </a:lnSpc>
              <a:spcAft>
                <a:spcPts val="1174"/>
              </a:spcAft>
              <a:buSzPct val="90000"/>
              <a:buFont typeface="Arial" panose="020B0604020202020204" pitchFamily="34" charset="0"/>
              <a:buChar char="•"/>
            </a:pPr>
            <a:r>
              <a:rPr lang="en-US" sz="2353" dirty="0">
                <a:gradFill>
                  <a:gsLst>
                    <a:gs pos="0">
                      <a:schemeClr val="tx1"/>
                    </a:gs>
                    <a:gs pos="100000">
                      <a:schemeClr val="tx1"/>
                    </a:gs>
                  </a:gsLst>
                  <a:lin ang="5400000" scaled="0"/>
                </a:gradFill>
                <a:latin typeface="Segoe UI Light"/>
              </a:rPr>
              <a:t>Optimized Resources</a:t>
            </a:r>
          </a:p>
          <a:p>
            <a:pPr marL="284680" indent="-284680" defTabSz="914016">
              <a:lnSpc>
                <a:spcPct val="90000"/>
              </a:lnSpc>
              <a:spcAft>
                <a:spcPts val="1174"/>
              </a:spcAft>
              <a:buSzPct val="90000"/>
              <a:buFont typeface="Arial" panose="020B0604020202020204" pitchFamily="34" charset="0"/>
              <a:buChar char="•"/>
            </a:pPr>
            <a:r>
              <a:rPr lang="en-US" sz="2353" dirty="0">
                <a:gradFill>
                  <a:gsLst>
                    <a:gs pos="0">
                      <a:schemeClr val="tx1"/>
                    </a:gs>
                    <a:gs pos="100000">
                      <a:schemeClr val="tx1"/>
                    </a:gs>
                  </a:gsLst>
                  <a:lin ang="5400000" scaled="0"/>
                </a:gradFill>
                <a:latin typeface="Segoe UI Light"/>
              </a:rPr>
              <a:t>Accelerate Delivery</a:t>
            </a:r>
          </a:p>
        </p:txBody>
      </p:sp>
      <p:sp>
        <p:nvSpPr>
          <p:cNvPr id="38" name="TextBox 37"/>
          <p:cNvSpPr txBox="1"/>
          <p:nvPr/>
        </p:nvSpPr>
        <p:spPr>
          <a:xfrm>
            <a:off x="7742927" y="3811126"/>
            <a:ext cx="2885661" cy="2246351"/>
          </a:xfrm>
          <a:prstGeom prst="rect">
            <a:avLst/>
          </a:prstGeom>
          <a:noFill/>
        </p:spPr>
        <p:txBody>
          <a:bodyPr wrap="none" lIns="179234" tIns="143387" rIns="179234" bIns="143387" rtlCol="0">
            <a:spAutoFit/>
          </a:bodyPr>
          <a:lstStyle/>
          <a:p>
            <a:pPr defTabSz="914016">
              <a:lnSpc>
                <a:spcPct val="90000"/>
              </a:lnSpc>
              <a:spcAft>
                <a:spcPts val="1174"/>
              </a:spcAft>
              <a:buSzPct val="90000"/>
            </a:pPr>
            <a:r>
              <a:rPr lang="en-US" sz="3527" dirty="0">
                <a:gradFill>
                  <a:gsLst>
                    <a:gs pos="0">
                      <a:schemeClr val="tx2"/>
                    </a:gs>
                    <a:gs pos="100000">
                      <a:schemeClr val="tx2"/>
                    </a:gs>
                  </a:gsLst>
                  <a:lin ang="5400000" scaled="0"/>
                </a:gradFill>
                <a:latin typeface="Segoe UI Light"/>
              </a:rPr>
              <a:t>Measure</a:t>
            </a:r>
          </a:p>
          <a:p>
            <a:pPr marL="284680" indent="-284680" defTabSz="914016">
              <a:lnSpc>
                <a:spcPct val="90000"/>
              </a:lnSpc>
              <a:spcAft>
                <a:spcPts val="1174"/>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Deployment Rate</a:t>
            </a:r>
          </a:p>
          <a:p>
            <a:pPr marL="284680" indent="-284680" defTabSz="914016">
              <a:lnSpc>
                <a:spcPct val="90000"/>
              </a:lnSpc>
              <a:spcAft>
                <a:spcPts val="1174"/>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MTTR</a:t>
            </a:r>
          </a:p>
          <a:p>
            <a:pPr marL="284680" indent="-284680" defTabSz="914016">
              <a:lnSpc>
                <a:spcPct val="90000"/>
              </a:lnSpc>
              <a:spcAft>
                <a:spcPts val="1174"/>
              </a:spcAft>
              <a:buSzPct val="90000"/>
              <a:buFont typeface="Arial" panose="020B0604020202020204" pitchFamily="34" charset="0"/>
              <a:buChar char="•"/>
            </a:pPr>
            <a:r>
              <a:rPr lang="en-US" sz="2353" dirty="0">
                <a:gradFill>
                  <a:gsLst>
                    <a:gs pos="2917">
                      <a:schemeClr val="tx1"/>
                    </a:gs>
                    <a:gs pos="30000">
                      <a:schemeClr val="tx1"/>
                    </a:gs>
                  </a:gsLst>
                  <a:lin ang="5400000" scaled="0"/>
                </a:gradFill>
                <a:latin typeface="Segoe UI Light"/>
              </a:rPr>
              <a:t>Availability</a:t>
            </a:r>
          </a:p>
        </p:txBody>
      </p:sp>
      <p:sp>
        <p:nvSpPr>
          <p:cNvPr id="25" name="Rectangle 155"/>
          <p:cNvSpPr>
            <a:spLocks noChangeArrowheads="1"/>
          </p:cNvSpPr>
          <p:nvPr/>
        </p:nvSpPr>
        <p:spPr bwMode="auto">
          <a:xfrm>
            <a:off x="1271022" y="5266327"/>
            <a:ext cx="1458034" cy="99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66" name="CODE1"/>
          <p:cNvGrpSpPr/>
          <p:nvPr/>
        </p:nvGrpSpPr>
        <p:grpSpPr>
          <a:xfrm>
            <a:off x="2045784" y="5436278"/>
            <a:ext cx="527551" cy="549859"/>
            <a:chOff x="2328300" y="3506767"/>
            <a:chExt cx="551703" cy="575034"/>
          </a:xfrm>
        </p:grpSpPr>
        <p:sp>
          <p:nvSpPr>
            <p:cNvPr id="67"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68" name="Group 67"/>
            <p:cNvGrpSpPr/>
            <p:nvPr/>
          </p:nvGrpSpPr>
          <p:grpSpPr>
            <a:xfrm>
              <a:off x="2328300" y="3506767"/>
              <a:ext cx="551703" cy="575034"/>
              <a:chOff x="3937001" y="4448175"/>
              <a:chExt cx="638175" cy="665163"/>
            </a:xfrm>
          </p:grpSpPr>
          <p:grpSp>
            <p:nvGrpSpPr>
              <p:cNvPr id="69" name="Group 10"/>
              <p:cNvGrpSpPr>
                <a:grpSpLocks noChangeAspect="1"/>
              </p:cNvGrpSpPr>
              <p:nvPr/>
            </p:nvGrpSpPr>
            <p:grpSpPr bwMode="auto">
              <a:xfrm>
                <a:off x="3937001" y="4448175"/>
                <a:ext cx="638175" cy="665163"/>
                <a:chOff x="2480" y="2802"/>
                <a:chExt cx="402" cy="419"/>
              </a:xfrm>
            </p:grpSpPr>
            <p:sp>
              <p:nvSpPr>
                <p:cNvPr id="73"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74"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75"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70" name="Group 69"/>
              <p:cNvGrpSpPr/>
              <p:nvPr/>
            </p:nvGrpSpPr>
            <p:grpSpPr>
              <a:xfrm>
                <a:off x="4120302" y="4618868"/>
                <a:ext cx="293550" cy="349134"/>
                <a:chOff x="4662074" y="4335997"/>
                <a:chExt cx="234105" cy="278433"/>
              </a:xfrm>
            </p:grpSpPr>
            <p:sp>
              <p:nvSpPr>
                <p:cNvPr id="71"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72"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sp>
        <p:nvSpPr>
          <p:cNvPr id="79" name="Rounded Rectangle 78"/>
          <p:cNvSpPr/>
          <p:nvPr/>
        </p:nvSpPr>
        <p:spPr bwMode="auto">
          <a:xfrm>
            <a:off x="4939619" y="3248925"/>
            <a:ext cx="2337657" cy="1561123"/>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567" dirty="0">
                <a:gradFill>
                  <a:gsLst>
                    <a:gs pos="0">
                      <a:srgbClr val="FFFFFF"/>
                    </a:gs>
                    <a:gs pos="100000">
                      <a:srgbClr val="FFFFFF"/>
                    </a:gs>
                  </a:gsLst>
                  <a:lin ang="5400000" scaled="0"/>
                </a:gradFill>
                <a:latin typeface="Segoe UI"/>
                <a:ea typeface="Segoe UI" pitchFamily="34" charset="0"/>
                <a:cs typeface="Segoe UI" pitchFamily="34" charset="0"/>
              </a:rPr>
              <a:t>STAGE</a:t>
            </a:r>
          </a:p>
        </p:txBody>
      </p:sp>
      <p:sp>
        <p:nvSpPr>
          <p:cNvPr id="80" name="Rounded Rectangle 79"/>
          <p:cNvSpPr/>
          <p:nvPr/>
        </p:nvSpPr>
        <p:spPr bwMode="auto">
          <a:xfrm>
            <a:off x="4939619" y="4929380"/>
            <a:ext cx="2337657" cy="1561123"/>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567" dirty="0">
                <a:gradFill>
                  <a:gsLst>
                    <a:gs pos="0">
                      <a:srgbClr val="FFFFFF"/>
                    </a:gs>
                    <a:gs pos="100000">
                      <a:srgbClr val="FFFFFF"/>
                    </a:gs>
                  </a:gsLst>
                  <a:lin ang="5400000" scaled="0"/>
                </a:gradFill>
                <a:latin typeface="Segoe UI"/>
                <a:ea typeface="Segoe UI" pitchFamily="34" charset="0"/>
                <a:cs typeface="Segoe UI" pitchFamily="34" charset="0"/>
              </a:rPr>
              <a:t>PRODUCTION</a:t>
            </a:r>
          </a:p>
        </p:txBody>
      </p:sp>
      <p:sp>
        <p:nvSpPr>
          <p:cNvPr id="122" name="APP 1"/>
          <p:cNvSpPr>
            <a:spLocks noEditPoints="1"/>
          </p:cNvSpPr>
          <p:nvPr/>
        </p:nvSpPr>
        <p:spPr bwMode="auto">
          <a:xfrm>
            <a:off x="6227914" y="2123821"/>
            <a:ext cx="781277" cy="806221"/>
          </a:xfrm>
          <a:custGeom>
            <a:avLst/>
            <a:gdLst>
              <a:gd name="T0" fmla="*/ 364 w 371"/>
              <a:gd name="T1" fmla="*/ 103 h 383"/>
              <a:gd name="T2" fmla="*/ 216 w 371"/>
              <a:gd name="T3" fmla="*/ 3 h 383"/>
              <a:gd name="T4" fmla="*/ 203 w 371"/>
              <a:gd name="T5" fmla="*/ 1 h 383"/>
              <a:gd name="T6" fmla="*/ 13 w 371"/>
              <a:gd name="T7" fmla="*/ 50 h 383"/>
              <a:gd name="T8" fmla="*/ 0 w 371"/>
              <a:gd name="T9" fmla="*/ 66 h 383"/>
              <a:gd name="T10" fmla="*/ 0 w 371"/>
              <a:gd name="T11" fmla="*/ 243 h 383"/>
              <a:gd name="T12" fmla="*/ 5 w 371"/>
              <a:gd name="T13" fmla="*/ 255 h 383"/>
              <a:gd name="T14" fmla="*/ 125 w 371"/>
              <a:gd name="T15" fmla="*/ 379 h 383"/>
              <a:gd name="T16" fmla="*/ 137 w 371"/>
              <a:gd name="T17" fmla="*/ 383 h 383"/>
              <a:gd name="T18" fmla="*/ 142 w 371"/>
              <a:gd name="T19" fmla="*/ 383 h 383"/>
              <a:gd name="T20" fmla="*/ 351 w 371"/>
              <a:gd name="T21" fmla="*/ 310 h 383"/>
              <a:gd name="T22" fmla="*/ 362 w 371"/>
              <a:gd name="T23" fmla="*/ 296 h 383"/>
              <a:gd name="T24" fmla="*/ 371 w 371"/>
              <a:gd name="T25" fmla="*/ 117 h 383"/>
              <a:gd name="T26" fmla="*/ 364 w 371"/>
              <a:gd name="T27" fmla="*/ 103 h 383"/>
              <a:gd name="T28" fmla="*/ 204 w 371"/>
              <a:gd name="T29" fmla="*/ 34 h 383"/>
              <a:gd name="T30" fmla="*/ 321 w 371"/>
              <a:gd name="T31" fmla="*/ 113 h 383"/>
              <a:gd name="T32" fmla="*/ 251 w 371"/>
              <a:gd name="T33" fmla="*/ 134 h 383"/>
              <a:gd name="T34" fmla="*/ 139 w 371"/>
              <a:gd name="T35" fmla="*/ 51 h 383"/>
              <a:gd name="T36" fmla="*/ 204 w 371"/>
              <a:gd name="T37" fmla="*/ 34 h 383"/>
              <a:gd name="T38" fmla="*/ 143 w 371"/>
              <a:gd name="T39" fmla="*/ 167 h 383"/>
              <a:gd name="T40" fmla="*/ 42 w 371"/>
              <a:gd name="T41" fmla="*/ 76 h 383"/>
              <a:gd name="T42" fmla="*/ 113 w 371"/>
              <a:gd name="T43" fmla="*/ 58 h 383"/>
              <a:gd name="T44" fmla="*/ 225 w 371"/>
              <a:gd name="T45" fmla="*/ 142 h 383"/>
              <a:gd name="T46" fmla="*/ 143 w 371"/>
              <a:gd name="T47" fmla="*/ 167 h 383"/>
              <a:gd name="T48" fmla="*/ 33 w 371"/>
              <a:gd name="T49" fmla="*/ 237 h 383"/>
              <a:gd name="T50" fmla="*/ 33 w 371"/>
              <a:gd name="T51" fmla="*/ 96 h 383"/>
              <a:gd name="T52" fmla="*/ 130 w 371"/>
              <a:gd name="T53" fmla="*/ 184 h 383"/>
              <a:gd name="T54" fmla="*/ 130 w 371"/>
              <a:gd name="T55" fmla="*/ 338 h 383"/>
              <a:gd name="T56" fmla="*/ 33 w 371"/>
              <a:gd name="T57" fmla="*/ 237 h 383"/>
              <a:gd name="T58" fmla="*/ 152 w 371"/>
              <a:gd name="T59" fmla="*/ 345 h 383"/>
              <a:gd name="T60" fmla="*/ 152 w 371"/>
              <a:gd name="T61" fmla="*/ 187 h 383"/>
              <a:gd name="T62" fmla="*/ 338 w 371"/>
              <a:gd name="T63" fmla="*/ 130 h 383"/>
              <a:gd name="T64" fmla="*/ 330 w 371"/>
              <a:gd name="T65" fmla="*/ 283 h 383"/>
              <a:gd name="T66" fmla="*/ 152 w 371"/>
              <a:gd name="T67" fmla="*/ 34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1" h="383">
                <a:moveTo>
                  <a:pt x="364" y="103"/>
                </a:moveTo>
                <a:cubicBezTo>
                  <a:pt x="216" y="3"/>
                  <a:pt x="216" y="3"/>
                  <a:pt x="216" y="3"/>
                </a:cubicBezTo>
                <a:cubicBezTo>
                  <a:pt x="213" y="1"/>
                  <a:pt x="208" y="0"/>
                  <a:pt x="203" y="1"/>
                </a:cubicBezTo>
                <a:cubicBezTo>
                  <a:pt x="13" y="50"/>
                  <a:pt x="13" y="50"/>
                  <a:pt x="13" y="50"/>
                </a:cubicBezTo>
                <a:cubicBezTo>
                  <a:pt x="5" y="52"/>
                  <a:pt x="0" y="58"/>
                  <a:pt x="0" y="66"/>
                </a:cubicBezTo>
                <a:cubicBezTo>
                  <a:pt x="0" y="243"/>
                  <a:pt x="0" y="243"/>
                  <a:pt x="0" y="243"/>
                </a:cubicBezTo>
                <a:cubicBezTo>
                  <a:pt x="0" y="248"/>
                  <a:pt x="2" y="252"/>
                  <a:pt x="5" y="255"/>
                </a:cubicBezTo>
                <a:cubicBezTo>
                  <a:pt x="125" y="379"/>
                  <a:pt x="125" y="379"/>
                  <a:pt x="125" y="379"/>
                </a:cubicBezTo>
                <a:cubicBezTo>
                  <a:pt x="128" y="382"/>
                  <a:pt x="132" y="383"/>
                  <a:pt x="137" y="383"/>
                </a:cubicBezTo>
                <a:cubicBezTo>
                  <a:pt x="138" y="383"/>
                  <a:pt x="140" y="383"/>
                  <a:pt x="142" y="383"/>
                </a:cubicBezTo>
                <a:cubicBezTo>
                  <a:pt x="351" y="310"/>
                  <a:pt x="351" y="310"/>
                  <a:pt x="351" y="310"/>
                </a:cubicBezTo>
                <a:cubicBezTo>
                  <a:pt x="357" y="308"/>
                  <a:pt x="362" y="302"/>
                  <a:pt x="362" y="296"/>
                </a:cubicBezTo>
                <a:cubicBezTo>
                  <a:pt x="371" y="117"/>
                  <a:pt x="371" y="117"/>
                  <a:pt x="371" y="117"/>
                </a:cubicBezTo>
                <a:cubicBezTo>
                  <a:pt x="371" y="112"/>
                  <a:pt x="369" y="106"/>
                  <a:pt x="364" y="103"/>
                </a:cubicBezTo>
                <a:close/>
                <a:moveTo>
                  <a:pt x="204" y="34"/>
                </a:moveTo>
                <a:cubicBezTo>
                  <a:pt x="321" y="113"/>
                  <a:pt x="321" y="113"/>
                  <a:pt x="321" y="113"/>
                </a:cubicBezTo>
                <a:cubicBezTo>
                  <a:pt x="251" y="134"/>
                  <a:pt x="251" y="134"/>
                  <a:pt x="251" y="134"/>
                </a:cubicBezTo>
                <a:cubicBezTo>
                  <a:pt x="139" y="51"/>
                  <a:pt x="139" y="51"/>
                  <a:pt x="139" y="51"/>
                </a:cubicBezTo>
                <a:lnTo>
                  <a:pt x="204" y="34"/>
                </a:lnTo>
                <a:close/>
                <a:moveTo>
                  <a:pt x="143" y="167"/>
                </a:moveTo>
                <a:cubicBezTo>
                  <a:pt x="42" y="76"/>
                  <a:pt x="42" y="76"/>
                  <a:pt x="42" y="76"/>
                </a:cubicBezTo>
                <a:cubicBezTo>
                  <a:pt x="113" y="58"/>
                  <a:pt x="113" y="58"/>
                  <a:pt x="113" y="58"/>
                </a:cubicBezTo>
                <a:cubicBezTo>
                  <a:pt x="225" y="142"/>
                  <a:pt x="225" y="142"/>
                  <a:pt x="225" y="142"/>
                </a:cubicBezTo>
                <a:lnTo>
                  <a:pt x="143" y="167"/>
                </a:lnTo>
                <a:close/>
                <a:moveTo>
                  <a:pt x="33" y="237"/>
                </a:moveTo>
                <a:cubicBezTo>
                  <a:pt x="33" y="96"/>
                  <a:pt x="33" y="96"/>
                  <a:pt x="33" y="96"/>
                </a:cubicBezTo>
                <a:cubicBezTo>
                  <a:pt x="130" y="184"/>
                  <a:pt x="130" y="184"/>
                  <a:pt x="130" y="184"/>
                </a:cubicBezTo>
                <a:cubicBezTo>
                  <a:pt x="130" y="338"/>
                  <a:pt x="130" y="338"/>
                  <a:pt x="130" y="338"/>
                </a:cubicBezTo>
                <a:lnTo>
                  <a:pt x="33" y="237"/>
                </a:lnTo>
                <a:close/>
                <a:moveTo>
                  <a:pt x="152" y="345"/>
                </a:moveTo>
                <a:cubicBezTo>
                  <a:pt x="152" y="187"/>
                  <a:pt x="152" y="187"/>
                  <a:pt x="152" y="187"/>
                </a:cubicBezTo>
                <a:cubicBezTo>
                  <a:pt x="338" y="130"/>
                  <a:pt x="338" y="130"/>
                  <a:pt x="338" y="130"/>
                </a:cubicBezTo>
                <a:cubicBezTo>
                  <a:pt x="330" y="283"/>
                  <a:pt x="330" y="283"/>
                  <a:pt x="330" y="283"/>
                </a:cubicBezTo>
                <a:lnTo>
                  <a:pt x="152" y="345"/>
                </a:lnTo>
                <a:close/>
              </a:path>
            </a:pathLst>
          </a:custGeom>
          <a:solidFill>
            <a:schemeClr val="bg1"/>
          </a:solidFill>
          <a:ln>
            <a:noFill/>
          </a:ln>
        </p:spPr>
        <p:txBody>
          <a:bodyPr vert="horz" wrap="square" lIns="89617" tIns="44808" rIns="89617" bIns="44808" numCol="1" anchor="t" anchorCtr="0" compatLnSpc="1">
            <a:prstTxWarp prst="textNoShape">
              <a:avLst/>
            </a:prstTxWarp>
          </a:bodyPr>
          <a:lstStyle/>
          <a:p>
            <a:pPr defTabSz="895830"/>
            <a:endParaRPr lang="en-US" sz="1667">
              <a:solidFill>
                <a:srgbClr val="000000"/>
              </a:solidFill>
              <a:latin typeface="Segoe UI"/>
            </a:endParaRPr>
          </a:p>
        </p:txBody>
      </p:sp>
      <p:sp>
        <p:nvSpPr>
          <p:cNvPr id="123" name="APP 2"/>
          <p:cNvSpPr>
            <a:spLocks noEditPoints="1"/>
          </p:cNvSpPr>
          <p:nvPr/>
        </p:nvSpPr>
        <p:spPr bwMode="auto">
          <a:xfrm>
            <a:off x="6227914" y="3796228"/>
            <a:ext cx="781277" cy="806221"/>
          </a:xfrm>
          <a:custGeom>
            <a:avLst/>
            <a:gdLst>
              <a:gd name="T0" fmla="*/ 364 w 371"/>
              <a:gd name="T1" fmla="*/ 103 h 383"/>
              <a:gd name="T2" fmla="*/ 216 w 371"/>
              <a:gd name="T3" fmla="*/ 3 h 383"/>
              <a:gd name="T4" fmla="*/ 203 w 371"/>
              <a:gd name="T5" fmla="*/ 1 h 383"/>
              <a:gd name="T6" fmla="*/ 13 w 371"/>
              <a:gd name="T7" fmla="*/ 50 h 383"/>
              <a:gd name="T8" fmla="*/ 0 w 371"/>
              <a:gd name="T9" fmla="*/ 66 h 383"/>
              <a:gd name="T10" fmla="*/ 0 w 371"/>
              <a:gd name="T11" fmla="*/ 243 h 383"/>
              <a:gd name="T12" fmla="*/ 5 w 371"/>
              <a:gd name="T13" fmla="*/ 255 h 383"/>
              <a:gd name="T14" fmla="*/ 125 w 371"/>
              <a:gd name="T15" fmla="*/ 379 h 383"/>
              <a:gd name="T16" fmla="*/ 137 w 371"/>
              <a:gd name="T17" fmla="*/ 383 h 383"/>
              <a:gd name="T18" fmla="*/ 142 w 371"/>
              <a:gd name="T19" fmla="*/ 383 h 383"/>
              <a:gd name="T20" fmla="*/ 351 w 371"/>
              <a:gd name="T21" fmla="*/ 310 h 383"/>
              <a:gd name="T22" fmla="*/ 362 w 371"/>
              <a:gd name="T23" fmla="*/ 296 h 383"/>
              <a:gd name="T24" fmla="*/ 371 w 371"/>
              <a:gd name="T25" fmla="*/ 117 h 383"/>
              <a:gd name="T26" fmla="*/ 364 w 371"/>
              <a:gd name="T27" fmla="*/ 103 h 383"/>
              <a:gd name="T28" fmla="*/ 204 w 371"/>
              <a:gd name="T29" fmla="*/ 34 h 383"/>
              <a:gd name="T30" fmla="*/ 321 w 371"/>
              <a:gd name="T31" fmla="*/ 113 h 383"/>
              <a:gd name="T32" fmla="*/ 251 w 371"/>
              <a:gd name="T33" fmla="*/ 134 h 383"/>
              <a:gd name="T34" fmla="*/ 139 w 371"/>
              <a:gd name="T35" fmla="*/ 51 h 383"/>
              <a:gd name="T36" fmla="*/ 204 w 371"/>
              <a:gd name="T37" fmla="*/ 34 h 383"/>
              <a:gd name="T38" fmla="*/ 143 w 371"/>
              <a:gd name="T39" fmla="*/ 167 h 383"/>
              <a:gd name="T40" fmla="*/ 42 w 371"/>
              <a:gd name="T41" fmla="*/ 76 h 383"/>
              <a:gd name="T42" fmla="*/ 113 w 371"/>
              <a:gd name="T43" fmla="*/ 58 h 383"/>
              <a:gd name="T44" fmla="*/ 225 w 371"/>
              <a:gd name="T45" fmla="*/ 142 h 383"/>
              <a:gd name="T46" fmla="*/ 143 w 371"/>
              <a:gd name="T47" fmla="*/ 167 h 383"/>
              <a:gd name="T48" fmla="*/ 33 w 371"/>
              <a:gd name="T49" fmla="*/ 237 h 383"/>
              <a:gd name="T50" fmla="*/ 33 w 371"/>
              <a:gd name="T51" fmla="*/ 96 h 383"/>
              <a:gd name="T52" fmla="*/ 130 w 371"/>
              <a:gd name="T53" fmla="*/ 184 h 383"/>
              <a:gd name="T54" fmla="*/ 130 w 371"/>
              <a:gd name="T55" fmla="*/ 338 h 383"/>
              <a:gd name="T56" fmla="*/ 33 w 371"/>
              <a:gd name="T57" fmla="*/ 237 h 383"/>
              <a:gd name="T58" fmla="*/ 152 w 371"/>
              <a:gd name="T59" fmla="*/ 345 h 383"/>
              <a:gd name="T60" fmla="*/ 152 w 371"/>
              <a:gd name="T61" fmla="*/ 187 h 383"/>
              <a:gd name="T62" fmla="*/ 338 w 371"/>
              <a:gd name="T63" fmla="*/ 130 h 383"/>
              <a:gd name="T64" fmla="*/ 330 w 371"/>
              <a:gd name="T65" fmla="*/ 283 h 383"/>
              <a:gd name="T66" fmla="*/ 152 w 371"/>
              <a:gd name="T67" fmla="*/ 34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1" h="383">
                <a:moveTo>
                  <a:pt x="364" y="103"/>
                </a:moveTo>
                <a:cubicBezTo>
                  <a:pt x="216" y="3"/>
                  <a:pt x="216" y="3"/>
                  <a:pt x="216" y="3"/>
                </a:cubicBezTo>
                <a:cubicBezTo>
                  <a:pt x="213" y="1"/>
                  <a:pt x="208" y="0"/>
                  <a:pt x="203" y="1"/>
                </a:cubicBezTo>
                <a:cubicBezTo>
                  <a:pt x="13" y="50"/>
                  <a:pt x="13" y="50"/>
                  <a:pt x="13" y="50"/>
                </a:cubicBezTo>
                <a:cubicBezTo>
                  <a:pt x="5" y="52"/>
                  <a:pt x="0" y="58"/>
                  <a:pt x="0" y="66"/>
                </a:cubicBezTo>
                <a:cubicBezTo>
                  <a:pt x="0" y="243"/>
                  <a:pt x="0" y="243"/>
                  <a:pt x="0" y="243"/>
                </a:cubicBezTo>
                <a:cubicBezTo>
                  <a:pt x="0" y="248"/>
                  <a:pt x="2" y="252"/>
                  <a:pt x="5" y="255"/>
                </a:cubicBezTo>
                <a:cubicBezTo>
                  <a:pt x="125" y="379"/>
                  <a:pt x="125" y="379"/>
                  <a:pt x="125" y="379"/>
                </a:cubicBezTo>
                <a:cubicBezTo>
                  <a:pt x="128" y="382"/>
                  <a:pt x="132" y="383"/>
                  <a:pt x="137" y="383"/>
                </a:cubicBezTo>
                <a:cubicBezTo>
                  <a:pt x="138" y="383"/>
                  <a:pt x="140" y="383"/>
                  <a:pt x="142" y="383"/>
                </a:cubicBezTo>
                <a:cubicBezTo>
                  <a:pt x="351" y="310"/>
                  <a:pt x="351" y="310"/>
                  <a:pt x="351" y="310"/>
                </a:cubicBezTo>
                <a:cubicBezTo>
                  <a:pt x="357" y="308"/>
                  <a:pt x="362" y="302"/>
                  <a:pt x="362" y="296"/>
                </a:cubicBezTo>
                <a:cubicBezTo>
                  <a:pt x="371" y="117"/>
                  <a:pt x="371" y="117"/>
                  <a:pt x="371" y="117"/>
                </a:cubicBezTo>
                <a:cubicBezTo>
                  <a:pt x="371" y="112"/>
                  <a:pt x="369" y="106"/>
                  <a:pt x="364" y="103"/>
                </a:cubicBezTo>
                <a:close/>
                <a:moveTo>
                  <a:pt x="204" y="34"/>
                </a:moveTo>
                <a:cubicBezTo>
                  <a:pt x="321" y="113"/>
                  <a:pt x="321" y="113"/>
                  <a:pt x="321" y="113"/>
                </a:cubicBezTo>
                <a:cubicBezTo>
                  <a:pt x="251" y="134"/>
                  <a:pt x="251" y="134"/>
                  <a:pt x="251" y="134"/>
                </a:cubicBezTo>
                <a:cubicBezTo>
                  <a:pt x="139" y="51"/>
                  <a:pt x="139" y="51"/>
                  <a:pt x="139" y="51"/>
                </a:cubicBezTo>
                <a:lnTo>
                  <a:pt x="204" y="34"/>
                </a:lnTo>
                <a:close/>
                <a:moveTo>
                  <a:pt x="143" y="167"/>
                </a:moveTo>
                <a:cubicBezTo>
                  <a:pt x="42" y="76"/>
                  <a:pt x="42" y="76"/>
                  <a:pt x="42" y="76"/>
                </a:cubicBezTo>
                <a:cubicBezTo>
                  <a:pt x="113" y="58"/>
                  <a:pt x="113" y="58"/>
                  <a:pt x="113" y="58"/>
                </a:cubicBezTo>
                <a:cubicBezTo>
                  <a:pt x="225" y="142"/>
                  <a:pt x="225" y="142"/>
                  <a:pt x="225" y="142"/>
                </a:cubicBezTo>
                <a:lnTo>
                  <a:pt x="143" y="167"/>
                </a:lnTo>
                <a:close/>
                <a:moveTo>
                  <a:pt x="33" y="237"/>
                </a:moveTo>
                <a:cubicBezTo>
                  <a:pt x="33" y="96"/>
                  <a:pt x="33" y="96"/>
                  <a:pt x="33" y="96"/>
                </a:cubicBezTo>
                <a:cubicBezTo>
                  <a:pt x="130" y="184"/>
                  <a:pt x="130" y="184"/>
                  <a:pt x="130" y="184"/>
                </a:cubicBezTo>
                <a:cubicBezTo>
                  <a:pt x="130" y="338"/>
                  <a:pt x="130" y="338"/>
                  <a:pt x="130" y="338"/>
                </a:cubicBezTo>
                <a:lnTo>
                  <a:pt x="33" y="237"/>
                </a:lnTo>
                <a:close/>
                <a:moveTo>
                  <a:pt x="152" y="345"/>
                </a:moveTo>
                <a:cubicBezTo>
                  <a:pt x="152" y="187"/>
                  <a:pt x="152" y="187"/>
                  <a:pt x="152" y="187"/>
                </a:cubicBezTo>
                <a:cubicBezTo>
                  <a:pt x="338" y="130"/>
                  <a:pt x="338" y="130"/>
                  <a:pt x="338" y="130"/>
                </a:cubicBezTo>
                <a:cubicBezTo>
                  <a:pt x="330" y="283"/>
                  <a:pt x="330" y="283"/>
                  <a:pt x="330" y="283"/>
                </a:cubicBezTo>
                <a:lnTo>
                  <a:pt x="152" y="345"/>
                </a:lnTo>
                <a:close/>
              </a:path>
            </a:pathLst>
          </a:custGeom>
          <a:solidFill>
            <a:schemeClr val="bg1"/>
          </a:solidFill>
          <a:ln>
            <a:noFill/>
          </a:ln>
        </p:spPr>
        <p:txBody>
          <a:bodyPr vert="horz" wrap="square" lIns="89617" tIns="44808" rIns="89617" bIns="44808" numCol="1" anchor="t" anchorCtr="0" compatLnSpc="1">
            <a:prstTxWarp prst="textNoShape">
              <a:avLst/>
            </a:prstTxWarp>
          </a:bodyPr>
          <a:lstStyle/>
          <a:p>
            <a:pPr defTabSz="895830"/>
            <a:endParaRPr lang="en-US" sz="1667">
              <a:solidFill>
                <a:srgbClr val="000000"/>
              </a:solidFill>
              <a:latin typeface="Segoe UI"/>
            </a:endParaRPr>
          </a:p>
        </p:txBody>
      </p:sp>
      <p:sp>
        <p:nvSpPr>
          <p:cNvPr id="124" name="APP 3"/>
          <p:cNvSpPr>
            <a:spLocks noEditPoints="1"/>
          </p:cNvSpPr>
          <p:nvPr/>
        </p:nvSpPr>
        <p:spPr bwMode="auto">
          <a:xfrm>
            <a:off x="6227914" y="5483604"/>
            <a:ext cx="781277" cy="806221"/>
          </a:xfrm>
          <a:custGeom>
            <a:avLst/>
            <a:gdLst>
              <a:gd name="T0" fmla="*/ 364 w 371"/>
              <a:gd name="T1" fmla="*/ 103 h 383"/>
              <a:gd name="T2" fmla="*/ 216 w 371"/>
              <a:gd name="T3" fmla="*/ 3 h 383"/>
              <a:gd name="T4" fmla="*/ 203 w 371"/>
              <a:gd name="T5" fmla="*/ 1 h 383"/>
              <a:gd name="T6" fmla="*/ 13 w 371"/>
              <a:gd name="T7" fmla="*/ 50 h 383"/>
              <a:gd name="T8" fmla="*/ 0 w 371"/>
              <a:gd name="T9" fmla="*/ 66 h 383"/>
              <a:gd name="T10" fmla="*/ 0 w 371"/>
              <a:gd name="T11" fmla="*/ 243 h 383"/>
              <a:gd name="T12" fmla="*/ 5 w 371"/>
              <a:gd name="T13" fmla="*/ 255 h 383"/>
              <a:gd name="T14" fmla="*/ 125 w 371"/>
              <a:gd name="T15" fmla="*/ 379 h 383"/>
              <a:gd name="T16" fmla="*/ 137 w 371"/>
              <a:gd name="T17" fmla="*/ 383 h 383"/>
              <a:gd name="T18" fmla="*/ 142 w 371"/>
              <a:gd name="T19" fmla="*/ 383 h 383"/>
              <a:gd name="T20" fmla="*/ 351 w 371"/>
              <a:gd name="T21" fmla="*/ 310 h 383"/>
              <a:gd name="T22" fmla="*/ 362 w 371"/>
              <a:gd name="T23" fmla="*/ 296 h 383"/>
              <a:gd name="T24" fmla="*/ 371 w 371"/>
              <a:gd name="T25" fmla="*/ 117 h 383"/>
              <a:gd name="T26" fmla="*/ 364 w 371"/>
              <a:gd name="T27" fmla="*/ 103 h 383"/>
              <a:gd name="T28" fmla="*/ 204 w 371"/>
              <a:gd name="T29" fmla="*/ 34 h 383"/>
              <a:gd name="T30" fmla="*/ 321 w 371"/>
              <a:gd name="T31" fmla="*/ 113 h 383"/>
              <a:gd name="T32" fmla="*/ 251 w 371"/>
              <a:gd name="T33" fmla="*/ 134 h 383"/>
              <a:gd name="T34" fmla="*/ 139 w 371"/>
              <a:gd name="T35" fmla="*/ 51 h 383"/>
              <a:gd name="T36" fmla="*/ 204 w 371"/>
              <a:gd name="T37" fmla="*/ 34 h 383"/>
              <a:gd name="T38" fmla="*/ 143 w 371"/>
              <a:gd name="T39" fmla="*/ 167 h 383"/>
              <a:gd name="T40" fmla="*/ 42 w 371"/>
              <a:gd name="T41" fmla="*/ 76 h 383"/>
              <a:gd name="T42" fmla="*/ 113 w 371"/>
              <a:gd name="T43" fmla="*/ 58 h 383"/>
              <a:gd name="T44" fmla="*/ 225 w 371"/>
              <a:gd name="T45" fmla="*/ 142 h 383"/>
              <a:gd name="T46" fmla="*/ 143 w 371"/>
              <a:gd name="T47" fmla="*/ 167 h 383"/>
              <a:gd name="T48" fmla="*/ 33 w 371"/>
              <a:gd name="T49" fmla="*/ 237 h 383"/>
              <a:gd name="T50" fmla="*/ 33 w 371"/>
              <a:gd name="T51" fmla="*/ 96 h 383"/>
              <a:gd name="T52" fmla="*/ 130 w 371"/>
              <a:gd name="T53" fmla="*/ 184 h 383"/>
              <a:gd name="T54" fmla="*/ 130 w 371"/>
              <a:gd name="T55" fmla="*/ 338 h 383"/>
              <a:gd name="T56" fmla="*/ 33 w 371"/>
              <a:gd name="T57" fmla="*/ 237 h 383"/>
              <a:gd name="T58" fmla="*/ 152 w 371"/>
              <a:gd name="T59" fmla="*/ 345 h 383"/>
              <a:gd name="T60" fmla="*/ 152 w 371"/>
              <a:gd name="T61" fmla="*/ 187 h 383"/>
              <a:gd name="T62" fmla="*/ 338 w 371"/>
              <a:gd name="T63" fmla="*/ 130 h 383"/>
              <a:gd name="T64" fmla="*/ 330 w 371"/>
              <a:gd name="T65" fmla="*/ 283 h 383"/>
              <a:gd name="T66" fmla="*/ 152 w 371"/>
              <a:gd name="T67" fmla="*/ 34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1" h="383">
                <a:moveTo>
                  <a:pt x="364" y="103"/>
                </a:moveTo>
                <a:cubicBezTo>
                  <a:pt x="216" y="3"/>
                  <a:pt x="216" y="3"/>
                  <a:pt x="216" y="3"/>
                </a:cubicBezTo>
                <a:cubicBezTo>
                  <a:pt x="213" y="1"/>
                  <a:pt x="208" y="0"/>
                  <a:pt x="203" y="1"/>
                </a:cubicBezTo>
                <a:cubicBezTo>
                  <a:pt x="13" y="50"/>
                  <a:pt x="13" y="50"/>
                  <a:pt x="13" y="50"/>
                </a:cubicBezTo>
                <a:cubicBezTo>
                  <a:pt x="5" y="52"/>
                  <a:pt x="0" y="58"/>
                  <a:pt x="0" y="66"/>
                </a:cubicBezTo>
                <a:cubicBezTo>
                  <a:pt x="0" y="243"/>
                  <a:pt x="0" y="243"/>
                  <a:pt x="0" y="243"/>
                </a:cubicBezTo>
                <a:cubicBezTo>
                  <a:pt x="0" y="248"/>
                  <a:pt x="2" y="252"/>
                  <a:pt x="5" y="255"/>
                </a:cubicBezTo>
                <a:cubicBezTo>
                  <a:pt x="125" y="379"/>
                  <a:pt x="125" y="379"/>
                  <a:pt x="125" y="379"/>
                </a:cubicBezTo>
                <a:cubicBezTo>
                  <a:pt x="128" y="382"/>
                  <a:pt x="132" y="383"/>
                  <a:pt x="137" y="383"/>
                </a:cubicBezTo>
                <a:cubicBezTo>
                  <a:pt x="138" y="383"/>
                  <a:pt x="140" y="383"/>
                  <a:pt x="142" y="383"/>
                </a:cubicBezTo>
                <a:cubicBezTo>
                  <a:pt x="351" y="310"/>
                  <a:pt x="351" y="310"/>
                  <a:pt x="351" y="310"/>
                </a:cubicBezTo>
                <a:cubicBezTo>
                  <a:pt x="357" y="308"/>
                  <a:pt x="362" y="302"/>
                  <a:pt x="362" y="296"/>
                </a:cubicBezTo>
                <a:cubicBezTo>
                  <a:pt x="371" y="117"/>
                  <a:pt x="371" y="117"/>
                  <a:pt x="371" y="117"/>
                </a:cubicBezTo>
                <a:cubicBezTo>
                  <a:pt x="371" y="112"/>
                  <a:pt x="369" y="106"/>
                  <a:pt x="364" y="103"/>
                </a:cubicBezTo>
                <a:close/>
                <a:moveTo>
                  <a:pt x="204" y="34"/>
                </a:moveTo>
                <a:cubicBezTo>
                  <a:pt x="321" y="113"/>
                  <a:pt x="321" y="113"/>
                  <a:pt x="321" y="113"/>
                </a:cubicBezTo>
                <a:cubicBezTo>
                  <a:pt x="251" y="134"/>
                  <a:pt x="251" y="134"/>
                  <a:pt x="251" y="134"/>
                </a:cubicBezTo>
                <a:cubicBezTo>
                  <a:pt x="139" y="51"/>
                  <a:pt x="139" y="51"/>
                  <a:pt x="139" y="51"/>
                </a:cubicBezTo>
                <a:lnTo>
                  <a:pt x="204" y="34"/>
                </a:lnTo>
                <a:close/>
                <a:moveTo>
                  <a:pt x="143" y="167"/>
                </a:moveTo>
                <a:cubicBezTo>
                  <a:pt x="42" y="76"/>
                  <a:pt x="42" y="76"/>
                  <a:pt x="42" y="76"/>
                </a:cubicBezTo>
                <a:cubicBezTo>
                  <a:pt x="113" y="58"/>
                  <a:pt x="113" y="58"/>
                  <a:pt x="113" y="58"/>
                </a:cubicBezTo>
                <a:cubicBezTo>
                  <a:pt x="225" y="142"/>
                  <a:pt x="225" y="142"/>
                  <a:pt x="225" y="142"/>
                </a:cubicBezTo>
                <a:lnTo>
                  <a:pt x="143" y="167"/>
                </a:lnTo>
                <a:close/>
                <a:moveTo>
                  <a:pt x="33" y="237"/>
                </a:moveTo>
                <a:cubicBezTo>
                  <a:pt x="33" y="96"/>
                  <a:pt x="33" y="96"/>
                  <a:pt x="33" y="96"/>
                </a:cubicBezTo>
                <a:cubicBezTo>
                  <a:pt x="130" y="184"/>
                  <a:pt x="130" y="184"/>
                  <a:pt x="130" y="184"/>
                </a:cubicBezTo>
                <a:cubicBezTo>
                  <a:pt x="130" y="338"/>
                  <a:pt x="130" y="338"/>
                  <a:pt x="130" y="338"/>
                </a:cubicBezTo>
                <a:lnTo>
                  <a:pt x="33" y="237"/>
                </a:lnTo>
                <a:close/>
                <a:moveTo>
                  <a:pt x="152" y="345"/>
                </a:moveTo>
                <a:cubicBezTo>
                  <a:pt x="152" y="187"/>
                  <a:pt x="152" y="187"/>
                  <a:pt x="152" y="187"/>
                </a:cubicBezTo>
                <a:cubicBezTo>
                  <a:pt x="338" y="130"/>
                  <a:pt x="338" y="130"/>
                  <a:pt x="338" y="130"/>
                </a:cubicBezTo>
                <a:cubicBezTo>
                  <a:pt x="330" y="283"/>
                  <a:pt x="330" y="283"/>
                  <a:pt x="330" y="283"/>
                </a:cubicBezTo>
                <a:lnTo>
                  <a:pt x="152" y="345"/>
                </a:lnTo>
                <a:close/>
              </a:path>
            </a:pathLst>
          </a:custGeom>
          <a:solidFill>
            <a:schemeClr val="bg1"/>
          </a:solidFill>
          <a:ln>
            <a:noFill/>
          </a:ln>
        </p:spPr>
        <p:txBody>
          <a:bodyPr vert="horz" wrap="square" lIns="89617" tIns="44808" rIns="89617" bIns="44808" numCol="1" anchor="t" anchorCtr="0" compatLnSpc="1">
            <a:prstTxWarp prst="textNoShape">
              <a:avLst/>
            </a:prstTxWarp>
          </a:bodyPr>
          <a:lstStyle/>
          <a:p>
            <a:pPr defTabSz="895830"/>
            <a:endParaRPr lang="en-US" sz="1667">
              <a:solidFill>
                <a:srgbClr val="000000"/>
              </a:solidFill>
              <a:latin typeface="Segoe UI"/>
            </a:endParaRPr>
          </a:p>
        </p:txBody>
      </p:sp>
      <p:grpSp>
        <p:nvGrpSpPr>
          <p:cNvPr id="137" name="CODE 2" descr="Down:  CODE 2"/>
          <p:cNvGrpSpPr/>
          <p:nvPr/>
        </p:nvGrpSpPr>
        <p:grpSpPr>
          <a:xfrm>
            <a:off x="5338416" y="2226522"/>
            <a:ext cx="527551" cy="549859"/>
            <a:chOff x="2328300" y="3506767"/>
            <a:chExt cx="551703" cy="575034"/>
          </a:xfrm>
        </p:grpSpPr>
        <p:sp>
          <p:nvSpPr>
            <p:cNvPr id="138"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139" name="Group 138"/>
            <p:cNvGrpSpPr/>
            <p:nvPr/>
          </p:nvGrpSpPr>
          <p:grpSpPr>
            <a:xfrm>
              <a:off x="2328300" y="3506767"/>
              <a:ext cx="551703" cy="575034"/>
              <a:chOff x="3937001" y="4448175"/>
              <a:chExt cx="638175" cy="665163"/>
            </a:xfrm>
          </p:grpSpPr>
          <p:grpSp>
            <p:nvGrpSpPr>
              <p:cNvPr id="140" name="Group 10"/>
              <p:cNvGrpSpPr>
                <a:grpSpLocks noChangeAspect="1"/>
              </p:cNvGrpSpPr>
              <p:nvPr/>
            </p:nvGrpSpPr>
            <p:grpSpPr bwMode="auto">
              <a:xfrm>
                <a:off x="3937001" y="4448175"/>
                <a:ext cx="638175" cy="665163"/>
                <a:chOff x="2480" y="2802"/>
                <a:chExt cx="402" cy="419"/>
              </a:xfrm>
            </p:grpSpPr>
            <p:sp>
              <p:nvSpPr>
                <p:cNvPr id="144"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45"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46"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141" name="Group 140"/>
              <p:cNvGrpSpPr/>
              <p:nvPr/>
            </p:nvGrpSpPr>
            <p:grpSpPr>
              <a:xfrm>
                <a:off x="4120302" y="4618868"/>
                <a:ext cx="293550" cy="349134"/>
                <a:chOff x="4662074" y="4335997"/>
                <a:chExt cx="234105" cy="278433"/>
              </a:xfrm>
            </p:grpSpPr>
            <p:sp>
              <p:nvSpPr>
                <p:cNvPr id="142"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43"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grpSp>
        <p:nvGrpSpPr>
          <p:cNvPr id="147" name="CODE 2" descr="Down:  CODE 2"/>
          <p:cNvGrpSpPr/>
          <p:nvPr/>
        </p:nvGrpSpPr>
        <p:grpSpPr>
          <a:xfrm>
            <a:off x="5338416" y="3939538"/>
            <a:ext cx="527551" cy="549859"/>
            <a:chOff x="2328300" y="3506767"/>
            <a:chExt cx="551703" cy="575034"/>
          </a:xfrm>
        </p:grpSpPr>
        <p:sp>
          <p:nvSpPr>
            <p:cNvPr id="148"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149" name="Group 148"/>
            <p:cNvGrpSpPr/>
            <p:nvPr/>
          </p:nvGrpSpPr>
          <p:grpSpPr>
            <a:xfrm>
              <a:off x="2328300" y="3506767"/>
              <a:ext cx="551703" cy="575034"/>
              <a:chOff x="3937001" y="4448175"/>
              <a:chExt cx="638175" cy="665163"/>
            </a:xfrm>
          </p:grpSpPr>
          <p:grpSp>
            <p:nvGrpSpPr>
              <p:cNvPr id="150" name="Group 10"/>
              <p:cNvGrpSpPr>
                <a:grpSpLocks noChangeAspect="1"/>
              </p:cNvGrpSpPr>
              <p:nvPr/>
            </p:nvGrpSpPr>
            <p:grpSpPr bwMode="auto">
              <a:xfrm>
                <a:off x="3937001" y="4448175"/>
                <a:ext cx="638175" cy="665163"/>
                <a:chOff x="2480" y="2802"/>
                <a:chExt cx="402" cy="419"/>
              </a:xfrm>
            </p:grpSpPr>
            <p:sp>
              <p:nvSpPr>
                <p:cNvPr id="154"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55"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56"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151" name="Group 150"/>
              <p:cNvGrpSpPr/>
              <p:nvPr/>
            </p:nvGrpSpPr>
            <p:grpSpPr>
              <a:xfrm>
                <a:off x="4120302" y="4618868"/>
                <a:ext cx="293550" cy="349134"/>
                <a:chOff x="4662074" y="4335997"/>
                <a:chExt cx="234105" cy="278433"/>
              </a:xfrm>
            </p:grpSpPr>
            <p:sp>
              <p:nvSpPr>
                <p:cNvPr id="152"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53"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grpSp>
        <p:nvGrpSpPr>
          <p:cNvPr id="127" name="CODE 2" descr="Down:  Group 65"/>
          <p:cNvGrpSpPr/>
          <p:nvPr/>
        </p:nvGrpSpPr>
        <p:grpSpPr>
          <a:xfrm>
            <a:off x="1604335" y="2235844"/>
            <a:ext cx="527551" cy="549859"/>
            <a:chOff x="2328300" y="3506767"/>
            <a:chExt cx="551703" cy="575034"/>
          </a:xfrm>
        </p:grpSpPr>
        <p:sp>
          <p:nvSpPr>
            <p:cNvPr id="128"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129" name="Group 128"/>
            <p:cNvGrpSpPr/>
            <p:nvPr/>
          </p:nvGrpSpPr>
          <p:grpSpPr>
            <a:xfrm>
              <a:off x="2328300" y="3506767"/>
              <a:ext cx="551703" cy="575034"/>
              <a:chOff x="3937001" y="4448175"/>
              <a:chExt cx="638175" cy="665163"/>
            </a:xfrm>
          </p:grpSpPr>
          <p:grpSp>
            <p:nvGrpSpPr>
              <p:cNvPr id="130" name="Group 10"/>
              <p:cNvGrpSpPr>
                <a:grpSpLocks noChangeAspect="1"/>
              </p:cNvGrpSpPr>
              <p:nvPr/>
            </p:nvGrpSpPr>
            <p:grpSpPr bwMode="auto">
              <a:xfrm>
                <a:off x="3937001" y="4448175"/>
                <a:ext cx="638175" cy="665163"/>
                <a:chOff x="2480" y="2802"/>
                <a:chExt cx="402" cy="419"/>
              </a:xfrm>
            </p:grpSpPr>
            <p:sp>
              <p:nvSpPr>
                <p:cNvPr id="134"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35"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36"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131" name="Group 130"/>
              <p:cNvGrpSpPr/>
              <p:nvPr/>
            </p:nvGrpSpPr>
            <p:grpSpPr>
              <a:xfrm>
                <a:off x="4120302" y="4618868"/>
                <a:ext cx="293550" cy="349134"/>
                <a:chOff x="4662074" y="4335997"/>
                <a:chExt cx="234105" cy="278433"/>
              </a:xfrm>
            </p:grpSpPr>
            <p:sp>
              <p:nvSpPr>
                <p:cNvPr id="132"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33"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bg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sp>
        <p:nvSpPr>
          <p:cNvPr id="76" name="AutoShape 3"/>
          <p:cNvSpPr>
            <a:spLocks noChangeAspect="1" noChangeArrowheads="1" noTextEdit="1"/>
          </p:cNvSpPr>
          <p:nvPr/>
        </p:nvSpPr>
        <p:spPr bwMode="auto">
          <a:xfrm>
            <a:off x="1514667" y="3038378"/>
            <a:ext cx="753634" cy="77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FFFFFF"/>
              </a:solidFill>
              <a:latin typeface="Segoe UI"/>
            </a:endParaRPr>
          </a:p>
        </p:txBody>
      </p:sp>
      <p:grpSp>
        <p:nvGrpSpPr>
          <p:cNvPr id="81" name="Group 80"/>
          <p:cNvGrpSpPr/>
          <p:nvPr/>
        </p:nvGrpSpPr>
        <p:grpSpPr>
          <a:xfrm>
            <a:off x="3872395" y="1504651"/>
            <a:ext cx="352207" cy="418898"/>
            <a:chOff x="4662074" y="4335997"/>
            <a:chExt cx="234105" cy="278433"/>
          </a:xfrm>
        </p:grpSpPr>
        <p:sp>
          <p:nvSpPr>
            <p:cNvPr id="82"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bg1"/>
            </a:solidFill>
            <a:ln w="0">
              <a:noFill/>
              <a:prstDash val="solid"/>
              <a:round/>
              <a:headEnd/>
              <a:tailEnd/>
            </a:ln>
          </p:spPr>
          <p:txBody>
            <a:bodyPr vert="horz" wrap="square" lIns="89630" tIns="44814" rIns="89630" bIns="44814" numCol="1" anchor="t" anchorCtr="0" compatLnSpc="1">
              <a:prstTxWarp prst="textNoShape">
                <a:avLst/>
              </a:prstTxWarp>
            </a:bodyPr>
            <a:lstStyle/>
            <a:p>
              <a:pPr defTabSz="914192"/>
              <a:endParaRPr lang="en-US" sz="1765">
                <a:solidFill>
                  <a:srgbClr val="FFFFFF"/>
                </a:solidFill>
                <a:latin typeface="Segoe UI"/>
              </a:endParaRPr>
            </a:p>
          </p:txBody>
        </p:sp>
        <p:sp>
          <p:nvSpPr>
            <p:cNvPr id="83"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bg1"/>
            </a:solidFill>
            <a:ln w="0">
              <a:noFill/>
              <a:prstDash val="solid"/>
              <a:round/>
              <a:headEnd/>
              <a:tailEnd/>
            </a:ln>
          </p:spPr>
          <p:txBody>
            <a:bodyPr vert="horz" wrap="square" lIns="89630" tIns="44814" rIns="89630" bIns="44814" numCol="1" anchor="t" anchorCtr="0" compatLnSpc="1">
              <a:prstTxWarp prst="textNoShape">
                <a:avLst/>
              </a:prstTxWarp>
            </a:bodyPr>
            <a:lstStyle/>
            <a:p>
              <a:pPr defTabSz="914192"/>
              <a:endParaRPr lang="en-US" sz="1765">
                <a:solidFill>
                  <a:srgbClr val="FFFFFF"/>
                </a:solidFill>
                <a:latin typeface="Segoe UI"/>
              </a:endParaRPr>
            </a:p>
          </p:txBody>
        </p:sp>
      </p:grpSp>
      <p:pic>
        <p:nvPicPr>
          <p:cNvPr id="77" name="Picture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18" y="4057588"/>
            <a:ext cx="1378494" cy="2467305"/>
          </a:xfrm>
          <a:prstGeom prst="rect">
            <a:avLst/>
          </a:prstGeom>
        </p:spPr>
      </p:pic>
      <p:pic>
        <p:nvPicPr>
          <p:cNvPr id="84" name="Picture 8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4172" y="4336433"/>
            <a:ext cx="1074351" cy="2109052"/>
          </a:xfrm>
          <a:prstGeom prst="rect">
            <a:avLst/>
          </a:prstGeom>
        </p:spPr>
      </p:pic>
      <p:sp>
        <p:nvSpPr>
          <p:cNvPr id="88" name="TextBox 87"/>
          <p:cNvSpPr txBox="1"/>
          <p:nvPr/>
        </p:nvSpPr>
        <p:spPr>
          <a:xfrm>
            <a:off x="873283" y="5085006"/>
            <a:ext cx="301365" cy="189860"/>
          </a:xfrm>
          <a:prstGeom prst="rect">
            <a:avLst/>
          </a:prstGeom>
          <a:noFill/>
        </p:spPr>
        <p:txBody>
          <a:bodyPr wrap="none" lIns="0" tIns="0" rIns="0" bIns="0" rtlCol="0">
            <a:spAutoFit/>
          </a:bodyPr>
          <a:lstStyle/>
          <a:p>
            <a:pPr defTabSz="914192">
              <a:lnSpc>
                <a:spcPct val="90000"/>
              </a:lnSpc>
              <a:spcAft>
                <a:spcPts val="588"/>
              </a:spcAft>
            </a:pPr>
            <a:r>
              <a:rPr lang="en-US" sz="1371" b="1" dirty="0">
                <a:gradFill>
                  <a:gsLst>
                    <a:gs pos="2917">
                      <a:schemeClr val="tx1">
                        <a:lumMod val="50000"/>
                      </a:schemeClr>
                    </a:gs>
                    <a:gs pos="74000">
                      <a:schemeClr val="tx1">
                        <a:lumMod val="50000"/>
                      </a:schemeClr>
                    </a:gs>
                  </a:gsLst>
                  <a:lin ang="5400000" scaled="0"/>
                </a:gradFill>
              </a:rPr>
              <a:t>DEV</a:t>
            </a:r>
          </a:p>
        </p:txBody>
      </p:sp>
      <p:sp>
        <p:nvSpPr>
          <p:cNvPr id="89" name="TextBox 88"/>
          <p:cNvSpPr txBox="1"/>
          <p:nvPr/>
        </p:nvSpPr>
        <p:spPr>
          <a:xfrm>
            <a:off x="3360288" y="5085006"/>
            <a:ext cx="294953" cy="189860"/>
          </a:xfrm>
          <a:prstGeom prst="rect">
            <a:avLst/>
          </a:prstGeom>
          <a:noFill/>
        </p:spPr>
        <p:txBody>
          <a:bodyPr wrap="none" lIns="0" tIns="0" rIns="0" bIns="0" rtlCol="0">
            <a:spAutoFit/>
          </a:bodyPr>
          <a:lstStyle/>
          <a:p>
            <a:pPr defTabSz="914192">
              <a:lnSpc>
                <a:spcPct val="90000"/>
              </a:lnSpc>
              <a:spcAft>
                <a:spcPts val="588"/>
              </a:spcAft>
            </a:pPr>
            <a:r>
              <a:rPr lang="en-US" sz="1371" b="1" dirty="0">
                <a:gradFill>
                  <a:gsLst>
                    <a:gs pos="2917">
                      <a:schemeClr val="bg1"/>
                    </a:gs>
                    <a:gs pos="30000">
                      <a:schemeClr val="bg1"/>
                    </a:gs>
                  </a:gsLst>
                  <a:lin ang="5400000" scaled="0"/>
                </a:gradFill>
              </a:rPr>
              <a:t>OPS</a:t>
            </a:r>
          </a:p>
        </p:txBody>
      </p:sp>
    </p:spTree>
    <p:extLst>
      <p:ext uri="{BB962C8B-B14F-4D97-AF65-F5344CB8AC3E}">
        <p14:creationId xmlns:p14="http://schemas.microsoft.com/office/powerpoint/2010/main" val="220024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1000"/>
                                        <p:tgtEl>
                                          <p:spTgt spid="11"/>
                                        </p:tgtEl>
                                      </p:cBhvr>
                                    </p:animEffect>
                                  </p:childTnLst>
                                </p:cTn>
                              </p:par>
                            </p:childTnLst>
                          </p:cTn>
                        </p:par>
                        <p:par>
                          <p:cTn id="8" fill="hold">
                            <p:stCondLst>
                              <p:cond delay="1000"/>
                            </p:stCondLst>
                            <p:childTnLst>
                              <p:par>
                                <p:cTn id="9" presetID="42" presetClass="path" presetSubtype="0" decel="100000" fill="hold" nodeType="afterEffect">
                                  <p:stCondLst>
                                    <p:cond delay="0"/>
                                  </p:stCondLst>
                                  <p:childTnLst>
                                    <p:animMotion origin="layout" path="M -6.8675E-7 1.90195E-6 L -0.03625 -0.46664 " pathEditMode="relative" rAng="0" ptsTypes="AA">
                                      <p:cBhvr>
                                        <p:cTn id="10" dur="2000" fill="hold"/>
                                        <p:tgtEl>
                                          <p:spTgt spid="66"/>
                                        </p:tgtEl>
                                        <p:attrNameLst>
                                          <p:attrName>ppt_x</p:attrName>
                                          <p:attrName>ppt_y</p:attrName>
                                        </p:attrNameLst>
                                      </p:cBhvr>
                                      <p:rCtr x="-1762" y="-23355"/>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gtEl>
                                        <p:attrNameLst>
                                          <p:attrName>style.visibility</p:attrName>
                                        </p:attrNameLst>
                                      </p:cBhvr>
                                      <p:to>
                                        <p:strVal val="visible"/>
                                      </p:to>
                                    </p:set>
                                  </p:childTnLst>
                                </p:cTn>
                              </p:par>
                            </p:childTnLst>
                          </p:cTn>
                        </p:par>
                        <p:par>
                          <p:cTn id="15" fill="hold">
                            <p:stCondLst>
                              <p:cond delay="0"/>
                            </p:stCondLst>
                            <p:childTnLst>
                              <p:par>
                                <p:cTn id="16" presetID="42" presetClass="path" presetSubtype="0" decel="100000" fill="hold" nodeType="afterEffect">
                                  <p:stCondLst>
                                    <p:cond delay="0"/>
                                  </p:stCondLst>
                                  <p:childTnLst>
                                    <p:animMotion origin="layout" path="M -8.04187E-7 -1.69315E-6 L 0.30636 -0.00136 " pathEditMode="relative" rAng="0" ptsTypes="AA">
                                      <p:cBhvr>
                                        <p:cTn id="17" dur="2000" fill="hold"/>
                                        <p:tgtEl>
                                          <p:spTgt spid="127"/>
                                        </p:tgtEl>
                                        <p:attrNameLst>
                                          <p:attrName>ppt_x</p:attrName>
                                          <p:attrName>ppt_y</p:attrName>
                                        </p:attrNameLst>
                                      </p:cBhvr>
                                      <p:rCtr x="15318" y="-68"/>
                                    </p:animMotion>
                                  </p:childTnLst>
                                </p:cTn>
                              </p:par>
                            </p:childTnLst>
                          </p:cTn>
                        </p:par>
                        <p:par>
                          <p:cTn id="18" fill="hold">
                            <p:stCondLst>
                              <p:cond delay="2000"/>
                            </p:stCondLst>
                            <p:childTnLst>
                              <p:par>
                                <p:cTn id="19" presetID="1" presetClass="entr" presetSubtype="0" fill="hold" nodeType="afterEffect">
                                  <p:stCondLst>
                                    <p:cond delay="0"/>
                                  </p:stCondLst>
                                  <p:childTnLst>
                                    <p:set>
                                      <p:cBhvr>
                                        <p:cTn id="20" dur="1" fill="hold">
                                          <p:stCondLst>
                                            <p:cond delay="0"/>
                                          </p:stCondLst>
                                        </p:cTn>
                                        <p:tgtEl>
                                          <p:spTgt spid="137"/>
                                        </p:tgtEl>
                                        <p:attrNameLst>
                                          <p:attrName>style.visibility</p:attrName>
                                        </p:attrNameLst>
                                      </p:cBhvr>
                                      <p:to>
                                        <p:strVal val="visible"/>
                                      </p:to>
                                    </p:set>
                                  </p:childTnLst>
                                </p:cTn>
                              </p:par>
                            </p:childTnLst>
                          </p:cTn>
                        </p:par>
                        <p:par>
                          <p:cTn id="21" fill="hold">
                            <p:stCondLst>
                              <p:cond delay="2000"/>
                            </p:stCondLst>
                            <p:childTnLst>
                              <p:par>
                                <p:cTn id="22" presetID="42" presetClass="path" presetSubtype="0" decel="100000" fill="hold" nodeType="afterEffect">
                                  <p:stCondLst>
                                    <p:cond delay="300"/>
                                  </p:stCondLst>
                                  <p:childTnLst>
                                    <p:animMotion origin="layout" path="M 0.30636 -0.00136 L 0.30636 0.24853 " pathEditMode="relative" rAng="0" ptsTypes="AA">
                                      <p:cBhvr>
                                        <p:cTn id="23" dur="1000" fill="hold"/>
                                        <p:tgtEl>
                                          <p:spTgt spid="127"/>
                                        </p:tgtEl>
                                        <p:attrNameLst>
                                          <p:attrName>ppt_x</p:attrName>
                                          <p:attrName>ppt_y</p:attrName>
                                        </p:attrNameLst>
                                      </p:cBhvr>
                                      <p:rCtr x="0" y="12483"/>
                                    </p:animMotion>
                                  </p:childTnLst>
                                </p:cTn>
                              </p:par>
                            </p:childTnLst>
                          </p:cTn>
                        </p:par>
                        <p:par>
                          <p:cTn id="24" fill="hold">
                            <p:stCondLst>
                              <p:cond delay="3300"/>
                            </p:stCondLst>
                            <p:childTnLst>
                              <p:par>
                                <p:cTn id="25" presetID="1" presetClass="entr" presetSubtype="0" fill="hold" nodeType="afterEffect">
                                  <p:stCondLst>
                                    <p:cond delay="0"/>
                                  </p:stCondLst>
                                  <p:childTnLst>
                                    <p:set>
                                      <p:cBhvr>
                                        <p:cTn id="26" dur="1" fill="hold">
                                          <p:stCondLst>
                                            <p:cond delay="0"/>
                                          </p:stCondLst>
                                        </p:cTn>
                                        <p:tgtEl>
                                          <p:spTgt spid="147"/>
                                        </p:tgtEl>
                                        <p:attrNameLst>
                                          <p:attrName>style.visibility</p:attrName>
                                        </p:attrNameLst>
                                      </p:cBhvr>
                                      <p:to>
                                        <p:strVal val="visible"/>
                                      </p:to>
                                    </p:set>
                                  </p:childTnLst>
                                </p:cTn>
                              </p:par>
                            </p:childTnLst>
                          </p:cTn>
                        </p:par>
                        <p:par>
                          <p:cTn id="27" fill="hold">
                            <p:stCondLst>
                              <p:cond delay="3300"/>
                            </p:stCondLst>
                            <p:childTnLst>
                              <p:par>
                                <p:cTn id="28" presetID="42" presetClass="path" presetSubtype="0" accel="50000" decel="50000" fill="hold" nodeType="afterEffect">
                                  <p:stCondLst>
                                    <p:cond delay="300"/>
                                  </p:stCondLst>
                                  <p:childTnLst>
                                    <p:animMotion origin="layout" path="M 0.30636 0.24853 L 0.30674 0.49092 " pathEditMode="relative" rAng="0" ptsTypes="AA">
                                      <p:cBhvr>
                                        <p:cTn id="29" dur="1000" fill="hold"/>
                                        <p:tgtEl>
                                          <p:spTgt spid="127"/>
                                        </p:tgtEl>
                                        <p:attrNameLst>
                                          <p:attrName>ppt_x</p:attrName>
                                          <p:attrName>ppt_y</p:attrName>
                                        </p:attrNameLst>
                                      </p:cBhvr>
                                      <p:rCtr x="13" y="1212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1" y="2095258"/>
            <a:ext cx="9859116" cy="2135971"/>
          </a:xfrm>
        </p:spPr>
        <p:txBody>
          <a:bodyPr/>
          <a:lstStyle/>
          <a:p>
            <a:r>
              <a:rPr lang="en-US" dirty="0"/>
              <a:t>Continuous Deployment &amp; Release Management</a:t>
            </a:r>
            <a:endParaRPr lang="en-NZ" dirty="0"/>
          </a:p>
        </p:txBody>
      </p:sp>
      <p:sp>
        <p:nvSpPr>
          <p:cNvPr id="3" name="Text Placeholder 2"/>
          <p:cNvSpPr>
            <a:spLocks noGrp="1"/>
          </p:cNvSpPr>
          <p:nvPr>
            <p:ph type="body" sz="quarter" idx="12"/>
          </p:nvPr>
        </p:nvSpPr>
        <p:spPr/>
        <p:txBody>
          <a:bodyPr/>
          <a:lstStyle/>
          <a:p>
            <a:endParaRPr lang="en-NZ" dirty="0"/>
          </a:p>
        </p:txBody>
      </p:sp>
    </p:spTree>
    <p:extLst>
      <p:ext uri="{BB962C8B-B14F-4D97-AF65-F5344CB8AC3E}">
        <p14:creationId xmlns:p14="http://schemas.microsoft.com/office/powerpoint/2010/main" val="22707807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rot="16200000" flipV="1">
            <a:off x="4666501" y="3366205"/>
            <a:ext cx="2823385" cy="70585"/>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7" name="Rectangle 46"/>
          <p:cNvSpPr/>
          <p:nvPr/>
        </p:nvSpPr>
        <p:spPr bwMode="auto">
          <a:xfrm rot="5400000" flipV="1">
            <a:off x="5679347" y="2343142"/>
            <a:ext cx="796823" cy="70732"/>
          </a:xfrm>
          <a:prstGeom prst="rect">
            <a:avLst/>
          </a:prstGeom>
          <a:solidFill>
            <a:srgbClr val="F693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6" name="Rectangle 45"/>
          <p:cNvSpPr/>
          <p:nvPr/>
        </p:nvSpPr>
        <p:spPr bwMode="auto">
          <a:xfrm rot="5400000" flipV="1">
            <a:off x="5679347" y="3214667"/>
            <a:ext cx="796823" cy="70732"/>
          </a:xfrm>
          <a:prstGeom prst="rect">
            <a:avLst/>
          </a:prstGeom>
          <a:solidFill>
            <a:srgbClr val="F693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rot="5400000" flipV="1">
            <a:off x="5679345" y="4185792"/>
            <a:ext cx="796823" cy="70732"/>
          </a:xfrm>
          <a:prstGeom prst="rect">
            <a:avLst/>
          </a:prstGeom>
          <a:solidFill>
            <a:srgbClr val="F6931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28" name="Picture 27"/>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855694" y="4790025"/>
            <a:ext cx="4362494" cy="4362663"/>
          </a:xfrm>
          <a:prstGeom prst="rect">
            <a:avLst/>
          </a:prstGeom>
        </p:spPr>
      </p:pic>
      <p:sp>
        <p:nvSpPr>
          <p:cNvPr id="29" name="Freeform 13"/>
          <p:cNvSpPr>
            <a:spLocks/>
          </p:cNvSpPr>
          <p:nvPr/>
        </p:nvSpPr>
        <p:spPr bwMode="auto">
          <a:xfrm>
            <a:off x="6036887" y="4711253"/>
            <a:ext cx="2259738" cy="2259738"/>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8" name="TextBox 7"/>
          <p:cNvSpPr txBox="1"/>
          <p:nvPr/>
        </p:nvSpPr>
        <p:spPr>
          <a:xfrm>
            <a:off x="1359678" y="1075432"/>
            <a:ext cx="8052784" cy="814661"/>
          </a:xfrm>
          <a:prstGeom prst="rect">
            <a:avLst/>
          </a:prstGeom>
          <a:noFill/>
        </p:spPr>
        <p:txBody>
          <a:bodyPr wrap="square" rtlCol="0">
            <a:spAutoFit/>
          </a:bodyPr>
          <a:lstStyle/>
          <a:p>
            <a:pPr>
              <a:defRPr/>
            </a:pPr>
            <a:r>
              <a:rPr lang="en-US" sz="2353" kern="0" spc="20" dirty="0">
                <a:solidFill>
                  <a:srgbClr val="404040"/>
                </a:solidFill>
                <a:latin typeface="Segoe UI Light"/>
                <a:cs typeface="Arial" pitchFamily="34" charset="0"/>
              </a:rPr>
              <a:t>Learn and understand how users use your app, how it reacts and quickly fix issues and bugs</a:t>
            </a:r>
          </a:p>
        </p:txBody>
      </p:sp>
      <p:sp>
        <p:nvSpPr>
          <p:cNvPr id="9" name="Title 18"/>
          <p:cNvSpPr txBox="1">
            <a:spLocks/>
          </p:cNvSpPr>
          <p:nvPr/>
        </p:nvSpPr>
        <p:spPr>
          <a:xfrm>
            <a:off x="1269935" y="341350"/>
            <a:ext cx="10804237" cy="899537"/>
          </a:xfrm>
          <a:prstGeom prst="rect">
            <a:avLst/>
          </a:prstGeom>
          <a:ln>
            <a:noFill/>
          </a:ln>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sz="4705">
                <a:solidFill>
                  <a:srgbClr val="FC961B"/>
                </a:solidFill>
              </a:rPr>
              <a:t>Monitor + Learn</a:t>
            </a:r>
          </a:p>
        </p:txBody>
      </p:sp>
      <p:sp>
        <p:nvSpPr>
          <p:cNvPr id="10" name="Oval 9"/>
          <p:cNvSpPr/>
          <p:nvPr/>
        </p:nvSpPr>
        <p:spPr bwMode="auto">
          <a:xfrm>
            <a:off x="5905733" y="4582214"/>
            <a:ext cx="336159" cy="336159"/>
          </a:xfrm>
          <a:prstGeom prst="ellipse">
            <a:avLst/>
          </a:prstGeom>
          <a:solidFill>
            <a:srgbClr val="F6931A"/>
          </a:solidFill>
          <a:ln w="76200">
            <a:solidFill>
              <a:srgbClr val="F6931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1169" tIns="143428" rIns="179285" bIns="105877"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dirty="0">
                <a:solidFill>
                  <a:srgbClr val="FFFFFF"/>
                </a:solidFill>
                <a:latin typeface="Segoe UI Light"/>
                <a:ea typeface="Segoe UI" pitchFamily="34" charset="0"/>
                <a:cs typeface="Segoe UI" pitchFamily="34" charset="0"/>
              </a:rPr>
              <a:t>4</a:t>
            </a:r>
          </a:p>
        </p:txBody>
      </p:sp>
      <p:grpSp>
        <p:nvGrpSpPr>
          <p:cNvPr id="2" name="Group 1"/>
          <p:cNvGrpSpPr/>
          <p:nvPr/>
        </p:nvGrpSpPr>
        <p:grpSpPr>
          <a:xfrm>
            <a:off x="5898291" y="3570479"/>
            <a:ext cx="5261547" cy="358567"/>
            <a:chOff x="6016564" y="3641577"/>
            <a:chExt cx="5367052" cy="365757"/>
          </a:xfrm>
        </p:grpSpPr>
        <p:cxnSp>
          <p:nvCxnSpPr>
            <p:cNvPr id="11" name="Straight Connector 10"/>
            <p:cNvCxnSpPr/>
            <p:nvPr/>
          </p:nvCxnSpPr>
          <p:spPr>
            <a:xfrm rot="16200000">
              <a:off x="6798172" y="3476581"/>
              <a:ext cx="0" cy="695750"/>
            </a:xfrm>
            <a:prstGeom prst="line">
              <a:avLst/>
            </a:prstGeom>
            <a:ln w="38100" cap="rnd">
              <a:solidFill>
                <a:srgbClr val="F6931A"/>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252267" y="3682277"/>
              <a:ext cx="4131349" cy="307777"/>
            </a:xfrm>
            <a:prstGeom prst="rect">
              <a:avLst/>
            </a:prstGeom>
            <a:noFill/>
          </p:spPr>
          <p:txBody>
            <a:bodyPr wrap="square" rtlCol="0">
              <a:spAutoFit/>
            </a:bodyPr>
            <a:lstStyle/>
            <a:p>
              <a:pPr>
                <a:defRPr/>
              </a:pPr>
              <a:r>
                <a:rPr lang="en-US" sz="1372" kern="0" dirty="0">
                  <a:solidFill>
                    <a:srgbClr val="F6931A"/>
                  </a:solidFill>
                  <a:cs typeface="Arial" pitchFamily="34" charset="0"/>
                </a:rPr>
                <a:t>Monitor</a:t>
              </a:r>
              <a:endParaRPr lang="en-US" sz="1372" b="1" kern="0" dirty="0">
                <a:solidFill>
                  <a:srgbClr val="F6931A"/>
                </a:solidFill>
                <a:cs typeface="Arial" pitchFamily="34" charset="0"/>
              </a:endParaRPr>
            </a:p>
          </p:txBody>
        </p:sp>
        <p:sp>
          <p:nvSpPr>
            <p:cNvPr id="13" name="Oval 12"/>
            <p:cNvSpPr/>
            <p:nvPr/>
          </p:nvSpPr>
          <p:spPr bwMode="auto">
            <a:xfrm rot="16200000">
              <a:off x="6016564" y="3641577"/>
              <a:ext cx="365757" cy="365757"/>
            </a:xfrm>
            <a:prstGeom prst="ellipse">
              <a:avLst/>
            </a:prstGeom>
            <a:solidFill>
              <a:schemeClr val="bg1"/>
            </a:solidFill>
            <a:ln w="38100" cmpd="sng">
              <a:solidFill>
                <a:srgbClr val="F6931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3" name="Group 2"/>
          <p:cNvGrpSpPr/>
          <p:nvPr/>
        </p:nvGrpSpPr>
        <p:grpSpPr>
          <a:xfrm>
            <a:off x="1870799" y="2609545"/>
            <a:ext cx="4386058" cy="358567"/>
            <a:chOff x="1908312" y="2661375"/>
            <a:chExt cx="4474008" cy="365757"/>
          </a:xfrm>
        </p:grpSpPr>
        <p:cxnSp>
          <p:nvCxnSpPr>
            <p:cNvPr id="14" name="Straight Connector 13"/>
            <p:cNvCxnSpPr/>
            <p:nvPr/>
          </p:nvCxnSpPr>
          <p:spPr>
            <a:xfrm rot="5400000" flipH="1">
              <a:off x="5740749" y="2496378"/>
              <a:ext cx="0" cy="695750"/>
            </a:xfrm>
            <a:prstGeom prst="line">
              <a:avLst/>
            </a:prstGeom>
            <a:ln w="38100" cap="rnd">
              <a:solidFill>
                <a:srgbClr val="F6931A"/>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5" name="Oval 14"/>
            <p:cNvSpPr/>
            <p:nvPr/>
          </p:nvSpPr>
          <p:spPr bwMode="auto">
            <a:xfrm rot="16200000">
              <a:off x="6016563" y="2661375"/>
              <a:ext cx="365757" cy="365757"/>
            </a:xfrm>
            <a:prstGeom prst="ellipse">
              <a:avLst/>
            </a:prstGeom>
            <a:solidFill>
              <a:schemeClr val="bg1"/>
            </a:solidFill>
            <a:ln w="38100" cmpd="sng">
              <a:solidFill>
                <a:srgbClr val="F6931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TextBox 15"/>
            <p:cNvSpPr txBox="1"/>
            <p:nvPr/>
          </p:nvSpPr>
          <p:spPr>
            <a:xfrm>
              <a:off x="1908312" y="2690936"/>
              <a:ext cx="3407259" cy="307777"/>
            </a:xfrm>
            <a:prstGeom prst="rect">
              <a:avLst/>
            </a:prstGeom>
            <a:noFill/>
          </p:spPr>
          <p:txBody>
            <a:bodyPr wrap="square" rtlCol="0">
              <a:spAutoFit/>
            </a:bodyPr>
            <a:lstStyle/>
            <a:p>
              <a:pPr algn="r">
                <a:defRPr/>
              </a:pPr>
              <a:r>
                <a:rPr lang="en-US" sz="1372" kern="0" dirty="0">
                  <a:solidFill>
                    <a:srgbClr val="F6931A"/>
                  </a:solidFill>
                  <a:cs typeface="Arial" pitchFamily="34" charset="0"/>
                </a:rPr>
                <a:t>Feedback</a:t>
              </a:r>
              <a:endParaRPr lang="en-US" sz="1372" b="1" kern="0" dirty="0">
                <a:solidFill>
                  <a:srgbClr val="F6931A"/>
                </a:solidFill>
                <a:latin typeface="Segoe UI Light"/>
                <a:cs typeface="Arial" pitchFamily="34" charset="0"/>
              </a:endParaRPr>
            </a:p>
          </p:txBody>
        </p:sp>
      </p:grpSp>
      <p:sp>
        <p:nvSpPr>
          <p:cNvPr id="18" name="Rectangle 17"/>
          <p:cNvSpPr/>
          <p:nvPr/>
        </p:nvSpPr>
        <p:spPr>
          <a:xfrm>
            <a:off x="6359870" y="1701898"/>
            <a:ext cx="2933993" cy="452590"/>
          </a:xfrm>
          <a:prstGeom prst="rect">
            <a:avLst/>
          </a:prstGeom>
        </p:spPr>
        <p:txBody>
          <a:bodyPr wrap="none">
            <a:spAutoFit/>
          </a:bodyPr>
          <a:lstStyle/>
          <a:p>
            <a:r>
              <a:rPr lang="en-US" sz="2353" kern="0" dirty="0">
                <a:solidFill>
                  <a:srgbClr val="C02DA2"/>
                </a:solidFill>
                <a:latin typeface="Segoe UI Light"/>
                <a:cs typeface="Arial" pitchFamily="34" charset="0"/>
              </a:rPr>
              <a:t>Plan the next iteration</a:t>
            </a:r>
            <a:endParaRPr lang="en-US" sz="2353" dirty="0">
              <a:solidFill>
                <a:srgbClr val="C02DA2"/>
              </a:solidFill>
            </a:endParaRPr>
          </a:p>
        </p:txBody>
      </p:sp>
      <p:grpSp>
        <p:nvGrpSpPr>
          <p:cNvPr id="32" name="Group 31"/>
          <p:cNvGrpSpPr/>
          <p:nvPr/>
        </p:nvGrpSpPr>
        <p:grpSpPr>
          <a:xfrm>
            <a:off x="392559" y="473600"/>
            <a:ext cx="916863" cy="554884"/>
            <a:chOff x="7302500" y="1771650"/>
            <a:chExt cx="1282700" cy="776288"/>
          </a:xfrm>
        </p:grpSpPr>
        <p:sp>
          <p:nvSpPr>
            <p:cNvPr id="33" name="Freeform 28"/>
            <p:cNvSpPr>
              <a:spLocks/>
            </p:cNvSpPr>
            <p:nvPr/>
          </p:nvSpPr>
          <p:spPr bwMode="auto">
            <a:xfrm>
              <a:off x="7302500" y="1771650"/>
              <a:ext cx="1127125" cy="755650"/>
            </a:xfrm>
            <a:custGeom>
              <a:avLst/>
              <a:gdLst>
                <a:gd name="T0" fmla="*/ 1311 w 1311"/>
                <a:gd name="T1" fmla="*/ 828 h 878"/>
                <a:gd name="T2" fmla="*/ 1311 w 1311"/>
                <a:gd name="T3" fmla="*/ 828 h 878"/>
                <a:gd name="T4" fmla="*/ 1260 w 1311"/>
                <a:gd name="T5" fmla="*/ 878 h 878"/>
                <a:gd name="T6" fmla="*/ 50 w 1311"/>
                <a:gd name="T7" fmla="*/ 878 h 878"/>
                <a:gd name="T8" fmla="*/ 0 w 1311"/>
                <a:gd name="T9" fmla="*/ 828 h 878"/>
                <a:gd name="T10" fmla="*/ 0 w 1311"/>
                <a:gd name="T11" fmla="*/ 51 h 878"/>
                <a:gd name="T12" fmla="*/ 50 w 1311"/>
                <a:gd name="T13" fmla="*/ 0 h 878"/>
                <a:gd name="T14" fmla="*/ 1260 w 1311"/>
                <a:gd name="T15" fmla="*/ 0 h 878"/>
                <a:gd name="T16" fmla="*/ 1311 w 1311"/>
                <a:gd name="T17" fmla="*/ 51 h 878"/>
                <a:gd name="T18" fmla="*/ 1311 w 1311"/>
                <a:gd name="T19" fmla="*/ 82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1" h="878">
                  <a:moveTo>
                    <a:pt x="1311" y="828"/>
                  </a:moveTo>
                  <a:lnTo>
                    <a:pt x="1311" y="828"/>
                  </a:lnTo>
                  <a:cubicBezTo>
                    <a:pt x="1311" y="856"/>
                    <a:pt x="1288" y="878"/>
                    <a:pt x="1260" y="878"/>
                  </a:cubicBezTo>
                  <a:lnTo>
                    <a:pt x="50" y="878"/>
                  </a:lnTo>
                  <a:cubicBezTo>
                    <a:pt x="22" y="878"/>
                    <a:pt x="0" y="856"/>
                    <a:pt x="0" y="828"/>
                  </a:cubicBezTo>
                  <a:lnTo>
                    <a:pt x="0" y="51"/>
                  </a:lnTo>
                  <a:cubicBezTo>
                    <a:pt x="0" y="23"/>
                    <a:pt x="22" y="0"/>
                    <a:pt x="50" y="0"/>
                  </a:cubicBezTo>
                  <a:lnTo>
                    <a:pt x="1260" y="0"/>
                  </a:lnTo>
                  <a:cubicBezTo>
                    <a:pt x="1288" y="0"/>
                    <a:pt x="1311" y="23"/>
                    <a:pt x="1311" y="51"/>
                  </a:cubicBezTo>
                  <a:lnTo>
                    <a:pt x="1311" y="828"/>
                  </a:ln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4" name="Freeform 29"/>
            <p:cNvSpPr>
              <a:spLocks/>
            </p:cNvSpPr>
            <p:nvPr/>
          </p:nvSpPr>
          <p:spPr bwMode="auto">
            <a:xfrm>
              <a:off x="7386638" y="1851025"/>
              <a:ext cx="958850" cy="558800"/>
            </a:xfrm>
            <a:custGeom>
              <a:avLst/>
              <a:gdLst>
                <a:gd name="T0" fmla="*/ 0 w 1115"/>
                <a:gd name="T1" fmla="*/ 0 h 649"/>
                <a:gd name="T2" fmla="*/ 0 w 1115"/>
                <a:gd name="T3" fmla="*/ 0 h 649"/>
                <a:gd name="T4" fmla="*/ 1115 w 1115"/>
                <a:gd name="T5" fmla="*/ 0 h 649"/>
                <a:gd name="T6" fmla="*/ 1115 w 1115"/>
                <a:gd name="T7" fmla="*/ 649 h 649"/>
                <a:gd name="T8" fmla="*/ 0 w 1115"/>
                <a:gd name="T9" fmla="*/ 649 h 649"/>
                <a:gd name="T10" fmla="*/ 0 w 1115"/>
                <a:gd name="T11" fmla="*/ 0 h 649"/>
              </a:gdLst>
              <a:ahLst/>
              <a:cxnLst>
                <a:cxn ang="0">
                  <a:pos x="T0" y="T1"/>
                </a:cxn>
                <a:cxn ang="0">
                  <a:pos x="T2" y="T3"/>
                </a:cxn>
                <a:cxn ang="0">
                  <a:pos x="T4" y="T5"/>
                </a:cxn>
                <a:cxn ang="0">
                  <a:pos x="T6" y="T7"/>
                </a:cxn>
                <a:cxn ang="0">
                  <a:pos x="T8" y="T9"/>
                </a:cxn>
                <a:cxn ang="0">
                  <a:pos x="T10" y="T11"/>
                </a:cxn>
              </a:cxnLst>
              <a:rect l="0" t="0" r="r" b="b"/>
              <a:pathLst>
                <a:path w="1115" h="649">
                  <a:moveTo>
                    <a:pt x="0" y="0"/>
                  </a:moveTo>
                  <a:lnTo>
                    <a:pt x="0" y="0"/>
                  </a:lnTo>
                  <a:lnTo>
                    <a:pt x="1115" y="0"/>
                  </a:lnTo>
                  <a:lnTo>
                    <a:pt x="1115" y="649"/>
                  </a:lnTo>
                  <a:lnTo>
                    <a:pt x="0" y="649"/>
                  </a:lnTo>
                  <a:lnTo>
                    <a:pt x="0" y="0"/>
                  </a:lnTo>
                  <a:close/>
                </a:path>
              </a:pathLst>
            </a:custGeom>
            <a:solidFill>
              <a:srgbClr val="FBE1A6"/>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5" name="Freeform 30"/>
            <p:cNvSpPr>
              <a:spLocks/>
            </p:cNvSpPr>
            <p:nvPr/>
          </p:nvSpPr>
          <p:spPr bwMode="auto">
            <a:xfrm>
              <a:off x="7831138" y="2447925"/>
              <a:ext cx="44450" cy="44450"/>
            </a:xfrm>
            <a:custGeom>
              <a:avLst/>
              <a:gdLst>
                <a:gd name="T0" fmla="*/ 25 w 51"/>
                <a:gd name="T1" fmla="*/ 51 h 51"/>
                <a:gd name="T2" fmla="*/ 25 w 51"/>
                <a:gd name="T3" fmla="*/ 51 h 51"/>
                <a:gd name="T4" fmla="*/ 0 w 51"/>
                <a:gd name="T5" fmla="*/ 26 h 51"/>
                <a:gd name="T6" fmla="*/ 25 w 51"/>
                <a:gd name="T7" fmla="*/ 0 h 51"/>
                <a:gd name="T8" fmla="*/ 51 w 51"/>
                <a:gd name="T9" fmla="*/ 26 h 51"/>
                <a:gd name="T10" fmla="*/ 25 w 51"/>
                <a:gd name="T11" fmla="*/ 51 h 51"/>
              </a:gdLst>
              <a:ahLst/>
              <a:cxnLst>
                <a:cxn ang="0">
                  <a:pos x="T0" y="T1"/>
                </a:cxn>
                <a:cxn ang="0">
                  <a:pos x="T2" y="T3"/>
                </a:cxn>
                <a:cxn ang="0">
                  <a:pos x="T4" y="T5"/>
                </a:cxn>
                <a:cxn ang="0">
                  <a:pos x="T6" y="T7"/>
                </a:cxn>
                <a:cxn ang="0">
                  <a:pos x="T8" y="T9"/>
                </a:cxn>
                <a:cxn ang="0">
                  <a:pos x="T10" y="T11"/>
                </a:cxn>
              </a:cxnLst>
              <a:rect l="0" t="0" r="r" b="b"/>
              <a:pathLst>
                <a:path w="51" h="51">
                  <a:moveTo>
                    <a:pt x="25" y="51"/>
                  </a:moveTo>
                  <a:lnTo>
                    <a:pt x="25" y="51"/>
                  </a:lnTo>
                  <a:cubicBezTo>
                    <a:pt x="11" y="51"/>
                    <a:pt x="0" y="40"/>
                    <a:pt x="0" y="26"/>
                  </a:cubicBezTo>
                  <a:cubicBezTo>
                    <a:pt x="0" y="12"/>
                    <a:pt x="11" y="0"/>
                    <a:pt x="25" y="0"/>
                  </a:cubicBezTo>
                  <a:cubicBezTo>
                    <a:pt x="39" y="0"/>
                    <a:pt x="51" y="12"/>
                    <a:pt x="51" y="26"/>
                  </a:cubicBezTo>
                  <a:cubicBezTo>
                    <a:pt x="51" y="40"/>
                    <a:pt x="39" y="51"/>
                    <a:pt x="25" y="51"/>
                  </a:cubicBezTo>
                  <a:close/>
                </a:path>
              </a:pathLst>
            </a:custGeom>
            <a:solidFill>
              <a:srgbClr val="FEFEFE"/>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6" name="Freeform 31"/>
            <p:cNvSpPr>
              <a:spLocks/>
            </p:cNvSpPr>
            <p:nvPr/>
          </p:nvSpPr>
          <p:spPr bwMode="auto">
            <a:xfrm>
              <a:off x="7577138" y="2127250"/>
              <a:ext cx="114300" cy="274638"/>
            </a:xfrm>
            <a:custGeom>
              <a:avLst/>
              <a:gdLst>
                <a:gd name="T0" fmla="*/ 0 w 132"/>
                <a:gd name="T1" fmla="*/ 0 h 318"/>
                <a:gd name="T2" fmla="*/ 0 w 132"/>
                <a:gd name="T3" fmla="*/ 0 h 318"/>
                <a:gd name="T4" fmla="*/ 132 w 132"/>
                <a:gd name="T5" fmla="*/ 0 h 318"/>
                <a:gd name="T6" fmla="*/ 132 w 132"/>
                <a:gd name="T7" fmla="*/ 318 h 318"/>
                <a:gd name="T8" fmla="*/ 0 w 132"/>
                <a:gd name="T9" fmla="*/ 318 h 318"/>
                <a:gd name="T10" fmla="*/ 0 w 132"/>
                <a:gd name="T11" fmla="*/ 0 h 318"/>
              </a:gdLst>
              <a:ahLst/>
              <a:cxnLst>
                <a:cxn ang="0">
                  <a:pos x="T0" y="T1"/>
                </a:cxn>
                <a:cxn ang="0">
                  <a:pos x="T2" y="T3"/>
                </a:cxn>
                <a:cxn ang="0">
                  <a:pos x="T4" y="T5"/>
                </a:cxn>
                <a:cxn ang="0">
                  <a:pos x="T6" y="T7"/>
                </a:cxn>
                <a:cxn ang="0">
                  <a:pos x="T8" y="T9"/>
                </a:cxn>
                <a:cxn ang="0">
                  <a:pos x="T10" y="T11"/>
                </a:cxn>
              </a:cxnLst>
              <a:rect l="0" t="0" r="r" b="b"/>
              <a:pathLst>
                <a:path w="132" h="318">
                  <a:moveTo>
                    <a:pt x="0" y="0"/>
                  </a:moveTo>
                  <a:lnTo>
                    <a:pt x="0" y="0"/>
                  </a:lnTo>
                  <a:lnTo>
                    <a:pt x="132" y="0"/>
                  </a:lnTo>
                  <a:lnTo>
                    <a:pt x="132" y="318"/>
                  </a:lnTo>
                  <a:lnTo>
                    <a:pt x="0" y="318"/>
                  </a:lnTo>
                  <a:lnTo>
                    <a:pt x="0" y="0"/>
                  </a:ln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7" name="Freeform 32"/>
            <p:cNvSpPr>
              <a:spLocks/>
            </p:cNvSpPr>
            <p:nvPr/>
          </p:nvSpPr>
          <p:spPr bwMode="auto">
            <a:xfrm>
              <a:off x="7729538" y="2041525"/>
              <a:ext cx="114300" cy="360363"/>
            </a:xfrm>
            <a:custGeom>
              <a:avLst/>
              <a:gdLst>
                <a:gd name="T0" fmla="*/ 0 w 132"/>
                <a:gd name="T1" fmla="*/ 0 h 418"/>
                <a:gd name="T2" fmla="*/ 0 w 132"/>
                <a:gd name="T3" fmla="*/ 0 h 418"/>
                <a:gd name="T4" fmla="*/ 132 w 132"/>
                <a:gd name="T5" fmla="*/ 0 h 418"/>
                <a:gd name="T6" fmla="*/ 132 w 132"/>
                <a:gd name="T7" fmla="*/ 418 h 418"/>
                <a:gd name="T8" fmla="*/ 0 w 132"/>
                <a:gd name="T9" fmla="*/ 418 h 418"/>
                <a:gd name="T10" fmla="*/ 0 w 132"/>
                <a:gd name="T11" fmla="*/ 0 h 418"/>
              </a:gdLst>
              <a:ahLst/>
              <a:cxnLst>
                <a:cxn ang="0">
                  <a:pos x="T0" y="T1"/>
                </a:cxn>
                <a:cxn ang="0">
                  <a:pos x="T2" y="T3"/>
                </a:cxn>
                <a:cxn ang="0">
                  <a:pos x="T4" y="T5"/>
                </a:cxn>
                <a:cxn ang="0">
                  <a:pos x="T6" y="T7"/>
                </a:cxn>
                <a:cxn ang="0">
                  <a:pos x="T8" y="T9"/>
                </a:cxn>
                <a:cxn ang="0">
                  <a:pos x="T10" y="T11"/>
                </a:cxn>
              </a:cxnLst>
              <a:rect l="0" t="0" r="r" b="b"/>
              <a:pathLst>
                <a:path w="132" h="418">
                  <a:moveTo>
                    <a:pt x="0" y="0"/>
                  </a:moveTo>
                  <a:lnTo>
                    <a:pt x="0" y="0"/>
                  </a:lnTo>
                  <a:lnTo>
                    <a:pt x="132" y="0"/>
                  </a:lnTo>
                  <a:lnTo>
                    <a:pt x="132" y="418"/>
                  </a:lnTo>
                  <a:lnTo>
                    <a:pt x="0" y="418"/>
                  </a:lnTo>
                  <a:lnTo>
                    <a:pt x="0" y="0"/>
                  </a:ln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8" name="Freeform 33"/>
            <p:cNvSpPr>
              <a:spLocks/>
            </p:cNvSpPr>
            <p:nvPr/>
          </p:nvSpPr>
          <p:spPr bwMode="auto">
            <a:xfrm>
              <a:off x="7883525" y="2095500"/>
              <a:ext cx="114300" cy="306388"/>
            </a:xfrm>
            <a:custGeom>
              <a:avLst/>
              <a:gdLst>
                <a:gd name="T0" fmla="*/ 0 w 132"/>
                <a:gd name="T1" fmla="*/ 0 h 356"/>
                <a:gd name="T2" fmla="*/ 0 w 132"/>
                <a:gd name="T3" fmla="*/ 0 h 356"/>
                <a:gd name="T4" fmla="*/ 132 w 132"/>
                <a:gd name="T5" fmla="*/ 0 h 356"/>
                <a:gd name="T6" fmla="*/ 132 w 132"/>
                <a:gd name="T7" fmla="*/ 356 h 356"/>
                <a:gd name="T8" fmla="*/ 0 w 132"/>
                <a:gd name="T9" fmla="*/ 356 h 356"/>
                <a:gd name="T10" fmla="*/ 0 w 132"/>
                <a:gd name="T11" fmla="*/ 0 h 356"/>
              </a:gdLst>
              <a:ahLst/>
              <a:cxnLst>
                <a:cxn ang="0">
                  <a:pos x="T0" y="T1"/>
                </a:cxn>
                <a:cxn ang="0">
                  <a:pos x="T2" y="T3"/>
                </a:cxn>
                <a:cxn ang="0">
                  <a:pos x="T4" y="T5"/>
                </a:cxn>
                <a:cxn ang="0">
                  <a:pos x="T6" y="T7"/>
                </a:cxn>
                <a:cxn ang="0">
                  <a:pos x="T8" y="T9"/>
                </a:cxn>
                <a:cxn ang="0">
                  <a:pos x="T10" y="T11"/>
                </a:cxn>
              </a:cxnLst>
              <a:rect l="0" t="0" r="r" b="b"/>
              <a:pathLst>
                <a:path w="132" h="356">
                  <a:moveTo>
                    <a:pt x="0" y="0"/>
                  </a:moveTo>
                  <a:lnTo>
                    <a:pt x="0" y="0"/>
                  </a:lnTo>
                  <a:lnTo>
                    <a:pt x="132" y="0"/>
                  </a:lnTo>
                  <a:lnTo>
                    <a:pt x="132" y="356"/>
                  </a:lnTo>
                  <a:lnTo>
                    <a:pt x="0" y="356"/>
                  </a:lnTo>
                  <a:lnTo>
                    <a:pt x="0" y="0"/>
                  </a:ln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39" name="Freeform 34"/>
            <p:cNvSpPr>
              <a:spLocks/>
            </p:cNvSpPr>
            <p:nvPr/>
          </p:nvSpPr>
          <p:spPr bwMode="auto">
            <a:xfrm>
              <a:off x="8037513" y="1916113"/>
              <a:ext cx="112713" cy="485775"/>
            </a:xfrm>
            <a:custGeom>
              <a:avLst/>
              <a:gdLst>
                <a:gd name="T0" fmla="*/ 0 w 131"/>
                <a:gd name="T1" fmla="*/ 0 h 564"/>
                <a:gd name="T2" fmla="*/ 0 w 131"/>
                <a:gd name="T3" fmla="*/ 0 h 564"/>
                <a:gd name="T4" fmla="*/ 131 w 131"/>
                <a:gd name="T5" fmla="*/ 0 h 564"/>
                <a:gd name="T6" fmla="*/ 131 w 131"/>
                <a:gd name="T7" fmla="*/ 564 h 564"/>
                <a:gd name="T8" fmla="*/ 0 w 131"/>
                <a:gd name="T9" fmla="*/ 564 h 564"/>
                <a:gd name="T10" fmla="*/ 0 w 131"/>
                <a:gd name="T11" fmla="*/ 0 h 564"/>
              </a:gdLst>
              <a:ahLst/>
              <a:cxnLst>
                <a:cxn ang="0">
                  <a:pos x="T0" y="T1"/>
                </a:cxn>
                <a:cxn ang="0">
                  <a:pos x="T2" y="T3"/>
                </a:cxn>
                <a:cxn ang="0">
                  <a:pos x="T4" y="T5"/>
                </a:cxn>
                <a:cxn ang="0">
                  <a:pos x="T6" y="T7"/>
                </a:cxn>
                <a:cxn ang="0">
                  <a:pos x="T8" y="T9"/>
                </a:cxn>
                <a:cxn ang="0">
                  <a:pos x="T10" y="T11"/>
                </a:cxn>
              </a:cxnLst>
              <a:rect l="0" t="0" r="r" b="b"/>
              <a:pathLst>
                <a:path w="131" h="564">
                  <a:moveTo>
                    <a:pt x="0" y="0"/>
                  </a:moveTo>
                  <a:lnTo>
                    <a:pt x="0" y="0"/>
                  </a:lnTo>
                  <a:lnTo>
                    <a:pt x="131" y="0"/>
                  </a:lnTo>
                  <a:lnTo>
                    <a:pt x="131" y="564"/>
                  </a:lnTo>
                  <a:lnTo>
                    <a:pt x="0" y="564"/>
                  </a:lnTo>
                  <a:lnTo>
                    <a:pt x="0" y="0"/>
                  </a:ln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0" name="Freeform 148"/>
            <p:cNvSpPr>
              <a:spLocks/>
            </p:cNvSpPr>
            <p:nvPr/>
          </p:nvSpPr>
          <p:spPr bwMode="auto">
            <a:xfrm>
              <a:off x="8488363" y="2435225"/>
              <a:ext cx="90488" cy="104775"/>
            </a:xfrm>
            <a:custGeom>
              <a:avLst/>
              <a:gdLst>
                <a:gd name="T0" fmla="*/ 65 w 106"/>
                <a:gd name="T1" fmla="*/ 122 h 122"/>
                <a:gd name="T2" fmla="*/ 65 w 106"/>
                <a:gd name="T3" fmla="*/ 122 h 122"/>
                <a:gd name="T4" fmla="*/ 106 w 106"/>
                <a:gd name="T5" fmla="*/ 94 h 122"/>
                <a:gd name="T6" fmla="*/ 40 w 106"/>
                <a:gd name="T7" fmla="*/ 0 h 122"/>
                <a:gd name="T8" fmla="*/ 0 w 106"/>
                <a:gd name="T9" fmla="*/ 28 h 122"/>
                <a:gd name="T10" fmla="*/ 65 w 106"/>
                <a:gd name="T11" fmla="*/ 122 h 122"/>
              </a:gdLst>
              <a:ahLst/>
              <a:cxnLst>
                <a:cxn ang="0">
                  <a:pos x="T0" y="T1"/>
                </a:cxn>
                <a:cxn ang="0">
                  <a:pos x="T2" y="T3"/>
                </a:cxn>
                <a:cxn ang="0">
                  <a:pos x="T4" y="T5"/>
                </a:cxn>
                <a:cxn ang="0">
                  <a:pos x="T6" y="T7"/>
                </a:cxn>
                <a:cxn ang="0">
                  <a:pos x="T8" y="T9"/>
                </a:cxn>
                <a:cxn ang="0">
                  <a:pos x="T10" y="T11"/>
                </a:cxn>
              </a:cxnLst>
              <a:rect l="0" t="0" r="r" b="b"/>
              <a:pathLst>
                <a:path w="106" h="122">
                  <a:moveTo>
                    <a:pt x="65" y="122"/>
                  </a:moveTo>
                  <a:lnTo>
                    <a:pt x="65" y="122"/>
                  </a:lnTo>
                  <a:lnTo>
                    <a:pt x="106" y="94"/>
                  </a:lnTo>
                  <a:lnTo>
                    <a:pt x="40" y="0"/>
                  </a:lnTo>
                  <a:lnTo>
                    <a:pt x="0" y="28"/>
                  </a:lnTo>
                  <a:lnTo>
                    <a:pt x="65" y="122"/>
                  </a:ln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1" name="Freeform 149"/>
            <p:cNvSpPr>
              <a:spLocks/>
            </p:cNvSpPr>
            <p:nvPr/>
          </p:nvSpPr>
          <p:spPr bwMode="auto">
            <a:xfrm>
              <a:off x="8272463" y="2127250"/>
              <a:ext cx="250825" cy="331788"/>
            </a:xfrm>
            <a:custGeom>
              <a:avLst/>
              <a:gdLst>
                <a:gd name="T0" fmla="*/ 251 w 291"/>
                <a:gd name="T1" fmla="*/ 386 h 386"/>
                <a:gd name="T2" fmla="*/ 251 w 291"/>
                <a:gd name="T3" fmla="*/ 386 h 386"/>
                <a:gd name="T4" fmla="*/ 291 w 291"/>
                <a:gd name="T5" fmla="*/ 358 h 386"/>
                <a:gd name="T6" fmla="*/ 41 w 291"/>
                <a:gd name="T7" fmla="*/ 0 h 386"/>
                <a:gd name="T8" fmla="*/ 0 w 291"/>
                <a:gd name="T9" fmla="*/ 29 h 386"/>
                <a:gd name="T10" fmla="*/ 251 w 291"/>
                <a:gd name="T11" fmla="*/ 386 h 386"/>
              </a:gdLst>
              <a:ahLst/>
              <a:cxnLst>
                <a:cxn ang="0">
                  <a:pos x="T0" y="T1"/>
                </a:cxn>
                <a:cxn ang="0">
                  <a:pos x="T2" y="T3"/>
                </a:cxn>
                <a:cxn ang="0">
                  <a:pos x="T4" y="T5"/>
                </a:cxn>
                <a:cxn ang="0">
                  <a:pos x="T6" y="T7"/>
                </a:cxn>
                <a:cxn ang="0">
                  <a:pos x="T8" y="T9"/>
                </a:cxn>
                <a:cxn ang="0">
                  <a:pos x="T10" y="T11"/>
                </a:cxn>
              </a:cxnLst>
              <a:rect l="0" t="0" r="r" b="b"/>
              <a:pathLst>
                <a:path w="291" h="386">
                  <a:moveTo>
                    <a:pt x="251" y="386"/>
                  </a:moveTo>
                  <a:lnTo>
                    <a:pt x="251" y="386"/>
                  </a:lnTo>
                  <a:lnTo>
                    <a:pt x="291" y="358"/>
                  </a:lnTo>
                  <a:lnTo>
                    <a:pt x="41" y="0"/>
                  </a:lnTo>
                  <a:lnTo>
                    <a:pt x="0" y="29"/>
                  </a:lnTo>
                  <a:lnTo>
                    <a:pt x="251" y="386"/>
                  </a:ln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2" name="Freeform 150"/>
            <p:cNvSpPr>
              <a:spLocks/>
            </p:cNvSpPr>
            <p:nvPr/>
          </p:nvSpPr>
          <p:spPr bwMode="auto">
            <a:xfrm>
              <a:off x="8543925" y="2516188"/>
              <a:ext cx="41275" cy="31750"/>
            </a:xfrm>
            <a:custGeom>
              <a:avLst/>
              <a:gdLst>
                <a:gd name="T0" fmla="*/ 44 w 47"/>
                <a:gd name="T1" fmla="*/ 4 h 37"/>
                <a:gd name="T2" fmla="*/ 44 w 47"/>
                <a:gd name="T3" fmla="*/ 4 h 37"/>
                <a:gd name="T4" fmla="*/ 41 w 47"/>
                <a:gd name="T5" fmla="*/ 0 h 37"/>
                <a:gd name="T6" fmla="*/ 0 w 47"/>
                <a:gd name="T7" fmla="*/ 28 h 37"/>
                <a:gd name="T8" fmla="*/ 3 w 47"/>
                <a:gd name="T9" fmla="*/ 32 h 37"/>
                <a:gd name="T10" fmla="*/ 17 w 47"/>
                <a:gd name="T11" fmla="*/ 35 h 37"/>
                <a:gd name="T12" fmla="*/ 41 w 47"/>
                <a:gd name="T13" fmla="*/ 17 h 37"/>
                <a:gd name="T14" fmla="*/ 44 w 47"/>
                <a:gd name="T15" fmla="*/ 4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7">
                  <a:moveTo>
                    <a:pt x="44" y="4"/>
                  </a:moveTo>
                  <a:lnTo>
                    <a:pt x="44" y="4"/>
                  </a:lnTo>
                  <a:cubicBezTo>
                    <a:pt x="41" y="0"/>
                    <a:pt x="41" y="0"/>
                    <a:pt x="41" y="0"/>
                  </a:cubicBezTo>
                  <a:cubicBezTo>
                    <a:pt x="0" y="28"/>
                    <a:pt x="0" y="28"/>
                    <a:pt x="0" y="28"/>
                  </a:cubicBezTo>
                  <a:cubicBezTo>
                    <a:pt x="3" y="32"/>
                    <a:pt x="3" y="32"/>
                    <a:pt x="3" y="32"/>
                  </a:cubicBezTo>
                  <a:cubicBezTo>
                    <a:pt x="6" y="36"/>
                    <a:pt x="13" y="37"/>
                    <a:pt x="17" y="35"/>
                  </a:cubicBezTo>
                  <a:cubicBezTo>
                    <a:pt x="41" y="17"/>
                    <a:pt x="41" y="17"/>
                    <a:pt x="41" y="17"/>
                  </a:cubicBezTo>
                  <a:cubicBezTo>
                    <a:pt x="45" y="15"/>
                    <a:pt x="47" y="8"/>
                    <a:pt x="44" y="4"/>
                  </a:cubicBez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3" name="Freeform 151"/>
            <p:cNvSpPr>
              <a:spLocks/>
            </p:cNvSpPr>
            <p:nvPr/>
          </p:nvSpPr>
          <p:spPr bwMode="auto">
            <a:xfrm>
              <a:off x="8226425" y="2058988"/>
              <a:ext cx="80963" cy="92075"/>
            </a:xfrm>
            <a:custGeom>
              <a:avLst/>
              <a:gdLst>
                <a:gd name="T0" fmla="*/ 62 w 94"/>
                <a:gd name="T1" fmla="*/ 33 h 107"/>
                <a:gd name="T2" fmla="*/ 62 w 94"/>
                <a:gd name="T3" fmla="*/ 33 h 107"/>
                <a:gd name="T4" fmla="*/ 22 w 94"/>
                <a:gd name="T5" fmla="*/ 1 h 107"/>
                <a:gd name="T6" fmla="*/ 5 w 94"/>
                <a:gd name="T7" fmla="*/ 13 h 107"/>
                <a:gd name="T8" fmla="*/ 22 w 94"/>
                <a:gd name="T9" fmla="*/ 62 h 107"/>
                <a:gd name="T10" fmla="*/ 53 w 94"/>
                <a:gd name="T11" fmla="*/ 107 h 107"/>
                <a:gd name="T12" fmla="*/ 69 w 94"/>
                <a:gd name="T13" fmla="*/ 95 h 107"/>
                <a:gd name="T14" fmla="*/ 73 w 94"/>
                <a:gd name="T15" fmla="*/ 92 h 107"/>
                <a:gd name="T16" fmla="*/ 94 w 94"/>
                <a:gd name="T17" fmla="*/ 78 h 107"/>
                <a:gd name="T18" fmla="*/ 62 w 94"/>
                <a:gd name="T19"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07">
                  <a:moveTo>
                    <a:pt x="62" y="33"/>
                  </a:moveTo>
                  <a:lnTo>
                    <a:pt x="62" y="33"/>
                  </a:lnTo>
                  <a:cubicBezTo>
                    <a:pt x="54" y="21"/>
                    <a:pt x="33" y="0"/>
                    <a:pt x="22" y="1"/>
                  </a:cubicBezTo>
                  <a:cubicBezTo>
                    <a:pt x="5" y="13"/>
                    <a:pt x="5" y="13"/>
                    <a:pt x="5" y="13"/>
                  </a:cubicBezTo>
                  <a:cubicBezTo>
                    <a:pt x="0" y="23"/>
                    <a:pt x="13" y="50"/>
                    <a:pt x="22" y="62"/>
                  </a:cubicBezTo>
                  <a:cubicBezTo>
                    <a:pt x="53" y="107"/>
                    <a:pt x="53" y="107"/>
                    <a:pt x="53" y="107"/>
                  </a:cubicBezTo>
                  <a:cubicBezTo>
                    <a:pt x="69" y="95"/>
                    <a:pt x="69" y="95"/>
                    <a:pt x="69" y="95"/>
                  </a:cubicBezTo>
                  <a:cubicBezTo>
                    <a:pt x="73" y="92"/>
                    <a:pt x="73" y="92"/>
                    <a:pt x="73" y="92"/>
                  </a:cubicBezTo>
                  <a:cubicBezTo>
                    <a:pt x="94" y="78"/>
                    <a:pt x="94" y="78"/>
                    <a:pt x="94" y="78"/>
                  </a:cubicBezTo>
                  <a:lnTo>
                    <a:pt x="62" y="33"/>
                  </a:ln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44" name="Freeform 152"/>
            <p:cNvSpPr>
              <a:spLocks/>
            </p:cNvSpPr>
            <p:nvPr/>
          </p:nvSpPr>
          <p:spPr bwMode="auto">
            <a:xfrm>
              <a:off x="8524875" y="2479675"/>
              <a:ext cx="44450" cy="53975"/>
            </a:xfrm>
            <a:custGeom>
              <a:avLst/>
              <a:gdLst>
                <a:gd name="T0" fmla="*/ 38 w 51"/>
                <a:gd name="T1" fmla="*/ 58 h 61"/>
                <a:gd name="T2" fmla="*/ 38 w 51"/>
                <a:gd name="T3" fmla="*/ 58 h 61"/>
                <a:gd name="T4" fmla="*/ 32 w 51"/>
                <a:gd name="T5" fmla="*/ 57 h 61"/>
                <a:gd name="T6" fmla="*/ 3 w 51"/>
                <a:gd name="T7" fmla="*/ 16 h 61"/>
                <a:gd name="T8" fmla="*/ 4 w 51"/>
                <a:gd name="T9" fmla="*/ 9 h 61"/>
                <a:gd name="T10" fmla="*/ 8 w 51"/>
                <a:gd name="T11" fmla="*/ 6 h 61"/>
                <a:gd name="T12" fmla="*/ 19 w 51"/>
                <a:gd name="T13" fmla="*/ 4 h 61"/>
                <a:gd name="T14" fmla="*/ 48 w 51"/>
                <a:gd name="T15" fmla="*/ 45 h 61"/>
                <a:gd name="T16" fmla="*/ 42 w 51"/>
                <a:gd name="T17" fmla="*/ 55 h 61"/>
                <a:gd name="T18" fmla="*/ 38 w 51"/>
                <a:gd name="T19"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61">
                  <a:moveTo>
                    <a:pt x="38" y="58"/>
                  </a:moveTo>
                  <a:lnTo>
                    <a:pt x="38" y="58"/>
                  </a:lnTo>
                  <a:cubicBezTo>
                    <a:pt x="34" y="61"/>
                    <a:pt x="34" y="61"/>
                    <a:pt x="32" y="57"/>
                  </a:cubicBezTo>
                  <a:cubicBezTo>
                    <a:pt x="3" y="16"/>
                    <a:pt x="3" y="16"/>
                    <a:pt x="3" y="16"/>
                  </a:cubicBezTo>
                  <a:cubicBezTo>
                    <a:pt x="0" y="12"/>
                    <a:pt x="0" y="12"/>
                    <a:pt x="4" y="9"/>
                  </a:cubicBezTo>
                  <a:cubicBezTo>
                    <a:pt x="8" y="6"/>
                    <a:pt x="8" y="6"/>
                    <a:pt x="8" y="6"/>
                  </a:cubicBezTo>
                  <a:cubicBezTo>
                    <a:pt x="13" y="3"/>
                    <a:pt x="17" y="0"/>
                    <a:pt x="19" y="4"/>
                  </a:cubicBezTo>
                  <a:cubicBezTo>
                    <a:pt x="48" y="45"/>
                    <a:pt x="48" y="45"/>
                    <a:pt x="48" y="45"/>
                  </a:cubicBezTo>
                  <a:cubicBezTo>
                    <a:pt x="51" y="49"/>
                    <a:pt x="47" y="52"/>
                    <a:pt x="42" y="55"/>
                  </a:cubicBezTo>
                  <a:lnTo>
                    <a:pt x="38" y="58"/>
                  </a:lnTo>
                  <a:close/>
                </a:path>
              </a:pathLst>
            </a:custGeom>
            <a:solidFill>
              <a:srgbClr val="F4AD0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grpSp>
      <p:sp>
        <p:nvSpPr>
          <p:cNvPr id="48" name="Isosceles Triangle 47"/>
          <p:cNvSpPr/>
          <p:nvPr/>
        </p:nvSpPr>
        <p:spPr bwMode="auto">
          <a:xfrm rot="10800000" flipV="1">
            <a:off x="5828742" y="1683010"/>
            <a:ext cx="500130" cy="431147"/>
          </a:xfrm>
          <a:prstGeom prst="triangle">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sp>
        <p:nvSpPr>
          <p:cNvPr id="49" name="Isosceles Triangle 48"/>
          <p:cNvSpPr/>
          <p:nvPr/>
        </p:nvSpPr>
        <p:spPr bwMode="auto">
          <a:xfrm rot="10800000" flipV="1">
            <a:off x="5828742" y="1683010"/>
            <a:ext cx="500130" cy="431147"/>
          </a:xfrm>
          <a:prstGeom prst="triangle">
            <a:avLst/>
          </a:prstGeom>
          <a:solidFill>
            <a:srgbClr val="C02DA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42" tIns="89642" rIns="33620" bIns="33620" rtlCol="0" anchor="b" anchorCtr="0"/>
          <a:lstStyle/>
          <a:p>
            <a:pPr algn="ctr" defTabSz="914038"/>
            <a:endParaRPr lang="en-US" sz="784"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92219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5400000">
                                      <p:cBhvr>
                                        <p:cTn id="6" dur="1000" fill="hold"/>
                                        <p:tgtEl>
                                          <p:spTgt spid="28"/>
                                        </p:tgtEl>
                                        <p:attrNameLst>
                                          <p:attrName>r</p:attrName>
                                        </p:attrNameLst>
                                      </p:cBhvr>
                                    </p:animRot>
                                  </p:childTnLst>
                                </p:cTn>
                              </p:par>
                              <p:par>
                                <p:cTn id="7" presetID="22" presetClass="entr" presetSubtype="4"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wipe(down)">
                                      <p:cBhvr>
                                        <p:cTn id="9" dur="500"/>
                                        <p:tgtEl>
                                          <p:spTgt spid="29"/>
                                        </p:tgtEl>
                                      </p:cBhvr>
                                    </p:animEffect>
                                  </p:childTnLst>
                                </p:cTn>
                              </p:par>
                              <p:par>
                                <p:cTn id="10" presetID="22" presetClass="entr" presetSubtype="4" fill="hold" grpId="0" nodeType="withEffect">
                                  <p:stCondLst>
                                    <p:cond delay="2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1000"/>
                            </p:stCondLst>
                            <p:childTnLst>
                              <p:par>
                                <p:cTn id="14" presetID="10" presetClass="entr" presetSubtype="0" fill="hold" nodeType="afterEffect">
                                  <p:stCondLst>
                                    <p:cond delay="5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grpId="0" nodeType="afterEffect">
                                  <p:stCondLst>
                                    <p:cond delay="50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nodeType="withEffect">
                                  <p:stCondLst>
                                    <p:cond delay="5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par>
                          <p:cTn id="27" fill="hold">
                            <p:stCondLst>
                              <p:cond delay="3000"/>
                            </p:stCondLst>
                            <p:childTnLst>
                              <p:par>
                                <p:cTn id="28" presetID="10" presetClass="entr" presetSubtype="0" fill="hold" grpId="0" nodeType="after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30" grpId="0" animBg="1"/>
      <p:bldP spid="29" grpId="0" animBg="1"/>
      <p:bldP spid="10" grpId="0" animBg="1"/>
      <p:bldP spid="18" grpId="0"/>
      <p:bldP spid="4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idx="4294967295"/>
          </p:nvPr>
        </p:nvSpPr>
        <p:spPr>
          <a:xfrm>
            <a:off x="838200" y="1231"/>
            <a:ext cx="10515600" cy="857185"/>
          </a:xfrm>
        </p:spPr>
        <p:txBody>
          <a:bodyPr/>
          <a:lstStyle/>
          <a:p>
            <a:r>
              <a:rPr lang="en-US"/>
              <a:t>Monitor and Learn</a:t>
            </a:r>
            <a:endParaRPr lang="en-US" dirty="0"/>
          </a:p>
        </p:txBody>
      </p: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b="46036"/>
          <a:stretch/>
        </p:blipFill>
        <p:spPr>
          <a:xfrm>
            <a:off x="7902293" y="4717744"/>
            <a:ext cx="3350445" cy="1852012"/>
          </a:xfrm>
          <a:prstGeom prst="rect">
            <a:avLst/>
          </a:prstGeom>
        </p:spPr>
      </p:pic>
      <p:grpSp>
        <p:nvGrpSpPr>
          <p:cNvPr id="14" name="Group 13"/>
          <p:cNvGrpSpPr/>
          <p:nvPr/>
        </p:nvGrpSpPr>
        <p:grpSpPr>
          <a:xfrm>
            <a:off x="449015" y="1189813"/>
            <a:ext cx="3643494" cy="5376231"/>
            <a:chOff x="449015" y="1189813"/>
            <a:chExt cx="3643494" cy="5376231"/>
          </a:xfrm>
        </p:grpSpPr>
        <p:sp>
          <p:nvSpPr>
            <p:cNvPr id="7" name="Rectangle 6"/>
            <p:cNvSpPr/>
            <p:nvPr/>
          </p:nvSpPr>
          <p:spPr bwMode="auto">
            <a:xfrm>
              <a:off x="449015" y="1189813"/>
              <a:ext cx="3643494" cy="537623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r>
                <a:rPr lang="en-US" sz="2353" dirty="0">
                  <a:gradFill>
                    <a:gsLst>
                      <a:gs pos="0">
                        <a:srgbClr val="FFFFFF"/>
                      </a:gs>
                      <a:gs pos="100000">
                        <a:srgbClr val="FFFFFF"/>
                      </a:gs>
                    </a:gsLst>
                    <a:lin ang="5400000" scaled="0"/>
                  </a:gradFill>
                  <a:latin typeface="Segoe UI Light"/>
                  <a:ea typeface="Segoe UI" pitchFamily="34" charset="0"/>
                  <a:cs typeface="Segoe UI" pitchFamily="34" charset="0"/>
                </a:rPr>
                <a:t>Testing in Production</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518" y="3956552"/>
              <a:ext cx="3523663" cy="2530090"/>
            </a:xfrm>
            <a:prstGeom prst="rect">
              <a:avLst/>
            </a:prstGeom>
          </p:spPr>
        </p:pic>
        <p:sp>
          <p:nvSpPr>
            <p:cNvPr id="61" name="Production B"/>
            <p:cNvSpPr/>
            <p:nvPr/>
          </p:nvSpPr>
          <p:spPr bwMode="auto">
            <a:xfrm>
              <a:off x="630258" y="1804764"/>
              <a:ext cx="1554073" cy="1008071"/>
            </a:xfrm>
            <a:prstGeom prst="roundRect">
              <a:avLst>
                <a:gd name="adj" fmla="val 5175"/>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175" dirty="0">
                  <a:gradFill>
                    <a:gsLst>
                      <a:gs pos="0">
                        <a:srgbClr val="FFFFFF"/>
                      </a:gs>
                      <a:gs pos="100000">
                        <a:srgbClr val="FFFFFF"/>
                      </a:gs>
                    </a:gsLst>
                    <a:lin ang="5400000" scaled="0"/>
                  </a:gradFill>
                  <a:latin typeface="Segoe UI"/>
                  <a:ea typeface="Segoe UI" pitchFamily="34" charset="0"/>
                  <a:cs typeface="Segoe UI" pitchFamily="34" charset="0"/>
                </a:rPr>
                <a:t>PRODUCTION A</a:t>
              </a:r>
            </a:p>
          </p:txBody>
        </p:sp>
        <p:sp>
          <p:nvSpPr>
            <p:cNvPr id="62" name="APP 2"/>
            <p:cNvSpPr>
              <a:spLocks noEditPoints="1"/>
            </p:cNvSpPr>
            <p:nvPr/>
          </p:nvSpPr>
          <p:spPr bwMode="auto">
            <a:xfrm>
              <a:off x="1147598" y="2213951"/>
              <a:ext cx="519392" cy="520604"/>
            </a:xfrm>
            <a:custGeom>
              <a:avLst/>
              <a:gdLst>
                <a:gd name="T0" fmla="*/ 364 w 371"/>
                <a:gd name="T1" fmla="*/ 103 h 383"/>
                <a:gd name="T2" fmla="*/ 216 w 371"/>
                <a:gd name="T3" fmla="*/ 3 h 383"/>
                <a:gd name="T4" fmla="*/ 203 w 371"/>
                <a:gd name="T5" fmla="*/ 1 h 383"/>
                <a:gd name="T6" fmla="*/ 13 w 371"/>
                <a:gd name="T7" fmla="*/ 50 h 383"/>
                <a:gd name="T8" fmla="*/ 0 w 371"/>
                <a:gd name="T9" fmla="*/ 66 h 383"/>
                <a:gd name="T10" fmla="*/ 0 w 371"/>
                <a:gd name="T11" fmla="*/ 243 h 383"/>
                <a:gd name="T12" fmla="*/ 5 w 371"/>
                <a:gd name="T13" fmla="*/ 255 h 383"/>
                <a:gd name="T14" fmla="*/ 125 w 371"/>
                <a:gd name="T15" fmla="*/ 379 h 383"/>
                <a:gd name="T16" fmla="*/ 137 w 371"/>
                <a:gd name="T17" fmla="*/ 383 h 383"/>
                <a:gd name="T18" fmla="*/ 142 w 371"/>
                <a:gd name="T19" fmla="*/ 383 h 383"/>
                <a:gd name="T20" fmla="*/ 351 w 371"/>
                <a:gd name="T21" fmla="*/ 310 h 383"/>
                <a:gd name="T22" fmla="*/ 362 w 371"/>
                <a:gd name="T23" fmla="*/ 296 h 383"/>
                <a:gd name="T24" fmla="*/ 371 w 371"/>
                <a:gd name="T25" fmla="*/ 117 h 383"/>
                <a:gd name="T26" fmla="*/ 364 w 371"/>
                <a:gd name="T27" fmla="*/ 103 h 383"/>
                <a:gd name="T28" fmla="*/ 204 w 371"/>
                <a:gd name="T29" fmla="*/ 34 h 383"/>
                <a:gd name="T30" fmla="*/ 321 w 371"/>
                <a:gd name="T31" fmla="*/ 113 h 383"/>
                <a:gd name="T32" fmla="*/ 251 w 371"/>
                <a:gd name="T33" fmla="*/ 134 h 383"/>
                <a:gd name="T34" fmla="*/ 139 w 371"/>
                <a:gd name="T35" fmla="*/ 51 h 383"/>
                <a:gd name="T36" fmla="*/ 204 w 371"/>
                <a:gd name="T37" fmla="*/ 34 h 383"/>
                <a:gd name="T38" fmla="*/ 143 w 371"/>
                <a:gd name="T39" fmla="*/ 167 h 383"/>
                <a:gd name="T40" fmla="*/ 42 w 371"/>
                <a:gd name="T41" fmla="*/ 76 h 383"/>
                <a:gd name="T42" fmla="*/ 113 w 371"/>
                <a:gd name="T43" fmla="*/ 58 h 383"/>
                <a:gd name="T44" fmla="*/ 225 w 371"/>
                <a:gd name="T45" fmla="*/ 142 h 383"/>
                <a:gd name="T46" fmla="*/ 143 w 371"/>
                <a:gd name="T47" fmla="*/ 167 h 383"/>
                <a:gd name="T48" fmla="*/ 33 w 371"/>
                <a:gd name="T49" fmla="*/ 237 h 383"/>
                <a:gd name="T50" fmla="*/ 33 w 371"/>
                <a:gd name="T51" fmla="*/ 96 h 383"/>
                <a:gd name="T52" fmla="*/ 130 w 371"/>
                <a:gd name="T53" fmla="*/ 184 h 383"/>
                <a:gd name="T54" fmla="*/ 130 w 371"/>
                <a:gd name="T55" fmla="*/ 338 h 383"/>
                <a:gd name="T56" fmla="*/ 33 w 371"/>
                <a:gd name="T57" fmla="*/ 237 h 383"/>
                <a:gd name="T58" fmla="*/ 152 w 371"/>
                <a:gd name="T59" fmla="*/ 345 h 383"/>
                <a:gd name="T60" fmla="*/ 152 w 371"/>
                <a:gd name="T61" fmla="*/ 187 h 383"/>
                <a:gd name="T62" fmla="*/ 338 w 371"/>
                <a:gd name="T63" fmla="*/ 130 h 383"/>
                <a:gd name="T64" fmla="*/ 330 w 371"/>
                <a:gd name="T65" fmla="*/ 283 h 383"/>
                <a:gd name="T66" fmla="*/ 152 w 371"/>
                <a:gd name="T67" fmla="*/ 34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1" h="383">
                  <a:moveTo>
                    <a:pt x="364" y="103"/>
                  </a:moveTo>
                  <a:cubicBezTo>
                    <a:pt x="216" y="3"/>
                    <a:pt x="216" y="3"/>
                    <a:pt x="216" y="3"/>
                  </a:cubicBezTo>
                  <a:cubicBezTo>
                    <a:pt x="213" y="1"/>
                    <a:pt x="208" y="0"/>
                    <a:pt x="203" y="1"/>
                  </a:cubicBezTo>
                  <a:cubicBezTo>
                    <a:pt x="13" y="50"/>
                    <a:pt x="13" y="50"/>
                    <a:pt x="13" y="50"/>
                  </a:cubicBezTo>
                  <a:cubicBezTo>
                    <a:pt x="5" y="52"/>
                    <a:pt x="0" y="58"/>
                    <a:pt x="0" y="66"/>
                  </a:cubicBezTo>
                  <a:cubicBezTo>
                    <a:pt x="0" y="243"/>
                    <a:pt x="0" y="243"/>
                    <a:pt x="0" y="243"/>
                  </a:cubicBezTo>
                  <a:cubicBezTo>
                    <a:pt x="0" y="248"/>
                    <a:pt x="2" y="252"/>
                    <a:pt x="5" y="255"/>
                  </a:cubicBezTo>
                  <a:cubicBezTo>
                    <a:pt x="125" y="379"/>
                    <a:pt x="125" y="379"/>
                    <a:pt x="125" y="379"/>
                  </a:cubicBezTo>
                  <a:cubicBezTo>
                    <a:pt x="128" y="382"/>
                    <a:pt x="132" y="383"/>
                    <a:pt x="137" y="383"/>
                  </a:cubicBezTo>
                  <a:cubicBezTo>
                    <a:pt x="138" y="383"/>
                    <a:pt x="140" y="383"/>
                    <a:pt x="142" y="383"/>
                  </a:cubicBezTo>
                  <a:cubicBezTo>
                    <a:pt x="351" y="310"/>
                    <a:pt x="351" y="310"/>
                    <a:pt x="351" y="310"/>
                  </a:cubicBezTo>
                  <a:cubicBezTo>
                    <a:pt x="357" y="308"/>
                    <a:pt x="362" y="302"/>
                    <a:pt x="362" y="296"/>
                  </a:cubicBezTo>
                  <a:cubicBezTo>
                    <a:pt x="371" y="117"/>
                    <a:pt x="371" y="117"/>
                    <a:pt x="371" y="117"/>
                  </a:cubicBezTo>
                  <a:cubicBezTo>
                    <a:pt x="371" y="112"/>
                    <a:pt x="369" y="106"/>
                    <a:pt x="364" y="103"/>
                  </a:cubicBezTo>
                  <a:close/>
                  <a:moveTo>
                    <a:pt x="204" y="34"/>
                  </a:moveTo>
                  <a:cubicBezTo>
                    <a:pt x="321" y="113"/>
                    <a:pt x="321" y="113"/>
                    <a:pt x="321" y="113"/>
                  </a:cubicBezTo>
                  <a:cubicBezTo>
                    <a:pt x="251" y="134"/>
                    <a:pt x="251" y="134"/>
                    <a:pt x="251" y="134"/>
                  </a:cubicBezTo>
                  <a:cubicBezTo>
                    <a:pt x="139" y="51"/>
                    <a:pt x="139" y="51"/>
                    <a:pt x="139" y="51"/>
                  </a:cubicBezTo>
                  <a:lnTo>
                    <a:pt x="204" y="34"/>
                  </a:lnTo>
                  <a:close/>
                  <a:moveTo>
                    <a:pt x="143" y="167"/>
                  </a:moveTo>
                  <a:cubicBezTo>
                    <a:pt x="42" y="76"/>
                    <a:pt x="42" y="76"/>
                    <a:pt x="42" y="76"/>
                  </a:cubicBezTo>
                  <a:cubicBezTo>
                    <a:pt x="113" y="58"/>
                    <a:pt x="113" y="58"/>
                    <a:pt x="113" y="58"/>
                  </a:cubicBezTo>
                  <a:cubicBezTo>
                    <a:pt x="225" y="142"/>
                    <a:pt x="225" y="142"/>
                    <a:pt x="225" y="142"/>
                  </a:cubicBezTo>
                  <a:lnTo>
                    <a:pt x="143" y="167"/>
                  </a:lnTo>
                  <a:close/>
                  <a:moveTo>
                    <a:pt x="33" y="237"/>
                  </a:moveTo>
                  <a:cubicBezTo>
                    <a:pt x="33" y="96"/>
                    <a:pt x="33" y="96"/>
                    <a:pt x="33" y="96"/>
                  </a:cubicBezTo>
                  <a:cubicBezTo>
                    <a:pt x="130" y="184"/>
                    <a:pt x="130" y="184"/>
                    <a:pt x="130" y="184"/>
                  </a:cubicBezTo>
                  <a:cubicBezTo>
                    <a:pt x="130" y="338"/>
                    <a:pt x="130" y="338"/>
                    <a:pt x="130" y="338"/>
                  </a:cubicBezTo>
                  <a:lnTo>
                    <a:pt x="33" y="237"/>
                  </a:lnTo>
                  <a:close/>
                  <a:moveTo>
                    <a:pt x="152" y="345"/>
                  </a:moveTo>
                  <a:cubicBezTo>
                    <a:pt x="152" y="187"/>
                    <a:pt x="152" y="187"/>
                    <a:pt x="152" y="187"/>
                  </a:cubicBezTo>
                  <a:cubicBezTo>
                    <a:pt x="338" y="130"/>
                    <a:pt x="338" y="130"/>
                    <a:pt x="338" y="130"/>
                  </a:cubicBezTo>
                  <a:cubicBezTo>
                    <a:pt x="330" y="283"/>
                    <a:pt x="330" y="283"/>
                    <a:pt x="330" y="283"/>
                  </a:cubicBezTo>
                  <a:lnTo>
                    <a:pt x="152" y="345"/>
                  </a:lnTo>
                  <a:close/>
                </a:path>
              </a:pathLst>
            </a:custGeom>
            <a:solidFill>
              <a:schemeClr val="bg1"/>
            </a:solidFill>
            <a:ln>
              <a:noFill/>
            </a:ln>
          </p:spPr>
          <p:txBody>
            <a:bodyPr vert="horz" wrap="square" lIns="89617" tIns="44808" rIns="89617" bIns="44808" numCol="1" anchor="t" anchorCtr="0" compatLnSpc="1">
              <a:prstTxWarp prst="textNoShape">
                <a:avLst/>
              </a:prstTxWarp>
            </a:bodyPr>
            <a:lstStyle/>
            <a:p>
              <a:pPr defTabSz="895830"/>
              <a:endParaRPr lang="en-US" sz="1667" dirty="0">
                <a:solidFill>
                  <a:srgbClr val="000000"/>
                </a:solidFill>
                <a:latin typeface="Segoe UI"/>
              </a:endParaRPr>
            </a:p>
          </p:txBody>
        </p:sp>
        <p:sp>
          <p:nvSpPr>
            <p:cNvPr id="63" name="Production B"/>
            <p:cNvSpPr/>
            <p:nvPr/>
          </p:nvSpPr>
          <p:spPr bwMode="auto">
            <a:xfrm>
              <a:off x="2354814" y="1804683"/>
              <a:ext cx="1554073" cy="1008071"/>
            </a:xfrm>
            <a:prstGeom prst="roundRect">
              <a:avLst>
                <a:gd name="adj" fmla="val 5175"/>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175" dirty="0">
                  <a:gradFill>
                    <a:gsLst>
                      <a:gs pos="0">
                        <a:srgbClr val="FFFFFF"/>
                      </a:gs>
                      <a:gs pos="100000">
                        <a:srgbClr val="FFFFFF"/>
                      </a:gs>
                    </a:gsLst>
                    <a:lin ang="5400000" scaled="0"/>
                  </a:gradFill>
                  <a:latin typeface="Segoe UI"/>
                  <a:ea typeface="Segoe UI" pitchFamily="34" charset="0"/>
                  <a:cs typeface="Segoe UI" pitchFamily="34" charset="0"/>
                </a:rPr>
                <a:t>PRODUCTION B</a:t>
              </a:r>
            </a:p>
          </p:txBody>
        </p:sp>
        <p:sp>
          <p:nvSpPr>
            <p:cNvPr id="64" name="APP 2"/>
            <p:cNvSpPr>
              <a:spLocks noEditPoints="1"/>
            </p:cNvSpPr>
            <p:nvPr/>
          </p:nvSpPr>
          <p:spPr bwMode="auto">
            <a:xfrm>
              <a:off x="2872154" y="2213872"/>
              <a:ext cx="519392" cy="520604"/>
            </a:xfrm>
            <a:custGeom>
              <a:avLst/>
              <a:gdLst>
                <a:gd name="T0" fmla="*/ 364 w 371"/>
                <a:gd name="T1" fmla="*/ 103 h 383"/>
                <a:gd name="T2" fmla="*/ 216 w 371"/>
                <a:gd name="T3" fmla="*/ 3 h 383"/>
                <a:gd name="T4" fmla="*/ 203 w 371"/>
                <a:gd name="T5" fmla="*/ 1 h 383"/>
                <a:gd name="T6" fmla="*/ 13 w 371"/>
                <a:gd name="T7" fmla="*/ 50 h 383"/>
                <a:gd name="T8" fmla="*/ 0 w 371"/>
                <a:gd name="T9" fmla="*/ 66 h 383"/>
                <a:gd name="T10" fmla="*/ 0 w 371"/>
                <a:gd name="T11" fmla="*/ 243 h 383"/>
                <a:gd name="T12" fmla="*/ 5 w 371"/>
                <a:gd name="T13" fmla="*/ 255 h 383"/>
                <a:gd name="T14" fmla="*/ 125 w 371"/>
                <a:gd name="T15" fmla="*/ 379 h 383"/>
                <a:gd name="T16" fmla="*/ 137 w 371"/>
                <a:gd name="T17" fmla="*/ 383 h 383"/>
                <a:gd name="T18" fmla="*/ 142 w 371"/>
                <a:gd name="T19" fmla="*/ 383 h 383"/>
                <a:gd name="T20" fmla="*/ 351 w 371"/>
                <a:gd name="T21" fmla="*/ 310 h 383"/>
                <a:gd name="T22" fmla="*/ 362 w 371"/>
                <a:gd name="T23" fmla="*/ 296 h 383"/>
                <a:gd name="T24" fmla="*/ 371 w 371"/>
                <a:gd name="T25" fmla="*/ 117 h 383"/>
                <a:gd name="T26" fmla="*/ 364 w 371"/>
                <a:gd name="T27" fmla="*/ 103 h 383"/>
                <a:gd name="T28" fmla="*/ 204 w 371"/>
                <a:gd name="T29" fmla="*/ 34 h 383"/>
                <a:gd name="T30" fmla="*/ 321 w 371"/>
                <a:gd name="T31" fmla="*/ 113 h 383"/>
                <a:gd name="T32" fmla="*/ 251 w 371"/>
                <a:gd name="T33" fmla="*/ 134 h 383"/>
                <a:gd name="T34" fmla="*/ 139 w 371"/>
                <a:gd name="T35" fmla="*/ 51 h 383"/>
                <a:gd name="T36" fmla="*/ 204 w 371"/>
                <a:gd name="T37" fmla="*/ 34 h 383"/>
                <a:gd name="T38" fmla="*/ 143 w 371"/>
                <a:gd name="T39" fmla="*/ 167 h 383"/>
                <a:gd name="T40" fmla="*/ 42 w 371"/>
                <a:gd name="T41" fmla="*/ 76 h 383"/>
                <a:gd name="T42" fmla="*/ 113 w 371"/>
                <a:gd name="T43" fmla="*/ 58 h 383"/>
                <a:gd name="T44" fmla="*/ 225 w 371"/>
                <a:gd name="T45" fmla="*/ 142 h 383"/>
                <a:gd name="T46" fmla="*/ 143 w 371"/>
                <a:gd name="T47" fmla="*/ 167 h 383"/>
                <a:gd name="T48" fmla="*/ 33 w 371"/>
                <a:gd name="T49" fmla="*/ 237 h 383"/>
                <a:gd name="T50" fmla="*/ 33 w 371"/>
                <a:gd name="T51" fmla="*/ 96 h 383"/>
                <a:gd name="T52" fmla="*/ 130 w 371"/>
                <a:gd name="T53" fmla="*/ 184 h 383"/>
                <a:gd name="T54" fmla="*/ 130 w 371"/>
                <a:gd name="T55" fmla="*/ 338 h 383"/>
                <a:gd name="T56" fmla="*/ 33 w 371"/>
                <a:gd name="T57" fmla="*/ 237 h 383"/>
                <a:gd name="T58" fmla="*/ 152 w 371"/>
                <a:gd name="T59" fmla="*/ 345 h 383"/>
                <a:gd name="T60" fmla="*/ 152 w 371"/>
                <a:gd name="T61" fmla="*/ 187 h 383"/>
                <a:gd name="T62" fmla="*/ 338 w 371"/>
                <a:gd name="T63" fmla="*/ 130 h 383"/>
                <a:gd name="T64" fmla="*/ 330 w 371"/>
                <a:gd name="T65" fmla="*/ 283 h 383"/>
                <a:gd name="T66" fmla="*/ 152 w 371"/>
                <a:gd name="T67" fmla="*/ 34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1" h="383">
                  <a:moveTo>
                    <a:pt x="364" y="103"/>
                  </a:moveTo>
                  <a:cubicBezTo>
                    <a:pt x="216" y="3"/>
                    <a:pt x="216" y="3"/>
                    <a:pt x="216" y="3"/>
                  </a:cubicBezTo>
                  <a:cubicBezTo>
                    <a:pt x="213" y="1"/>
                    <a:pt x="208" y="0"/>
                    <a:pt x="203" y="1"/>
                  </a:cubicBezTo>
                  <a:cubicBezTo>
                    <a:pt x="13" y="50"/>
                    <a:pt x="13" y="50"/>
                    <a:pt x="13" y="50"/>
                  </a:cubicBezTo>
                  <a:cubicBezTo>
                    <a:pt x="5" y="52"/>
                    <a:pt x="0" y="58"/>
                    <a:pt x="0" y="66"/>
                  </a:cubicBezTo>
                  <a:cubicBezTo>
                    <a:pt x="0" y="243"/>
                    <a:pt x="0" y="243"/>
                    <a:pt x="0" y="243"/>
                  </a:cubicBezTo>
                  <a:cubicBezTo>
                    <a:pt x="0" y="248"/>
                    <a:pt x="2" y="252"/>
                    <a:pt x="5" y="255"/>
                  </a:cubicBezTo>
                  <a:cubicBezTo>
                    <a:pt x="125" y="379"/>
                    <a:pt x="125" y="379"/>
                    <a:pt x="125" y="379"/>
                  </a:cubicBezTo>
                  <a:cubicBezTo>
                    <a:pt x="128" y="382"/>
                    <a:pt x="132" y="383"/>
                    <a:pt x="137" y="383"/>
                  </a:cubicBezTo>
                  <a:cubicBezTo>
                    <a:pt x="138" y="383"/>
                    <a:pt x="140" y="383"/>
                    <a:pt x="142" y="383"/>
                  </a:cubicBezTo>
                  <a:cubicBezTo>
                    <a:pt x="351" y="310"/>
                    <a:pt x="351" y="310"/>
                    <a:pt x="351" y="310"/>
                  </a:cubicBezTo>
                  <a:cubicBezTo>
                    <a:pt x="357" y="308"/>
                    <a:pt x="362" y="302"/>
                    <a:pt x="362" y="296"/>
                  </a:cubicBezTo>
                  <a:cubicBezTo>
                    <a:pt x="371" y="117"/>
                    <a:pt x="371" y="117"/>
                    <a:pt x="371" y="117"/>
                  </a:cubicBezTo>
                  <a:cubicBezTo>
                    <a:pt x="371" y="112"/>
                    <a:pt x="369" y="106"/>
                    <a:pt x="364" y="103"/>
                  </a:cubicBezTo>
                  <a:close/>
                  <a:moveTo>
                    <a:pt x="204" y="34"/>
                  </a:moveTo>
                  <a:cubicBezTo>
                    <a:pt x="321" y="113"/>
                    <a:pt x="321" y="113"/>
                    <a:pt x="321" y="113"/>
                  </a:cubicBezTo>
                  <a:cubicBezTo>
                    <a:pt x="251" y="134"/>
                    <a:pt x="251" y="134"/>
                    <a:pt x="251" y="134"/>
                  </a:cubicBezTo>
                  <a:cubicBezTo>
                    <a:pt x="139" y="51"/>
                    <a:pt x="139" y="51"/>
                    <a:pt x="139" y="51"/>
                  </a:cubicBezTo>
                  <a:lnTo>
                    <a:pt x="204" y="34"/>
                  </a:lnTo>
                  <a:close/>
                  <a:moveTo>
                    <a:pt x="143" y="167"/>
                  </a:moveTo>
                  <a:cubicBezTo>
                    <a:pt x="42" y="76"/>
                    <a:pt x="42" y="76"/>
                    <a:pt x="42" y="76"/>
                  </a:cubicBezTo>
                  <a:cubicBezTo>
                    <a:pt x="113" y="58"/>
                    <a:pt x="113" y="58"/>
                    <a:pt x="113" y="58"/>
                  </a:cubicBezTo>
                  <a:cubicBezTo>
                    <a:pt x="225" y="142"/>
                    <a:pt x="225" y="142"/>
                    <a:pt x="225" y="142"/>
                  </a:cubicBezTo>
                  <a:lnTo>
                    <a:pt x="143" y="167"/>
                  </a:lnTo>
                  <a:close/>
                  <a:moveTo>
                    <a:pt x="33" y="237"/>
                  </a:moveTo>
                  <a:cubicBezTo>
                    <a:pt x="33" y="96"/>
                    <a:pt x="33" y="96"/>
                    <a:pt x="33" y="96"/>
                  </a:cubicBezTo>
                  <a:cubicBezTo>
                    <a:pt x="130" y="184"/>
                    <a:pt x="130" y="184"/>
                    <a:pt x="130" y="184"/>
                  </a:cubicBezTo>
                  <a:cubicBezTo>
                    <a:pt x="130" y="338"/>
                    <a:pt x="130" y="338"/>
                    <a:pt x="130" y="338"/>
                  </a:cubicBezTo>
                  <a:lnTo>
                    <a:pt x="33" y="237"/>
                  </a:lnTo>
                  <a:close/>
                  <a:moveTo>
                    <a:pt x="152" y="345"/>
                  </a:moveTo>
                  <a:cubicBezTo>
                    <a:pt x="152" y="187"/>
                    <a:pt x="152" y="187"/>
                    <a:pt x="152" y="187"/>
                  </a:cubicBezTo>
                  <a:cubicBezTo>
                    <a:pt x="338" y="130"/>
                    <a:pt x="338" y="130"/>
                    <a:pt x="338" y="130"/>
                  </a:cubicBezTo>
                  <a:cubicBezTo>
                    <a:pt x="330" y="283"/>
                    <a:pt x="330" y="283"/>
                    <a:pt x="330" y="283"/>
                  </a:cubicBezTo>
                  <a:lnTo>
                    <a:pt x="152" y="345"/>
                  </a:lnTo>
                  <a:close/>
                </a:path>
              </a:pathLst>
            </a:custGeom>
            <a:solidFill>
              <a:schemeClr val="bg1"/>
            </a:solidFill>
            <a:ln>
              <a:noFill/>
            </a:ln>
          </p:spPr>
          <p:txBody>
            <a:bodyPr vert="horz" wrap="square" lIns="89617" tIns="44808" rIns="89617" bIns="44808" numCol="1" anchor="t" anchorCtr="0" compatLnSpc="1">
              <a:prstTxWarp prst="textNoShape">
                <a:avLst/>
              </a:prstTxWarp>
            </a:bodyPr>
            <a:lstStyle/>
            <a:p>
              <a:pPr defTabSz="895830"/>
              <a:endParaRPr lang="en-US" sz="1667" dirty="0">
                <a:solidFill>
                  <a:srgbClr val="000000"/>
                </a:solidFill>
                <a:latin typeface="Segoe UI"/>
              </a:endParaRPr>
            </a:p>
          </p:txBody>
        </p:sp>
        <p:cxnSp>
          <p:nvCxnSpPr>
            <p:cNvPr id="48" name="Straight Connector 47"/>
            <p:cNvCxnSpPr/>
            <p:nvPr/>
          </p:nvCxnSpPr>
          <p:spPr>
            <a:xfrm flipH="1" flipV="1">
              <a:off x="1513861" y="2945952"/>
              <a:ext cx="639393" cy="1710791"/>
            </a:xfrm>
            <a:prstGeom prst="line">
              <a:avLst/>
            </a:prstGeom>
            <a:ln w="3810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202321" y="2945952"/>
              <a:ext cx="782276" cy="1710791"/>
            </a:xfrm>
            <a:prstGeom prst="line">
              <a:avLst/>
            </a:prstGeom>
            <a:ln w="3810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41941" y="2582011"/>
              <a:ext cx="596900" cy="631129"/>
              <a:chOff x="8968422" y="1945240"/>
              <a:chExt cx="972643" cy="1028418"/>
            </a:xfrm>
          </p:grpSpPr>
          <p:grpSp>
            <p:nvGrpSpPr>
              <p:cNvPr id="72" name="Group 71"/>
              <p:cNvGrpSpPr/>
              <p:nvPr/>
            </p:nvGrpSpPr>
            <p:grpSpPr>
              <a:xfrm>
                <a:off x="8968422" y="2142553"/>
                <a:ext cx="318232" cy="696493"/>
                <a:chOff x="9458597" y="2993206"/>
                <a:chExt cx="291678" cy="638376"/>
              </a:xfrm>
            </p:grpSpPr>
            <p:sp>
              <p:nvSpPr>
                <p:cNvPr id="78" name="Oval 77"/>
                <p:cNvSpPr/>
                <p:nvPr/>
              </p:nvSpPr>
              <p:spPr bwMode="auto">
                <a:xfrm>
                  <a:off x="9497057" y="2993206"/>
                  <a:ext cx="195809" cy="195809"/>
                </a:xfrm>
                <a:prstGeom prst="ellipse">
                  <a:avLst/>
                </a:pr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9" name="Freeform 78"/>
                <p:cNvSpPr/>
                <p:nvPr/>
              </p:nvSpPr>
              <p:spPr bwMode="auto">
                <a:xfrm>
                  <a:off x="9458597" y="3218596"/>
                  <a:ext cx="291678" cy="412986"/>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73" name="Group 72"/>
              <p:cNvGrpSpPr/>
              <p:nvPr/>
            </p:nvGrpSpPr>
            <p:grpSpPr>
              <a:xfrm>
                <a:off x="9622833" y="2142553"/>
                <a:ext cx="318232" cy="696493"/>
                <a:chOff x="9458597" y="2993206"/>
                <a:chExt cx="291678" cy="638376"/>
              </a:xfrm>
            </p:grpSpPr>
            <p:sp>
              <p:nvSpPr>
                <p:cNvPr id="76" name="Oval 75"/>
                <p:cNvSpPr/>
                <p:nvPr/>
              </p:nvSpPr>
              <p:spPr bwMode="auto">
                <a:xfrm>
                  <a:off x="9497057" y="2993206"/>
                  <a:ext cx="195809" cy="195809"/>
                </a:xfrm>
                <a:prstGeom prst="ellipse">
                  <a:avLst/>
                </a:pr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7" name="Freeform 76"/>
                <p:cNvSpPr/>
                <p:nvPr/>
              </p:nvSpPr>
              <p:spPr bwMode="auto">
                <a:xfrm>
                  <a:off x="9458597" y="3218596"/>
                  <a:ext cx="291678" cy="412986"/>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74" name="Freeform 73"/>
              <p:cNvSpPr/>
              <p:nvPr/>
            </p:nvSpPr>
            <p:spPr bwMode="auto">
              <a:xfrm>
                <a:off x="9192270" y="2277165"/>
                <a:ext cx="491910" cy="696493"/>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rgbClr val="BDBDBD"/>
              </a:solidFill>
              <a:ln w="38100">
                <a:solidFill>
                  <a:srgbClr val="0072C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5" name="Oval 74"/>
              <p:cNvSpPr/>
              <p:nvPr/>
            </p:nvSpPr>
            <p:spPr bwMode="auto">
              <a:xfrm>
                <a:off x="9257133" y="1945240"/>
                <a:ext cx="330228" cy="330228"/>
              </a:xfrm>
              <a:prstGeom prst="ellipse">
                <a:avLst/>
              </a:prstGeom>
              <a:solidFill>
                <a:srgbClr val="BDBDBD"/>
              </a:solidFill>
              <a:ln w="19050">
                <a:solidFill>
                  <a:srgbClr val="0072C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80" name="Group 79"/>
            <p:cNvGrpSpPr/>
            <p:nvPr/>
          </p:nvGrpSpPr>
          <p:grpSpPr>
            <a:xfrm>
              <a:off x="3265354" y="2582011"/>
              <a:ext cx="596900" cy="631129"/>
              <a:chOff x="8968422" y="1945240"/>
              <a:chExt cx="972643" cy="1028418"/>
            </a:xfrm>
          </p:grpSpPr>
          <p:grpSp>
            <p:nvGrpSpPr>
              <p:cNvPr id="81" name="Group 80"/>
              <p:cNvGrpSpPr/>
              <p:nvPr/>
            </p:nvGrpSpPr>
            <p:grpSpPr>
              <a:xfrm>
                <a:off x="8968422" y="2142553"/>
                <a:ext cx="318232" cy="696493"/>
                <a:chOff x="9458597" y="2993206"/>
                <a:chExt cx="291678" cy="638376"/>
              </a:xfrm>
            </p:grpSpPr>
            <p:sp>
              <p:nvSpPr>
                <p:cNvPr id="87" name="Oval 86"/>
                <p:cNvSpPr/>
                <p:nvPr/>
              </p:nvSpPr>
              <p:spPr bwMode="auto">
                <a:xfrm>
                  <a:off x="9497057" y="2993206"/>
                  <a:ext cx="195809" cy="195809"/>
                </a:xfrm>
                <a:prstGeom prst="ellipse">
                  <a:avLst/>
                </a:prstGeom>
                <a:solidFill>
                  <a:schemeClr val="tx1">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8" name="Freeform 87"/>
                <p:cNvSpPr/>
                <p:nvPr/>
              </p:nvSpPr>
              <p:spPr bwMode="auto">
                <a:xfrm>
                  <a:off x="9458597" y="3218596"/>
                  <a:ext cx="291678" cy="412986"/>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chemeClr val="tx1">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82" name="Group 81"/>
              <p:cNvGrpSpPr/>
              <p:nvPr/>
            </p:nvGrpSpPr>
            <p:grpSpPr>
              <a:xfrm>
                <a:off x="9622833" y="2142553"/>
                <a:ext cx="318232" cy="696493"/>
                <a:chOff x="9458597" y="2993206"/>
                <a:chExt cx="291678" cy="638376"/>
              </a:xfrm>
            </p:grpSpPr>
            <p:sp>
              <p:nvSpPr>
                <p:cNvPr id="85" name="Oval 84"/>
                <p:cNvSpPr/>
                <p:nvPr/>
              </p:nvSpPr>
              <p:spPr bwMode="auto">
                <a:xfrm>
                  <a:off x="9497057" y="2993206"/>
                  <a:ext cx="195809" cy="195809"/>
                </a:xfrm>
                <a:prstGeom prst="ellipse">
                  <a:avLst/>
                </a:prstGeom>
                <a:solidFill>
                  <a:schemeClr val="tx1">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6" name="Freeform 85"/>
                <p:cNvSpPr/>
                <p:nvPr/>
              </p:nvSpPr>
              <p:spPr bwMode="auto">
                <a:xfrm>
                  <a:off x="9458597" y="3218596"/>
                  <a:ext cx="291678" cy="412986"/>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chemeClr val="tx1">
                    <a:lumMod val="60000"/>
                    <a:lumOff val="40000"/>
                  </a:schemeClr>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83" name="Freeform 82"/>
              <p:cNvSpPr/>
              <p:nvPr/>
            </p:nvSpPr>
            <p:spPr bwMode="auto">
              <a:xfrm>
                <a:off x="9192270" y="2277165"/>
                <a:ext cx="491910" cy="696493"/>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chemeClr val="bg2">
                  <a:lumMod val="90000"/>
                </a:schemeClr>
              </a:solidFill>
              <a:ln w="381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4" name="Oval 83"/>
              <p:cNvSpPr/>
              <p:nvPr/>
            </p:nvSpPr>
            <p:spPr bwMode="auto">
              <a:xfrm>
                <a:off x="9257133" y="1945240"/>
                <a:ext cx="330228" cy="330228"/>
              </a:xfrm>
              <a:prstGeom prst="ellipse">
                <a:avLst/>
              </a:prstGeom>
              <a:solidFill>
                <a:schemeClr val="bg2">
                  <a:lumMod val="90000"/>
                </a:schemeClr>
              </a:solid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4" name="TextBox 3"/>
            <p:cNvSpPr txBox="1"/>
            <p:nvPr/>
          </p:nvSpPr>
          <p:spPr>
            <a:xfrm>
              <a:off x="724230" y="3245469"/>
              <a:ext cx="455253" cy="244426"/>
            </a:xfrm>
            <a:prstGeom prst="rect">
              <a:avLst/>
            </a:prstGeom>
            <a:noFill/>
          </p:spPr>
          <p:txBody>
            <a:bodyPr wrap="none" lIns="0" tIns="0" rIns="0" bIns="0" rtlCol="0">
              <a:spAutoFit/>
            </a:bodyPr>
            <a:lstStyle/>
            <a:p>
              <a:pPr defTabSz="914225">
                <a:lnSpc>
                  <a:spcPct val="90000"/>
                </a:lnSpc>
                <a:spcAft>
                  <a:spcPts val="588"/>
                </a:spcAft>
              </a:pPr>
              <a:r>
                <a:rPr lang="en-US" sz="1765" b="1" dirty="0">
                  <a:gradFill>
                    <a:gsLst>
                      <a:gs pos="2917">
                        <a:srgbClr val="FFFFFF"/>
                      </a:gs>
                      <a:gs pos="30000">
                        <a:srgbClr val="FFFFFF"/>
                      </a:gs>
                    </a:gsLst>
                    <a:lin ang="5400000" scaled="0"/>
                  </a:gradFill>
                  <a:latin typeface="Segoe UI"/>
                </a:rPr>
                <a:t>90%</a:t>
              </a:r>
            </a:p>
          </p:txBody>
        </p:sp>
        <p:sp>
          <p:nvSpPr>
            <p:cNvPr id="89" name="TextBox 88"/>
            <p:cNvSpPr txBox="1"/>
            <p:nvPr/>
          </p:nvSpPr>
          <p:spPr>
            <a:xfrm>
              <a:off x="3335183" y="3245469"/>
              <a:ext cx="455253" cy="244426"/>
            </a:xfrm>
            <a:prstGeom prst="rect">
              <a:avLst/>
            </a:prstGeom>
            <a:noFill/>
          </p:spPr>
          <p:txBody>
            <a:bodyPr wrap="none" lIns="0" tIns="0" rIns="0" bIns="0" rtlCol="0">
              <a:spAutoFit/>
            </a:bodyPr>
            <a:lstStyle/>
            <a:p>
              <a:pPr defTabSz="914225">
                <a:lnSpc>
                  <a:spcPct val="90000"/>
                </a:lnSpc>
                <a:spcAft>
                  <a:spcPts val="588"/>
                </a:spcAft>
              </a:pPr>
              <a:r>
                <a:rPr lang="en-US" sz="1765" b="1" dirty="0">
                  <a:gradFill>
                    <a:gsLst>
                      <a:gs pos="2917">
                        <a:srgbClr val="FFFFFF"/>
                      </a:gs>
                      <a:gs pos="30000">
                        <a:srgbClr val="FFFFFF"/>
                      </a:gs>
                    </a:gsLst>
                    <a:lin ang="5400000" scaled="0"/>
                  </a:gradFill>
                  <a:latin typeface="Segoe UI"/>
                </a:rPr>
                <a:t>10%</a:t>
              </a:r>
            </a:p>
          </p:txBody>
        </p:sp>
      </p:grpSp>
      <p:grpSp>
        <p:nvGrpSpPr>
          <p:cNvPr id="29" name="Group 28"/>
          <p:cNvGrpSpPr/>
          <p:nvPr/>
        </p:nvGrpSpPr>
        <p:grpSpPr>
          <a:xfrm>
            <a:off x="4281152" y="1193522"/>
            <a:ext cx="3643494" cy="5376231"/>
            <a:chOff x="4281152" y="1193522"/>
            <a:chExt cx="3643494" cy="5376231"/>
          </a:xfrm>
        </p:grpSpPr>
        <p:sp>
          <p:nvSpPr>
            <p:cNvPr id="3" name="Rectangle 2"/>
            <p:cNvSpPr/>
            <p:nvPr/>
          </p:nvSpPr>
          <p:spPr bwMode="auto">
            <a:xfrm>
              <a:off x="4281152" y="1193522"/>
              <a:ext cx="3643494" cy="537623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r>
                <a:rPr lang="en-US" sz="2353" dirty="0">
                  <a:gradFill>
                    <a:gsLst>
                      <a:gs pos="0">
                        <a:srgbClr val="FFFFFF"/>
                      </a:gs>
                      <a:gs pos="100000">
                        <a:srgbClr val="FFFFFF"/>
                      </a:gs>
                    </a:gsLst>
                    <a:lin ang="5400000" scaled="0"/>
                  </a:gradFill>
                  <a:latin typeface="Segoe UI Light"/>
                  <a:ea typeface="Segoe UI" pitchFamily="34" charset="0"/>
                  <a:cs typeface="Segoe UI" pitchFamily="34" charset="0"/>
                </a:rPr>
                <a:t>Telemetry</a:t>
              </a:r>
            </a:p>
          </p:txBody>
        </p:sp>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t="36927"/>
            <a:stretch/>
          </p:blipFill>
          <p:spPr>
            <a:xfrm>
              <a:off x="4858986" y="3689462"/>
              <a:ext cx="2173789" cy="2880290"/>
            </a:xfrm>
            <a:prstGeom prst="rect">
              <a:avLst/>
            </a:prstGeom>
          </p:spPr>
        </p:pic>
        <p:sp>
          <p:nvSpPr>
            <p:cNvPr id="2" name="Rectangle 1"/>
            <p:cNvSpPr/>
            <p:nvPr/>
          </p:nvSpPr>
          <p:spPr bwMode="auto">
            <a:xfrm>
              <a:off x="5975520" y="3644458"/>
              <a:ext cx="198698" cy="107699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8" name="Production B"/>
            <p:cNvSpPr/>
            <p:nvPr/>
          </p:nvSpPr>
          <p:spPr bwMode="auto">
            <a:xfrm>
              <a:off x="4502578" y="1881826"/>
              <a:ext cx="1732720" cy="1561123"/>
            </a:xfrm>
            <a:prstGeom prst="roundRect">
              <a:avLst>
                <a:gd name="adj" fmla="val 5175"/>
              </a:avLst>
            </a:pr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pPr>
              <a:r>
                <a:rPr lang="en-US" sz="1567" dirty="0">
                  <a:gradFill>
                    <a:gsLst>
                      <a:gs pos="0">
                        <a:srgbClr val="FFFFFF"/>
                      </a:gs>
                      <a:gs pos="100000">
                        <a:srgbClr val="FFFFFF"/>
                      </a:gs>
                    </a:gsLst>
                    <a:lin ang="5400000" scaled="0"/>
                  </a:gradFill>
                  <a:latin typeface="Segoe UI"/>
                  <a:ea typeface="Segoe UI" pitchFamily="34" charset="0"/>
                  <a:cs typeface="Segoe UI" pitchFamily="34" charset="0"/>
                </a:rPr>
                <a:t>PRODUCTION</a:t>
              </a:r>
            </a:p>
          </p:txBody>
        </p:sp>
        <p:cxnSp>
          <p:nvCxnSpPr>
            <p:cNvPr id="5" name="Straight Connector 4"/>
            <p:cNvCxnSpPr/>
            <p:nvPr/>
          </p:nvCxnSpPr>
          <p:spPr>
            <a:xfrm flipV="1">
              <a:off x="5425885" y="3489835"/>
              <a:ext cx="0" cy="1235330"/>
            </a:xfrm>
            <a:prstGeom prst="line">
              <a:avLst/>
            </a:prstGeom>
            <a:ln w="3810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a:off x="6931017" y="2431787"/>
              <a:ext cx="868392" cy="918188"/>
              <a:chOff x="8968422" y="1945240"/>
              <a:chExt cx="972643" cy="1028418"/>
            </a:xfrm>
          </p:grpSpPr>
          <p:grpSp>
            <p:nvGrpSpPr>
              <p:cNvPr id="91" name="Group 90"/>
              <p:cNvGrpSpPr/>
              <p:nvPr/>
            </p:nvGrpSpPr>
            <p:grpSpPr>
              <a:xfrm>
                <a:off x="8968422" y="2142553"/>
                <a:ext cx="318232" cy="696493"/>
                <a:chOff x="9458597" y="2993206"/>
                <a:chExt cx="291678" cy="638376"/>
              </a:xfrm>
            </p:grpSpPr>
            <p:sp>
              <p:nvSpPr>
                <p:cNvPr id="97" name="Oval 96"/>
                <p:cNvSpPr/>
                <p:nvPr/>
              </p:nvSpPr>
              <p:spPr bwMode="auto">
                <a:xfrm>
                  <a:off x="9497057" y="2993206"/>
                  <a:ext cx="195809" cy="195809"/>
                </a:xfrm>
                <a:prstGeom prst="ellipse">
                  <a:avLst/>
                </a:pr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8" name="Freeform 97"/>
                <p:cNvSpPr/>
                <p:nvPr/>
              </p:nvSpPr>
              <p:spPr bwMode="auto">
                <a:xfrm>
                  <a:off x="9458597" y="3218596"/>
                  <a:ext cx="291678" cy="412986"/>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92" name="Group 91"/>
              <p:cNvGrpSpPr/>
              <p:nvPr/>
            </p:nvGrpSpPr>
            <p:grpSpPr>
              <a:xfrm>
                <a:off x="9622833" y="2142553"/>
                <a:ext cx="318232" cy="696493"/>
                <a:chOff x="9458597" y="2993206"/>
                <a:chExt cx="291678" cy="638376"/>
              </a:xfrm>
            </p:grpSpPr>
            <p:sp>
              <p:nvSpPr>
                <p:cNvPr id="95" name="Oval 94"/>
                <p:cNvSpPr/>
                <p:nvPr/>
              </p:nvSpPr>
              <p:spPr bwMode="auto">
                <a:xfrm>
                  <a:off x="9497057" y="2993206"/>
                  <a:ext cx="195809" cy="195809"/>
                </a:xfrm>
                <a:prstGeom prst="ellipse">
                  <a:avLst/>
                </a:pr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6" name="Freeform 95"/>
                <p:cNvSpPr/>
                <p:nvPr/>
              </p:nvSpPr>
              <p:spPr bwMode="auto">
                <a:xfrm>
                  <a:off x="9458597" y="3218596"/>
                  <a:ext cx="291678" cy="412986"/>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rgbClr val="969696"/>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93" name="Freeform 92"/>
              <p:cNvSpPr/>
              <p:nvPr/>
            </p:nvSpPr>
            <p:spPr bwMode="auto">
              <a:xfrm>
                <a:off x="9192270" y="2277165"/>
                <a:ext cx="491910" cy="696493"/>
              </a:xfrm>
              <a:custGeom>
                <a:avLst/>
                <a:gdLst>
                  <a:gd name="connsiteX0" fmla="*/ 145839 w 291678"/>
                  <a:gd name="connsiteY0" fmla="*/ 0 h 412986"/>
                  <a:gd name="connsiteX1" fmla="*/ 291678 w 291678"/>
                  <a:gd name="connsiteY1" fmla="*/ 145839 h 412986"/>
                  <a:gd name="connsiteX2" fmla="*/ 291678 w 291678"/>
                  <a:gd name="connsiteY2" fmla="*/ 412986 h 412986"/>
                  <a:gd name="connsiteX3" fmla="*/ 0 w 291678"/>
                  <a:gd name="connsiteY3" fmla="*/ 412986 h 412986"/>
                  <a:gd name="connsiteX4" fmla="*/ 0 w 291678"/>
                  <a:gd name="connsiteY4" fmla="*/ 145839 h 412986"/>
                  <a:gd name="connsiteX5" fmla="*/ 145839 w 291678"/>
                  <a:gd name="connsiteY5" fmla="*/ 0 h 41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78" h="412986">
                    <a:moveTo>
                      <a:pt x="145839" y="0"/>
                    </a:moveTo>
                    <a:cubicBezTo>
                      <a:pt x="226384" y="0"/>
                      <a:pt x="291678" y="65294"/>
                      <a:pt x="291678" y="145839"/>
                    </a:cubicBezTo>
                    <a:lnTo>
                      <a:pt x="291678" y="412986"/>
                    </a:lnTo>
                    <a:lnTo>
                      <a:pt x="0" y="412986"/>
                    </a:lnTo>
                    <a:lnTo>
                      <a:pt x="0" y="145839"/>
                    </a:lnTo>
                    <a:cubicBezTo>
                      <a:pt x="0" y="65294"/>
                      <a:pt x="65294" y="0"/>
                      <a:pt x="145839" y="0"/>
                    </a:cubicBezTo>
                    <a:close/>
                  </a:path>
                </a:pathLst>
              </a:custGeom>
              <a:solidFill>
                <a:srgbClr val="BDBDBD"/>
              </a:solidFill>
              <a:ln w="3810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4" name="Oval 93"/>
              <p:cNvSpPr/>
              <p:nvPr/>
            </p:nvSpPr>
            <p:spPr bwMode="auto">
              <a:xfrm>
                <a:off x="9257133" y="1945240"/>
                <a:ext cx="330228" cy="330228"/>
              </a:xfrm>
              <a:prstGeom prst="ellipse">
                <a:avLst/>
              </a:prstGeom>
              <a:solidFill>
                <a:srgbClr val="BDBDBD"/>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cxnSp>
          <p:nvCxnSpPr>
            <p:cNvPr id="15" name="Straight Connector 14"/>
            <p:cNvCxnSpPr/>
            <p:nvPr/>
          </p:nvCxnSpPr>
          <p:spPr>
            <a:xfrm flipH="1">
              <a:off x="5906929" y="2980852"/>
              <a:ext cx="905542" cy="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0" name="APP 2"/>
            <p:cNvSpPr>
              <a:spLocks noEditPoints="1"/>
            </p:cNvSpPr>
            <p:nvPr/>
          </p:nvSpPr>
          <p:spPr bwMode="auto">
            <a:xfrm>
              <a:off x="5035247" y="2431094"/>
              <a:ext cx="781277" cy="806221"/>
            </a:xfrm>
            <a:custGeom>
              <a:avLst/>
              <a:gdLst>
                <a:gd name="T0" fmla="*/ 364 w 371"/>
                <a:gd name="T1" fmla="*/ 103 h 383"/>
                <a:gd name="T2" fmla="*/ 216 w 371"/>
                <a:gd name="T3" fmla="*/ 3 h 383"/>
                <a:gd name="T4" fmla="*/ 203 w 371"/>
                <a:gd name="T5" fmla="*/ 1 h 383"/>
                <a:gd name="T6" fmla="*/ 13 w 371"/>
                <a:gd name="T7" fmla="*/ 50 h 383"/>
                <a:gd name="T8" fmla="*/ 0 w 371"/>
                <a:gd name="T9" fmla="*/ 66 h 383"/>
                <a:gd name="T10" fmla="*/ 0 w 371"/>
                <a:gd name="T11" fmla="*/ 243 h 383"/>
                <a:gd name="T12" fmla="*/ 5 w 371"/>
                <a:gd name="T13" fmla="*/ 255 h 383"/>
                <a:gd name="T14" fmla="*/ 125 w 371"/>
                <a:gd name="T15" fmla="*/ 379 h 383"/>
                <a:gd name="T16" fmla="*/ 137 w 371"/>
                <a:gd name="T17" fmla="*/ 383 h 383"/>
                <a:gd name="T18" fmla="*/ 142 w 371"/>
                <a:gd name="T19" fmla="*/ 383 h 383"/>
                <a:gd name="T20" fmla="*/ 351 w 371"/>
                <a:gd name="T21" fmla="*/ 310 h 383"/>
                <a:gd name="T22" fmla="*/ 362 w 371"/>
                <a:gd name="T23" fmla="*/ 296 h 383"/>
                <a:gd name="T24" fmla="*/ 371 w 371"/>
                <a:gd name="T25" fmla="*/ 117 h 383"/>
                <a:gd name="T26" fmla="*/ 364 w 371"/>
                <a:gd name="T27" fmla="*/ 103 h 383"/>
                <a:gd name="T28" fmla="*/ 204 w 371"/>
                <a:gd name="T29" fmla="*/ 34 h 383"/>
                <a:gd name="T30" fmla="*/ 321 w 371"/>
                <a:gd name="T31" fmla="*/ 113 h 383"/>
                <a:gd name="T32" fmla="*/ 251 w 371"/>
                <a:gd name="T33" fmla="*/ 134 h 383"/>
                <a:gd name="T34" fmla="*/ 139 w 371"/>
                <a:gd name="T35" fmla="*/ 51 h 383"/>
                <a:gd name="T36" fmla="*/ 204 w 371"/>
                <a:gd name="T37" fmla="*/ 34 h 383"/>
                <a:gd name="T38" fmla="*/ 143 w 371"/>
                <a:gd name="T39" fmla="*/ 167 h 383"/>
                <a:gd name="T40" fmla="*/ 42 w 371"/>
                <a:gd name="T41" fmla="*/ 76 h 383"/>
                <a:gd name="T42" fmla="*/ 113 w 371"/>
                <a:gd name="T43" fmla="*/ 58 h 383"/>
                <a:gd name="T44" fmla="*/ 225 w 371"/>
                <a:gd name="T45" fmla="*/ 142 h 383"/>
                <a:gd name="T46" fmla="*/ 143 w 371"/>
                <a:gd name="T47" fmla="*/ 167 h 383"/>
                <a:gd name="T48" fmla="*/ 33 w 371"/>
                <a:gd name="T49" fmla="*/ 237 h 383"/>
                <a:gd name="T50" fmla="*/ 33 w 371"/>
                <a:gd name="T51" fmla="*/ 96 h 383"/>
                <a:gd name="T52" fmla="*/ 130 w 371"/>
                <a:gd name="T53" fmla="*/ 184 h 383"/>
                <a:gd name="T54" fmla="*/ 130 w 371"/>
                <a:gd name="T55" fmla="*/ 338 h 383"/>
                <a:gd name="T56" fmla="*/ 33 w 371"/>
                <a:gd name="T57" fmla="*/ 237 h 383"/>
                <a:gd name="T58" fmla="*/ 152 w 371"/>
                <a:gd name="T59" fmla="*/ 345 h 383"/>
                <a:gd name="T60" fmla="*/ 152 w 371"/>
                <a:gd name="T61" fmla="*/ 187 h 383"/>
                <a:gd name="T62" fmla="*/ 338 w 371"/>
                <a:gd name="T63" fmla="*/ 130 h 383"/>
                <a:gd name="T64" fmla="*/ 330 w 371"/>
                <a:gd name="T65" fmla="*/ 283 h 383"/>
                <a:gd name="T66" fmla="*/ 152 w 371"/>
                <a:gd name="T67" fmla="*/ 34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1" h="383">
                  <a:moveTo>
                    <a:pt x="364" y="103"/>
                  </a:moveTo>
                  <a:cubicBezTo>
                    <a:pt x="216" y="3"/>
                    <a:pt x="216" y="3"/>
                    <a:pt x="216" y="3"/>
                  </a:cubicBezTo>
                  <a:cubicBezTo>
                    <a:pt x="213" y="1"/>
                    <a:pt x="208" y="0"/>
                    <a:pt x="203" y="1"/>
                  </a:cubicBezTo>
                  <a:cubicBezTo>
                    <a:pt x="13" y="50"/>
                    <a:pt x="13" y="50"/>
                    <a:pt x="13" y="50"/>
                  </a:cubicBezTo>
                  <a:cubicBezTo>
                    <a:pt x="5" y="52"/>
                    <a:pt x="0" y="58"/>
                    <a:pt x="0" y="66"/>
                  </a:cubicBezTo>
                  <a:cubicBezTo>
                    <a:pt x="0" y="243"/>
                    <a:pt x="0" y="243"/>
                    <a:pt x="0" y="243"/>
                  </a:cubicBezTo>
                  <a:cubicBezTo>
                    <a:pt x="0" y="248"/>
                    <a:pt x="2" y="252"/>
                    <a:pt x="5" y="255"/>
                  </a:cubicBezTo>
                  <a:cubicBezTo>
                    <a:pt x="125" y="379"/>
                    <a:pt x="125" y="379"/>
                    <a:pt x="125" y="379"/>
                  </a:cubicBezTo>
                  <a:cubicBezTo>
                    <a:pt x="128" y="382"/>
                    <a:pt x="132" y="383"/>
                    <a:pt x="137" y="383"/>
                  </a:cubicBezTo>
                  <a:cubicBezTo>
                    <a:pt x="138" y="383"/>
                    <a:pt x="140" y="383"/>
                    <a:pt x="142" y="383"/>
                  </a:cubicBezTo>
                  <a:cubicBezTo>
                    <a:pt x="351" y="310"/>
                    <a:pt x="351" y="310"/>
                    <a:pt x="351" y="310"/>
                  </a:cubicBezTo>
                  <a:cubicBezTo>
                    <a:pt x="357" y="308"/>
                    <a:pt x="362" y="302"/>
                    <a:pt x="362" y="296"/>
                  </a:cubicBezTo>
                  <a:cubicBezTo>
                    <a:pt x="371" y="117"/>
                    <a:pt x="371" y="117"/>
                    <a:pt x="371" y="117"/>
                  </a:cubicBezTo>
                  <a:cubicBezTo>
                    <a:pt x="371" y="112"/>
                    <a:pt x="369" y="106"/>
                    <a:pt x="364" y="103"/>
                  </a:cubicBezTo>
                  <a:close/>
                  <a:moveTo>
                    <a:pt x="204" y="34"/>
                  </a:moveTo>
                  <a:cubicBezTo>
                    <a:pt x="321" y="113"/>
                    <a:pt x="321" y="113"/>
                    <a:pt x="321" y="113"/>
                  </a:cubicBezTo>
                  <a:cubicBezTo>
                    <a:pt x="251" y="134"/>
                    <a:pt x="251" y="134"/>
                    <a:pt x="251" y="134"/>
                  </a:cubicBezTo>
                  <a:cubicBezTo>
                    <a:pt x="139" y="51"/>
                    <a:pt x="139" y="51"/>
                    <a:pt x="139" y="51"/>
                  </a:cubicBezTo>
                  <a:lnTo>
                    <a:pt x="204" y="34"/>
                  </a:lnTo>
                  <a:close/>
                  <a:moveTo>
                    <a:pt x="143" y="167"/>
                  </a:moveTo>
                  <a:cubicBezTo>
                    <a:pt x="42" y="76"/>
                    <a:pt x="42" y="76"/>
                    <a:pt x="42" y="76"/>
                  </a:cubicBezTo>
                  <a:cubicBezTo>
                    <a:pt x="113" y="58"/>
                    <a:pt x="113" y="58"/>
                    <a:pt x="113" y="58"/>
                  </a:cubicBezTo>
                  <a:cubicBezTo>
                    <a:pt x="225" y="142"/>
                    <a:pt x="225" y="142"/>
                    <a:pt x="225" y="142"/>
                  </a:cubicBezTo>
                  <a:lnTo>
                    <a:pt x="143" y="167"/>
                  </a:lnTo>
                  <a:close/>
                  <a:moveTo>
                    <a:pt x="33" y="237"/>
                  </a:moveTo>
                  <a:cubicBezTo>
                    <a:pt x="33" y="96"/>
                    <a:pt x="33" y="96"/>
                    <a:pt x="33" y="96"/>
                  </a:cubicBezTo>
                  <a:cubicBezTo>
                    <a:pt x="130" y="184"/>
                    <a:pt x="130" y="184"/>
                    <a:pt x="130" y="184"/>
                  </a:cubicBezTo>
                  <a:cubicBezTo>
                    <a:pt x="130" y="338"/>
                    <a:pt x="130" y="338"/>
                    <a:pt x="130" y="338"/>
                  </a:cubicBezTo>
                  <a:lnTo>
                    <a:pt x="33" y="237"/>
                  </a:lnTo>
                  <a:close/>
                  <a:moveTo>
                    <a:pt x="152" y="345"/>
                  </a:moveTo>
                  <a:cubicBezTo>
                    <a:pt x="152" y="187"/>
                    <a:pt x="152" y="187"/>
                    <a:pt x="152" y="187"/>
                  </a:cubicBezTo>
                  <a:cubicBezTo>
                    <a:pt x="338" y="130"/>
                    <a:pt x="338" y="130"/>
                    <a:pt x="338" y="130"/>
                  </a:cubicBezTo>
                  <a:cubicBezTo>
                    <a:pt x="330" y="283"/>
                    <a:pt x="330" y="283"/>
                    <a:pt x="330" y="283"/>
                  </a:cubicBezTo>
                  <a:lnTo>
                    <a:pt x="152" y="345"/>
                  </a:lnTo>
                  <a:close/>
                </a:path>
              </a:pathLst>
            </a:custGeom>
            <a:solidFill>
              <a:schemeClr val="bg1"/>
            </a:solidFill>
            <a:ln>
              <a:noFill/>
            </a:ln>
          </p:spPr>
          <p:txBody>
            <a:bodyPr vert="horz" wrap="square" lIns="89617" tIns="44808" rIns="89617" bIns="44808" numCol="1" anchor="t" anchorCtr="0" compatLnSpc="1">
              <a:prstTxWarp prst="textNoShape">
                <a:avLst/>
              </a:prstTxWarp>
            </a:bodyPr>
            <a:lstStyle/>
            <a:p>
              <a:pPr defTabSz="895830"/>
              <a:endParaRPr lang="en-US" sz="1667" dirty="0">
                <a:solidFill>
                  <a:srgbClr val="000000"/>
                </a:solidFill>
                <a:latin typeface="Segoe UI"/>
              </a:endParaRPr>
            </a:p>
          </p:txBody>
        </p:sp>
        <p:sp>
          <p:nvSpPr>
            <p:cNvPr id="28" name="Freeform 27"/>
            <p:cNvSpPr/>
            <p:nvPr/>
          </p:nvSpPr>
          <p:spPr bwMode="auto">
            <a:xfrm>
              <a:off x="5103615" y="2494756"/>
              <a:ext cx="640127" cy="664600"/>
            </a:xfrm>
            <a:custGeom>
              <a:avLst/>
              <a:gdLst>
                <a:gd name="connsiteX0" fmla="*/ 4864 w 724711"/>
                <a:gd name="connsiteY0" fmla="*/ 491247 h 739302"/>
                <a:gd name="connsiteX1" fmla="*/ 0 w 724711"/>
                <a:gd name="connsiteY1" fmla="*/ 102140 h 739302"/>
                <a:gd name="connsiteX2" fmla="*/ 413426 w 724711"/>
                <a:gd name="connsiteY2" fmla="*/ 0 h 739302"/>
                <a:gd name="connsiteX3" fmla="*/ 724711 w 724711"/>
                <a:gd name="connsiteY3" fmla="*/ 204281 h 739302"/>
                <a:gd name="connsiteX4" fmla="*/ 705255 w 724711"/>
                <a:gd name="connsiteY4" fmla="*/ 588523 h 739302"/>
                <a:gd name="connsiteX5" fmla="*/ 257783 w 724711"/>
                <a:gd name="connsiteY5" fmla="*/ 739302 h 739302"/>
                <a:gd name="connsiteX6" fmla="*/ 4864 w 724711"/>
                <a:gd name="connsiteY6" fmla="*/ 491247 h 73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4711" h="739302">
                  <a:moveTo>
                    <a:pt x="4864" y="491247"/>
                  </a:moveTo>
                  <a:cubicBezTo>
                    <a:pt x="3243" y="361545"/>
                    <a:pt x="1621" y="231842"/>
                    <a:pt x="0" y="102140"/>
                  </a:cubicBezTo>
                  <a:lnTo>
                    <a:pt x="413426" y="0"/>
                  </a:lnTo>
                  <a:lnTo>
                    <a:pt x="724711" y="204281"/>
                  </a:lnTo>
                  <a:lnTo>
                    <a:pt x="705255" y="588523"/>
                  </a:lnTo>
                  <a:lnTo>
                    <a:pt x="257783" y="739302"/>
                  </a:lnTo>
                  <a:lnTo>
                    <a:pt x="4864" y="491247"/>
                  </a:lnTo>
                  <a:close/>
                </a:path>
              </a:pathLst>
            </a:custGeom>
            <a:solidFill>
              <a:schemeClr val="accent4">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99" name="CODE 3"/>
            <p:cNvGrpSpPr/>
            <p:nvPr/>
          </p:nvGrpSpPr>
          <p:grpSpPr>
            <a:xfrm>
              <a:off x="5245826" y="2618888"/>
              <a:ext cx="369097" cy="384706"/>
              <a:chOff x="2328300" y="3506767"/>
              <a:chExt cx="551703" cy="575034"/>
            </a:xfrm>
          </p:grpSpPr>
          <p:sp>
            <p:nvSpPr>
              <p:cNvPr id="100"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101" name="Group 100"/>
              <p:cNvGrpSpPr/>
              <p:nvPr/>
            </p:nvGrpSpPr>
            <p:grpSpPr>
              <a:xfrm>
                <a:off x="2328300" y="3506767"/>
                <a:ext cx="551703" cy="575034"/>
                <a:chOff x="3937001" y="4448175"/>
                <a:chExt cx="638175" cy="665163"/>
              </a:xfrm>
            </p:grpSpPr>
            <p:grpSp>
              <p:nvGrpSpPr>
                <p:cNvPr id="102" name="Group 10"/>
                <p:cNvGrpSpPr>
                  <a:grpSpLocks noChangeAspect="1"/>
                </p:cNvGrpSpPr>
                <p:nvPr/>
              </p:nvGrpSpPr>
              <p:grpSpPr bwMode="auto">
                <a:xfrm>
                  <a:off x="3937001" y="4448175"/>
                  <a:ext cx="638175" cy="665163"/>
                  <a:chOff x="2480" y="2802"/>
                  <a:chExt cx="402" cy="419"/>
                </a:xfrm>
              </p:grpSpPr>
              <p:sp>
                <p:nvSpPr>
                  <p:cNvPr id="106"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07"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08"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103" name="Group 102"/>
                <p:cNvGrpSpPr/>
                <p:nvPr/>
              </p:nvGrpSpPr>
              <p:grpSpPr>
                <a:xfrm>
                  <a:off x="4120302" y="4618868"/>
                  <a:ext cx="293550" cy="349134"/>
                  <a:chOff x="4662074" y="4335997"/>
                  <a:chExt cx="234105" cy="278433"/>
                </a:xfrm>
              </p:grpSpPr>
              <p:sp>
                <p:nvSpPr>
                  <p:cNvPr id="104"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tx1">
                      <a:lumMod val="50000"/>
                    </a:schemeClr>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105"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tx1">
                      <a:lumMod val="50000"/>
                    </a:schemeClr>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grpSp>
      <p:grpSp>
        <p:nvGrpSpPr>
          <p:cNvPr id="30" name="Group 29"/>
          <p:cNvGrpSpPr/>
          <p:nvPr/>
        </p:nvGrpSpPr>
        <p:grpSpPr>
          <a:xfrm>
            <a:off x="8099494" y="1189813"/>
            <a:ext cx="3643494" cy="5376231"/>
            <a:chOff x="8099494" y="1189813"/>
            <a:chExt cx="3643494" cy="5376231"/>
          </a:xfrm>
        </p:grpSpPr>
        <p:sp>
          <p:nvSpPr>
            <p:cNvPr id="8" name="Rectangle 7"/>
            <p:cNvSpPr/>
            <p:nvPr/>
          </p:nvSpPr>
          <p:spPr bwMode="auto">
            <a:xfrm>
              <a:off x="8099494" y="1189813"/>
              <a:ext cx="3643494" cy="5376231"/>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r>
                <a:rPr lang="en-US" sz="2353" dirty="0">
                  <a:gradFill>
                    <a:gsLst>
                      <a:gs pos="0">
                        <a:srgbClr val="FFFFFF"/>
                      </a:gs>
                      <a:gs pos="100000">
                        <a:srgbClr val="FFFFFF"/>
                      </a:gs>
                    </a:gsLst>
                    <a:lin ang="5400000" scaled="0"/>
                  </a:gradFill>
                  <a:latin typeface="Segoe UI Light"/>
                  <a:ea typeface="Segoe UI" pitchFamily="34" charset="0"/>
                  <a:cs typeface="Segoe UI" pitchFamily="34" charset="0"/>
                </a:rPr>
                <a:t>Fault Injection</a:t>
              </a:r>
            </a:p>
          </p:txBody>
        </p:sp>
        <p:sp>
          <p:nvSpPr>
            <p:cNvPr id="59" name="Oval 58"/>
            <p:cNvSpPr/>
            <p:nvPr/>
          </p:nvSpPr>
          <p:spPr bwMode="auto">
            <a:xfrm>
              <a:off x="9047013" y="2585326"/>
              <a:ext cx="1978626" cy="1978626"/>
            </a:xfrm>
            <a:prstGeom prst="ellipse">
              <a:avLst/>
            </a:prstGeom>
            <a:noFill/>
            <a:ln w="57150">
              <a:solidFill>
                <a:schemeClr val="bg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8" name="CODE 3"/>
            <p:cNvGrpSpPr/>
            <p:nvPr/>
          </p:nvGrpSpPr>
          <p:grpSpPr>
            <a:xfrm>
              <a:off x="8771992" y="3316720"/>
              <a:ext cx="618884" cy="645056"/>
              <a:chOff x="2328300" y="3506767"/>
              <a:chExt cx="551703" cy="575034"/>
            </a:xfrm>
          </p:grpSpPr>
          <p:sp>
            <p:nvSpPr>
              <p:cNvPr id="19"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20" name="Group 19"/>
              <p:cNvGrpSpPr/>
              <p:nvPr/>
            </p:nvGrpSpPr>
            <p:grpSpPr>
              <a:xfrm>
                <a:off x="2328300" y="3506767"/>
                <a:ext cx="551703" cy="575034"/>
                <a:chOff x="3937001" y="4448175"/>
                <a:chExt cx="638175" cy="665163"/>
              </a:xfrm>
            </p:grpSpPr>
            <p:grpSp>
              <p:nvGrpSpPr>
                <p:cNvPr id="21" name="Group 10"/>
                <p:cNvGrpSpPr>
                  <a:grpSpLocks noChangeAspect="1"/>
                </p:cNvGrpSpPr>
                <p:nvPr/>
              </p:nvGrpSpPr>
              <p:grpSpPr bwMode="auto">
                <a:xfrm>
                  <a:off x="3937001" y="4448175"/>
                  <a:ext cx="638175" cy="665163"/>
                  <a:chOff x="2480" y="2802"/>
                  <a:chExt cx="402" cy="419"/>
                </a:xfrm>
              </p:grpSpPr>
              <p:sp>
                <p:nvSpPr>
                  <p:cNvPr id="25"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26"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27"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22" name="Group 21"/>
                <p:cNvGrpSpPr/>
                <p:nvPr/>
              </p:nvGrpSpPr>
              <p:grpSpPr>
                <a:xfrm>
                  <a:off x="4120302" y="4618868"/>
                  <a:ext cx="293550" cy="349134"/>
                  <a:chOff x="4662074" y="4335997"/>
                  <a:chExt cx="234105" cy="278433"/>
                </a:xfrm>
              </p:grpSpPr>
              <p:sp>
                <p:nvSpPr>
                  <p:cNvPr id="23"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accent2"/>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24"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accent2"/>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grpSp>
          <p:nvGrpSpPr>
            <p:cNvPr id="38" name="CODE 3"/>
            <p:cNvGrpSpPr/>
            <p:nvPr/>
          </p:nvGrpSpPr>
          <p:grpSpPr>
            <a:xfrm>
              <a:off x="10731087" y="3316720"/>
              <a:ext cx="618884" cy="645056"/>
              <a:chOff x="2328300" y="3506767"/>
              <a:chExt cx="551703" cy="575034"/>
            </a:xfrm>
          </p:grpSpPr>
          <p:sp>
            <p:nvSpPr>
              <p:cNvPr id="39" name="AutoShape 3"/>
              <p:cNvSpPr>
                <a:spLocks noChangeAspect="1" noChangeArrowheads="1" noTextEdit="1"/>
              </p:cNvSpPr>
              <p:nvPr/>
            </p:nvSpPr>
            <p:spPr bwMode="auto">
              <a:xfrm>
                <a:off x="2330370" y="3507272"/>
                <a:ext cx="543013" cy="5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nvGrpSpPr>
              <p:cNvPr id="40" name="Group 39"/>
              <p:cNvGrpSpPr/>
              <p:nvPr/>
            </p:nvGrpSpPr>
            <p:grpSpPr>
              <a:xfrm>
                <a:off x="2328300" y="3506767"/>
                <a:ext cx="551703" cy="575034"/>
                <a:chOff x="3937001" y="4448175"/>
                <a:chExt cx="638175" cy="665163"/>
              </a:xfrm>
            </p:grpSpPr>
            <p:grpSp>
              <p:nvGrpSpPr>
                <p:cNvPr id="41" name="Group 10"/>
                <p:cNvGrpSpPr>
                  <a:grpSpLocks noChangeAspect="1"/>
                </p:cNvGrpSpPr>
                <p:nvPr/>
              </p:nvGrpSpPr>
              <p:grpSpPr bwMode="auto">
                <a:xfrm>
                  <a:off x="3937001" y="4448175"/>
                  <a:ext cx="638175" cy="665163"/>
                  <a:chOff x="2480" y="2802"/>
                  <a:chExt cx="402" cy="419"/>
                </a:xfrm>
              </p:grpSpPr>
              <p:sp>
                <p:nvSpPr>
                  <p:cNvPr id="45" name="AutoShape 9"/>
                  <p:cNvSpPr>
                    <a:spLocks noChangeAspect="1" noChangeArrowheads="1" noTextEdit="1"/>
                  </p:cNvSpPr>
                  <p:nvPr/>
                </p:nvSpPr>
                <p:spPr bwMode="auto">
                  <a:xfrm>
                    <a:off x="2481" y="2802"/>
                    <a:ext cx="40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46" name="Freeform 11"/>
                  <p:cNvSpPr>
                    <a:spLocks/>
                  </p:cNvSpPr>
                  <p:nvPr/>
                </p:nvSpPr>
                <p:spPr bwMode="auto">
                  <a:xfrm>
                    <a:off x="2480" y="2802"/>
                    <a:ext cx="402" cy="418"/>
                  </a:xfrm>
                  <a:custGeom>
                    <a:avLst/>
                    <a:gdLst>
                      <a:gd name="T0" fmla="*/ 67 w 644"/>
                      <a:gd name="T1" fmla="*/ 0 h 671"/>
                      <a:gd name="T2" fmla="*/ 0 w 644"/>
                      <a:gd name="T3" fmla="*/ 68 h 671"/>
                      <a:gd name="T4" fmla="*/ 0 w 644"/>
                      <a:gd name="T5" fmla="*/ 603 h 671"/>
                      <a:gd name="T6" fmla="*/ 67 w 644"/>
                      <a:gd name="T7" fmla="*/ 671 h 671"/>
                      <a:gd name="T8" fmla="*/ 576 w 644"/>
                      <a:gd name="T9" fmla="*/ 671 h 671"/>
                      <a:gd name="T10" fmla="*/ 644 w 644"/>
                      <a:gd name="T11" fmla="*/ 603 h 671"/>
                      <a:gd name="T12" fmla="*/ 644 w 644"/>
                      <a:gd name="T13" fmla="*/ 193 h 671"/>
                      <a:gd name="T14" fmla="*/ 644 w 644"/>
                      <a:gd name="T15" fmla="*/ 127 h 671"/>
                      <a:gd name="T16" fmla="*/ 515 w 644"/>
                      <a:gd name="T17" fmla="*/ 0 h 671"/>
                      <a:gd name="T18" fmla="*/ 445 w 644"/>
                      <a:gd name="T19" fmla="*/ 0 h 671"/>
                      <a:gd name="T20" fmla="*/ 67 w 644"/>
                      <a:gd name="T21"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671">
                        <a:moveTo>
                          <a:pt x="67" y="0"/>
                        </a:moveTo>
                        <a:cubicBezTo>
                          <a:pt x="30" y="0"/>
                          <a:pt x="0" y="30"/>
                          <a:pt x="0" y="68"/>
                        </a:cubicBezTo>
                        <a:cubicBezTo>
                          <a:pt x="0" y="603"/>
                          <a:pt x="0" y="603"/>
                          <a:pt x="0" y="603"/>
                        </a:cubicBezTo>
                        <a:cubicBezTo>
                          <a:pt x="0" y="641"/>
                          <a:pt x="30" y="671"/>
                          <a:pt x="67" y="671"/>
                        </a:cubicBezTo>
                        <a:cubicBezTo>
                          <a:pt x="576" y="671"/>
                          <a:pt x="576" y="671"/>
                          <a:pt x="576" y="671"/>
                        </a:cubicBezTo>
                        <a:cubicBezTo>
                          <a:pt x="613" y="671"/>
                          <a:pt x="644" y="641"/>
                          <a:pt x="644" y="603"/>
                        </a:cubicBezTo>
                        <a:cubicBezTo>
                          <a:pt x="644" y="193"/>
                          <a:pt x="644" y="193"/>
                          <a:pt x="644" y="193"/>
                        </a:cubicBezTo>
                        <a:cubicBezTo>
                          <a:pt x="644" y="156"/>
                          <a:pt x="644" y="127"/>
                          <a:pt x="644" y="127"/>
                        </a:cubicBezTo>
                        <a:cubicBezTo>
                          <a:pt x="515" y="0"/>
                          <a:pt x="515" y="0"/>
                          <a:pt x="515" y="0"/>
                        </a:cubicBezTo>
                        <a:cubicBezTo>
                          <a:pt x="515" y="0"/>
                          <a:pt x="482" y="0"/>
                          <a:pt x="445" y="0"/>
                        </a:cubicBez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47" name="Freeform 12"/>
                  <p:cNvSpPr>
                    <a:spLocks/>
                  </p:cNvSpPr>
                  <p:nvPr/>
                </p:nvSpPr>
                <p:spPr bwMode="auto">
                  <a:xfrm>
                    <a:off x="2801" y="2802"/>
                    <a:ext cx="81" cy="79"/>
                  </a:xfrm>
                  <a:custGeom>
                    <a:avLst/>
                    <a:gdLst>
                      <a:gd name="T0" fmla="*/ 81 w 81"/>
                      <a:gd name="T1" fmla="*/ 79 h 79"/>
                      <a:gd name="T2" fmla="*/ 0 w 81"/>
                      <a:gd name="T3" fmla="*/ 0 h 79"/>
                      <a:gd name="T4" fmla="*/ 0 w 81"/>
                      <a:gd name="T5" fmla="*/ 79 h 79"/>
                      <a:gd name="T6" fmla="*/ 81 w 81"/>
                      <a:gd name="T7" fmla="*/ 79 h 79"/>
                    </a:gdLst>
                    <a:ahLst/>
                    <a:cxnLst>
                      <a:cxn ang="0">
                        <a:pos x="T0" y="T1"/>
                      </a:cxn>
                      <a:cxn ang="0">
                        <a:pos x="T2" y="T3"/>
                      </a:cxn>
                      <a:cxn ang="0">
                        <a:pos x="T4" y="T5"/>
                      </a:cxn>
                      <a:cxn ang="0">
                        <a:pos x="T6" y="T7"/>
                      </a:cxn>
                    </a:cxnLst>
                    <a:rect l="0" t="0" r="r" b="b"/>
                    <a:pathLst>
                      <a:path w="81" h="79">
                        <a:moveTo>
                          <a:pt x="81" y="79"/>
                        </a:moveTo>
                        <a:lnTo>
                          <a:pt x="0" y="0"/>
                        </a:lnTo>
                        <a:lnTo>
                          <a:pt x="0" y="79"/>
                        </a:lnTo>
                        <a:lnTo>
                          <a:pt x="81" y="7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nvGrpSpPr>
                <p:cNvPr id="42" name="Group 41"/>
                <p:cNvGrpSpPr/>
                <p:nvPr/>
              </p:nvGrpSpPr>
              <p:grpSpPr>
                <a:xfrm>
                  <a:off x="4120302" y="4618868"/>
                  <a:ext cx="293550" cy="349134"/>
                  <a:chOff x="4662074" y="4335997"/>
                  <a:chExt cx="234105" cy="278433"/>
                </a:xfrm>
              </p:grpSpPr>
              <p:sp>
                <p:nvSpPr>
                  <p:cNvPr id="43" name="Freeform 6"/>
                  <p:cNvSpPr>
                    <a:spLocks/>
                  </p:cNvSpPr>
                  <p:nvPr/>
                </p:nvSpPr>
                <p:spPr bwMode="auto">
                  <a:xfrm>
                    <a:off x="4662074" y="4335997"/>
                    <a:ext cx="90040" cy="278433"/>
                  </a:xfrm>
                  <a:custGeom>
                    <a:avLst/>
                    <a:gdLst>
                      <a:gd name="T0" fmla="*/ 23 w 86"/>
                      <a:gd name="T1" fmla="*/ 56 h 265"/>
                      <a:gd name="T2" fmla="*/ 23 w 86"/>
                      <a:gd name="T3" fmla="*/ 90 h 265"/>
                      <a:gd name="T4" fmla="*/ 0 w 86"/>
                      <a:gd name="T5" fmla="*/ 119 h 265"/>
                      <a:gd name="T6" fmla="*/ 0 w 86"/>
                      <a:gd name="T7" fmla="*/ 146 h 265"/>
                      <a:gd name="T8" fmla="*/ 23 w 86"/>
                      <a:gd name="T9" fmla="*/ 174 h 265"/>
                      <a:gd name="T10" fmla="*/ 23 w 86"/>
                      <a:gd name="T11" fmla="*/ 210 h 265"/>
                      <a:gd name="T12" fmla="*/ 36 w 86"/>
                      <a:gd name="T13" fmla="*/ 251 h 265"/>
                      <a:gd name="T14" fmla="*/ 86 w 86"/>
                      <a:gd name="T15" fmla="*/ 265 h 265"/>
                      <a:gd name="T16" fmla="*/ 86 w 86"/>
                      <a:gd name="T17" fmla="*/ 237 h 265"/>
                      <a:gd name="T18" fmla="*/ 67 w 86"/>
                      <a:gd name="T19" fmla="*/ 231 h 265"/>
                      <a:gd name="T20" fmla="*/ 62 w 86"/>
                      <a:gd name="T21" fmla="*/ 210 h 265"/>
                      <a:gd name="T22" fmla="*/ 62 w 86"/>
                      <a:gd name="T23" fmla="*/ 179 h 265"/>
                      <a:gd name="T24" fmla="*/ 39 w 86"/>
                      <a:gd name="T25" fmla="*/ 133 h 265"/>
                      <a:gd name="T26" fmla="*/ 39 w 86"/>
                      <a:gd name="T27" fmla="*/ 132 h 265"/>
                      <a:gd name="T28" fmla="*/ 62 w 86"/>
                      <a:gd name="T29" fmla="*/ 87 h 265"/>
                      <a:gd name="T30" fmla="*/ 62 w 86"/>
                      <a:gd name="T31" fmla="*/ 55 h 265"/>
                      <a:gd name="T32" fmla="*/ 86 w 86"/>
                      <a:gd name="T33" fmla="*/ 28 h 265"/>
                      <a:gd name="T34" fmla="*/ 86 w 86"/>
                      <a:gd name="T35" fmla="*/ 0 h 265"/>
                      <a:gd name="T36" fmla="*/ 36 w 86"/>
                      <a:gd name="T37" fmla="*/ 14 h 265"/>
                      <a:gd name="T38" fmla="*/ 23 w 86"/>
                      <a:gd name="T39" fmla="*/ 5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265">
                        <a:moveTo>
                          <a:pt x="23" y="56"/>
                        </a:moveTo>
                        <a:lnTo>
                          <a:pt x="23" y="90"/>
                        </a:lnTo>
                        <a:cubicBezTo>
                          <a:pt x="23" y="109"/>
                          <a:pt x="16" y="119"/>
                          <a:pt x="0" y="119"/>
                        </a:cubicBezTo>
                        <a:lnTo>
                          <a:pt x="0" y="146"/>
                        </a:lnTo>
                        <a:cubicBezTo>
                          <a:pt x="16" y="146"/>
                          <a:pt x="23" y="156"/>
                          <a:pt x="23" y="174"/>
                        </a:cubicBezTo>
                        <a:lnTo>
                          <a:pt x="23" y="210"/>
                        </a:lnTo>
                        <a:cubicBezTo>
                          <a:pt x="23" y="229"/>
                          <a:pt x="27" y="243"/>
                          <a:pt x="36" y="251"/>
                        </a:cubicBezTo>
                        <a:cubicBezTo>
                          <a:pt x="45" y="260"/>
                          <a:pt x="62" y="265"/>
                          <a:pt x="86" y="265"/>
                        </a:cubicBezTo>
                        <a:lnTo>
                          <a:pt x="86" y="237"/>
                        </a:lnTo>
                        <a:cubicBezTo>
                          <a:pt x="77" y="237"/>
                          <a:pt x="71" y="235"/>
                          <a:pt x="67" y="231"/>
                        </a:cubicBezTo>
                        <a:cubicBezTo>
                          <a:pt x="64" y="227"/>
                          <a:pt x="62" y="220"/>
                          <a:pt x="62" y="210"/>
                        </a:cubicBezTo>
                        <a:lnTo>
                          <a:pt x="62" y="179"/>
                        </a:lnTo>
                        <a:cubicBezTo>
                          <a:pt x="62" y="154"/>
                          <a:pt x="54" y="139"/>
                          <a:pt x="39" y="133"/>
                        </a:cubicBezTo>
                        <a:lnTo>
                          <a:pt x="39" y="132"/>
                        </a:lnTo>
                        <a:cubicBezTo>
                          <a:pt x="54" y="126"/>
                          <a:pt x="62" y="111"/>
                          <a:pt x="62" y="87"/>
                        </a:cubicBezTo>
                        <a:lnTo>
                          <a:pt x="62" y="55"/>
                        </a:lnTo>
                        <a:cubicBezTo>
                          <a:pt x="62" y="37"/>
                          <a:pt x="70" y="28"/>
                          <a:pt x="86" y="28"/>
                        </a:cubicBezTo>
                        <a:lnTo>
                          <a:pt x="86" y="0"/>
                        </a:lnTo>
                        <a:cubicBezTo>
                          <a:pt x="62" y="0"/>
                          <a:pt x="46" y="5"/>
                          <a:pt x="36" y="14"/>
                        </a:cubicBezTo>
                        <a:cubicBezTo>
                          <a:pt x="28" y="23"/>
                          <a:pt x="23" y="37"/>
                          <a:pt x="23" y="56"/>
                        </a:cubicBezTo>
                        <a:close/>
                      </a:path>
                    </a:pathLst>
                  </a:custGeom>
                  <a:solidFill>
                    <a:schemeClr val="accent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sp>
                <p:nvSpPr>
                  <p:cNvPr id="44" name="Freeform 7"/>
                  <p:cNvSpPr>
                    <a:spLocks/>
                  </p:cNvSpPr>
                  <p:nvPr/>
                </p:nvSpPr>
                <p:spPr bwMode="auto">
                  <a:xfrm>
                    <a:off x="4806139" y="4335997"/>
                    <a:ext cx="90040" cy="278433"/>
                  </a:xfrm>
                  <a:custGeom>
                    <a:avLst/>
                    <a:gdLst>
                      <a:gd name="T0" fmla="*/ 62 w 85"/>
                      <a:gd name="T1" fmla="*/ 90 h 265"/>
                      <a:gd name="T2" fmla="*/ 62 w 85"/>
                      <a:gd name="T3" fmla="*/ 56 h 265"/>
                      <a:gd name="T4" fmla="*/ 50 w 85"/>
                      <a:gd name="T5" fmla="*/ 15 h 265"/>
                      <a:gd name="T6" fmla="*/ 0 w 85"/>
                      <a:gd name="T7" fmla="*/ 0 h 265"/>
                      <a:gd name="T8" fmla="*/ 0 w 85"/>
                      <a:gd name="T9" fmla="*/ 28 h 265"/>
                      <a:gd name="T10" fmla="*/ 24 w 85"/>
                      <a:gd name="T11" fmla="*/ 55 h 265"/>
                      <a:gd name="T12" fmla="*/ 24 w 85"/>
                      <a:gd name="T13" fmla="*/ 85 h 265"/>
                      <a:gd name="T14" fmla="*/ 47 w 85"/>
                      <a:gd name="T15" fmla="*/ 132 h 265"/>
                      <a:gd name="T16" fmla="*/ 47 w 85"/>
                      <a:gd name="T17" fmla="*/ 133 h 265"/>
                      <a:gd name="T18" fmla="*/ 24 w 85"/>
                      <a:gd name="T19" fmla="*/ 178 h 265"/>
                      <a:gd name="T20" fmla="*/ 24 w 85"/>
                      <a:gd name="T21" fmla="*/ 210 h 265"/>
                      <a:gd name="T22" fmla="*/ 19 w 85"/>
                      <a:gd name="T23" fmla="*/ 231 h 265"/>
                      <a:gd name="T24" fmla="*/ 0 w 85"/>
                      <a:gd name="T25" fmla="*/ 237 h 265"/>
                      <a:gd name="T26" fmla="*/ 0 w 85"/>
                      <a:gd name="T27" fmla="*/ 265 h 265"/>
                      <a:gd name="T28" fmla="*/ 50 w 85"/>
                      <a:gd name="T29" fmla="*/ 251 h 265"/>
                      <a:gd name="T30" fmla="*/ 62 w 85"/>
                      <a:gd name="T31" fmla="*/ 209 h 265"/>
                      <a:gd name="T32" fmla="*/ 62 w 85"/>
                      <a:gd name="T33" fmla="*/ 174 h 265"/>
                      <a:gd name="T34" fmla="*/ 85 w 85"/>
                      <a:gd name="T35" fmla="*/ 146 h 265"/>
                      <a:gd name="T36" fmla="*/ 85 w 85"/>
                      <a:gd name="T37" fmla="*/ 119 h 265"/>
                      <a:gd name="T38" fmla="*/ 62 w 85"/>
                      <a:gd name="T39" fmla="*/ 9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265">
                        <a:moveTo>
                          <a:pt x="62" y="90"/>
                        </a:moveTo>
                        <a:lnTo>
                          <a:pt x="62" y="56"/>
                        </a:lnTo>
                        <a:cubicBezTo>
                          <a:pt x="62" y="37"/>
                          <a:pt x="58" y="23"/>
                          <a:pt x="50" y="15"/>
                        </a:cubicBezTo>
                        <a:cubicBezTo>
                          <a:pt x="40" y="5"/>
                          <a:pt x="23" y="0"/>
                          <a:pt x="0" y="0"/>
                        </a:cubicBezTo>
                        <a:lnTo>
                          <a:pt x="0" y="28"/>
                        </a:lnTo>
                        <a:cubicBezTo>
                          <a:pt x="16" y="28"/>
                          <a:pt x="24" y="37"/>
                          <a:pt x="24" y="55"/>
                        </a:cubicBezTo>
                        <a:lnTo>
                          <a:pt x="24" y="85"/>
                        </a:lnTo>
                        <a:cubicBezTo>
                          <a:pt x="24" y="110"/>
                          <a:pt x="32" y="126"/>
                          <a:pt x="47" y="132"/>
                        </a:cubicBezTo>
                        <a:lnTo>
                          <a:pt x="47" y="133"/>
                        </a:lnTo>
                        <a:cubicBezTo>
                          <a:pt x="32" y="139"/>
                          <a:pt x="24" y="154"/>
                          <a:pt x="24" y="178"/>
                        </a:cubicBezTo>
                        <a:lnTo>
                          <a:pt x="24" y="210"/>
                        </a:lnTo>
                        <a:cubicBezTo>
                          <a:pt x="24" y="219"/>
                          <a:pt x="22" y="226"/>
                          <a:pt x="19" y="231"/>
                        </a:cubicBezTo>
                        <a:cubicBezTo>
                          <a:pt x="15" y="235"/>
                          <a:pt x="9" y="237"/>
                          <a:pt x="0" y="237"/>
                        </a:cubicBezTo>
                        <a:lnTo>
                          <a:pt x="0" y="265"/>
                        </a:lnTo>
                        <a:cubicBezTo>
                          <a:pt x="24" y="265"/>
                          <a:pt x="41" y="260"/>
                          <a:pt x="50" y="251"/>
                        </a:cubicBezTo>
                        <a:cubicBezTo>
                          <a:pt x="58" y="242"/>
                          <a:pt x="62" y="229"/>
                          <a:pt x="62" y="209"/>
                        </a:cubicBezTo>
                        <a:lnTo>
                          <a:pt x="62" y="174"/>
                        </a:lnTo>
                        <a:cubicBezTo>
                          <a:pt x="62" y="156"/>
                          <a:pt x="70" y="146"/>
                          <a:pt x="85" y="146"/>
                        </a:cubicBezTo>
                        <a:lnTo>
                          <a:pt x="85" y="119"/>
                        </a:lnTo>
                        <a:cubicBezTo>
                          <a:pt x="70" y="119"/>
                          <a:pt x="62" y="109"/>
                          <a:pt x="62" y="90"/>
                        </a:cubicBezTo>
                        <a:close/>
                      </a:path>
                    </a:pathLst>
                  </a:custGeom>
                  <a:solidFill>
                    <a:schemeClr val="accent1"/>
                  </a:solidFill>
                  <a:ln w="0">
                    <a:noFill/>
                    <a:prstDash val="solid"/>
                    <a:round/>
                    <a:headEnd/>
                    <a:tailEnd/>
                  </a:ln>
                </p:spPr>
                <p:txBody>
                  <a:bodyPr vert="horz" wrap="square" lIns="89617" tIns="44808" rIns="89617" bIns="44808" numCol="1" anchor="t" anchorCtr="0" compatLnSpc="1">
                    <a:prstTxWarp prst="textNoShape">
                      <a:avLst/>
                    </a:prstTxWarp>
                  </a:bodyPr>
                  <a:lstStyle/>
                  <a:p>
                    <a:pPr defTabSz="914016"/>
                    <a:endParaRPr lang="en-US">
                      <a:solidFill>
                        <a:srgbClr val="FFFFFF"/>
                      </a:solidFill>
                      <a:latin typeface="Segoe UI"/>
                    </a:endParaRPr>
                  </a:p>
                </p:txBody>
              </p:sp>
            </p:grpSp>
          </p:grpSp>
        </p:grpSp>
        <p:sp>
          <p:nvSpPr>
            <p:cNvPr id="52" name="Lightning Bolt 51"/>
            <p:cNvSpPr/>
            <p:nvPr/>
          </p:nvSpPr>
          <p:spPr bwMode="auto">
            <a:xfrm>
              <a:off x="9780900" y="3211840"/>
              <a:ext cx="510852" cy="725600"/>
            </a:xfrm>
            <a:prstGeom prst="lightningBol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ZA"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1" name="Rectangle 30"/>
            <p:cNvSpPr/>
            <p:nvPr/>
          </p:nvSpPr>
          <p:spPr bwMode="auto">
            <a:xfrm>
              <a:off x="9780901" y="2213950"/>
              <a:ext cx="539838" cy="789644"/>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65" name="Picture 3"/>
            <p:cNvPicPr>
              <a:picLocks noChangeAspect="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9849913" y="2308719"/>
              <a:ext cx="606705" cy="69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ectangle 53"/>
            <p:cNvSpPr/>
            <p:nvPr/>
          </p:nvSpPr>
          <p:spPr bwMode="auto">
            <a:xfrm>
              <a:off x="9678079" y="4249299"/>
              <a:ext cx="709571" cy="789644"/>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66" name="Picture 46"/>
            <p:cNvPicPr>
              <a:picLocks noChangeAspect="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9690833" y="4276895"/>
              <a:ext cx="690987" cy="59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 name="Oval 108"/>
            <p:cNvSpPr/>
            <p:nvPr/>
          </p:nvSpPr>
          <p:spPr bwMode="auto">
            <a:xfrm>
              <a:off x="9726589" y="2188833"/>
              <a:ext cx="325952" cy="32595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pPr>
              <a:r>
                <a:rPr lang="en-US" sz="1961" b="1" dirty="0">
                  <a:gradFill>
                    <a:gsLst>
                      <a:gs pos="2917">
                        <a:srgbClr val="FFFFFF"/>
                      </a:gs>
                      <a:gs pos="30000">
                        <a:srgbClr val="FFFFFF"/>
                      </a:gs>
                    </a:gsLst>
                    <a:lin ang="5400000" scaled="0"/>
                  </a:gradFill>
                  <a:latin typeface="Segoe UI"/>
                </a:rPr>
                <a:t>X</a:t>
              </a:r>
            </a:p>
          </p:txBody>
        </p:sp>
        <p:sp>
          <p:nvSpPr>
            <p:cNvPr id="112" name="Oval 111"/>
            <p:cNvSpPr/>
            <p:nvPr/>
          </p:nvSpPr>
          <p:spPr bwMode="auto">
            <a:xfrm>
              <a:off x="8588964" y="3204674"/>
              <a:ext cx="325952" cy="32595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pPr>
              <a:r>
                <a:rPr lang="en-US" sz="1961" b="1" dirty="0">
                  <a:gradFill>
                    <a:gsLst>
                      <a:gs pos="2917">
                        <a:srgbClr val="FFFFFF"/>
                      </a:gs>
                      <a:gs pos="30000">
                        <a:srgbClr val="FFFFFF"/>
                      </a:gs>
                    </a:gsLst>
                    <a:lin ang="5400000" scaled="0"/>
                  </a:gradFill>
                  <a:latin typeface="Segoe UI"/>
                </a:rPr>
                <a:t>X</a:t>
              </a:r>
            </a:p>
          </p:txBody>
        </p:sp>
        <p:sp>
          <p:nvSpPr>
            <p:cNvPr id="113" name="Oval 112"/>
            <p:cNvSpPr/>
            <p:nvPr/>
          </p:nvSpPr>
          <p:spPr bwMode="auto">
            <a:xfrm>
              <a:off x="11158997" y="3204674"/>
              <a:ext cx="325952" cy="32595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pPr>
              <a:r>
                <a:rPr lang="en-US" sz="1961" b="1" dirty="0">
                  <a:gradFill>
                    <a:gsLst>
                      <a:gs pos="2917">
                        <a:srgbClr val="FFFFFF"/>
                      </a:gs>
                      <a:gs pos="30000">
                        <a:srgbClr val="FFFFFF"/>
                      </a:gs>
                    </a:gsLst>
                    <a:lin ang="5400000" scaled="0"/>
                  </a:gradFill>
                  <a:latin typeface="Segoe UI"/>
                </a:rPr>
                <a:t>X</a:t>
              </a:r>
            </a:p>
          </p:txBody>
        </p:sp>
        <p:sp>
          <p:nvSpPr>
            <p:cNvPr id="114" name="Oval 113"/>
            <p:cNvSpPr/>
            <p:nvPr/>
          </p:nvSpPr>
          <p:spPr bwMode="auto">
            <a:xfrm>
              <a:off x="9617923" y="4610471"/>
              <a:ext cx="325952" cy="32595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pPr>
              <a:r>
                <a:rPr lang="en-US" sz="1961" b="1" dirty="0">
                  <a:gradFill>
                    <a:gsLst>
                      <a:gs pos="2917">
                        <a:srgbClr val="FFFFFF"/>
                      </a:gs>
                      <a:gs pos="30000">
                        <a:srgbClr val="FFFFFF"/>
                      </a:gs>
                    </a:gsLst>
                    <a:lin ang="5400000" scaled="0"/>
                  </a:gradFill>
                  <a:latin typeface="Segoe UI"/>
                </a:rPr>
                <a:t>X</a:t>
              </a:r>
            </a:p>
          </p:txBody>
        </p:sp>
      </p:grpSp>
    </p:spTree>
    <p:extLst>
      <p:ext uri="{BB962C8B-B14F-4D97-AF65-F5344CB8AC3E}">
        <p14:creationId xmlns:p14="http://schemas.microsoft.com/office/powerpoint/2010/main" val="1590216316"/>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30610_Microsoft_Ignite_Keynote_Template">
  <a:themeElements>
    <a:clrScheme name="Ignite - Breakout - Gray Back">
      <a:dk1>
        <a:srgbClr val="000000"/>
      </a:dk1>
      <a:lt1>
        <a:srgbClr val="FFFFFF"/>
      </a:lt1>
      <a:dk2>
        <a:srgbClr val="505050"/>
      </a:dk2>
      <a:lt2>
        <a:srgbClr val="47D8FF"/>
      </a:lt2>
      <a:accent1>
        <a:srgbClr val="0078D7"/>
      </a:accent1>
      <a:accent2>
        <a:srgbClr val="5C2D91"/>
      </a:accent2>
      <a:accent3>
        <a:srgbClr val="B4009E"/>
      </a:accent3>
      <a:accent4>
        <a:srgbClr val="00BCF2"/>
      </a:accent4>
      <a:accent5>
        <a:srgbClr val="BAD80A"/>
      </a:accent5>
      <a:accent6>
        <a:srgbClr val="FF8C00"/>
      </a:accent6>
      <a:hlink>
        <a:srgbClr val="47D8FF"/>
      </a:hlink>
      <a:folHlink>
        <a:srgbClr val="47D8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398" fontAlgn="base">
          <a:spcBef>
            <a:spcPct val="0"/>
          </a:spcBef>
          <a:spcAft>
            <a:spcPct val="0"/>
          </a:spcAft>
          <a:defRPr sz="2000" dirty="0">
            <a:gradFill>
              <a:gsLst>
                <a:gs pos="16814">
                  <a:srgbClr val="FFFFFF"/>
                </a:gs>
                <a:gs pos="46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5_Breakout_Template_v02.potx" id="{DA6A3121-A306-4E81-BF43-CBCE095D8B76}" vid="{C3266B5A-74AF-44F8-8FA8-F258E4A695D4}"/>
    </a:ext>
  </a:extLst>
</a:theme>
</file>

<file path=ppt/theme/theme3.xml><?xml version="1.0" encoding="utf-8"?>
<a:theme xmlns:a="http://schemas.openxmlformats.org/drawingml/2006/main" name="MSVID_TT_White-Teal_16x9_Aug2013">
  <a:themeElements>
    <a:clrScheme name="MS Narrative">
      <a:dk1>
        <a:srgbClr val="505050"/>
      </a:dk1>
      <a:lt1>
        <a:srgbClr val="FFFFFF"/>
      </a:lt1>
      <a:dk2>
        <a:srgbClr val="00BCF2"/>
      </a:dk2>
      <a:lt2>
        <a:srgbClr val="D2D2D2"/>
      </a:lt2>
      <a:accent1>
        <a:srgbClr val="00BCF2"/>
      </a:accent1>
      <a:accent2>
        <a:srgbClr val="7FBA00"/>
      </a:accent2>
      <a:accent3>
        <a:srgbClr val="FF8C00"/>
      </a:accent3>
      <a:accent4>
        <a:srgbClr val="B4009E"/>
      </a:accent4>
      <a:accent5>
        <a:srgbClr val="0072C6"/>
      </a:accent5>
      <a:accent6>
        <a:srgbClr val="FFB900"/>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WHITE_Nov2013.potx" id="{36A86AC3-D88A-44D7-A0A2-D821E5751884}" vid="{D050F9CB-58A1-4F0A-B5C2-C8E84885E060}"/>
    </a:ext>
  </a:extLst>
</a:theme>
</file>

<file path=ppt/theme/theme4.xml><?xml version="1.0" encoding="utf-8"?>
<a:theme xmlns:a="http://schemas.openxmlformats.org/drawingml/2006/main" name="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orldwide_Partner_Conference_Template.potx" id="{8FB49EC0-2A0D-4F34-8931-56B239D0E325}" vid="{5F253718-F1D7-4EF8-9084-8B94E6CEAB7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ontrol xmlns="http://schemas.microsoft.com/VisualStudio/2011/storyboarding/control">
  <Id Name="System.Storyboarding.Metro.MetroTileMedium" Revision="1" Stencil="System.Storyboarding.Metro" StencilVersion="0.1"/>
</Control>
</file>

<file path=customXml/item2.xml><?xml version="1.0" encoding="utf-8"?>
<Control xmlns="http://schemas.microsoft.com/VisualStudio/2011/storyboarding/control">
  <Id Name="7a37efb4-5e92-49fc-adf4-ed5da2bf7329" RevisionId="bfb921f7-882f-44b9-90d5-6465cb8e50f3" Stencil="172d6d98-e5c9-42e9-a209-79f7a94bbd38" StencilRevisionId="00000000-0000-0000-0000-000000000000" StencilVersion="0.0"/>
</Control>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C41FD9-7DC9-4517-9B6E-6ECA6F944CE4}">
  <ds:schemaRefs>
    <ds:schemaRef ds:uri="http://schemas.microsoft.com/VisualStudio/2011/storyboarding/control"/>
  </ds:schemaRefs>
</ds:datastoreItem>
</file>

<file path=customXml/itemProps2.xml><?xml version="1.0" encoding="utf-8"?>
<ds:datastoreItem xmlns:ds="http://schemas.openxmlformats.org/officeDocument/2006/customXml" ds:itemID="{E58B8F52-B2C0-47ED-BAF9-AA0297645A6B}">
  <ds:schemaRefs>
    <ds:schemaRef ds:uri="http://schemas.microsoft.com/VisualStudio/2011/storyboarding/control"/>
  </ds:schemaRefs>
</ds:datastoreItem>
</file>

<file path=customXml/itemProps3.xml><?xml version="1.0" encoding="utf-8"?>
<ds:datastoreItem xmlns:ds="http://schemas.openxmlformats.org/officeDocument/2006/customXml" ds:itemID="{D049619E-1ADF-4378-A8B3-FE57B92ACF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366</TotalTime>
  <Words>4109</Words>
  <Application>Microsoft Office PowerPoint</Application>
  <PresentationFormat>Widescreen</PresentationFormat>
  <Paragraphs>507</Paragraphs>
  <Slides>38</Slides>
  <Notes>33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38</vt:i4>
      </vt:variant>
    </vt:vector>
  </HeadingPairs>
  <TitlesOfParts>
    <vt:vector size="51" baseType="lpstr">
      <vt:lpstr>Arial</vt:lpstr>
      <vt:lpstr>Calibri</vt:lpstr>
      <vt:lpstr>Calibri Light</vt:lpstr>
      <vt:lpstr>Consolas</vt:lpstr>
      <vt:lpstr>Segoe UI</vt:lpstr>
      <vt:lpstr>Segoe UI Light</vt:lpstr>
      <vt:lpstr>Segoe UI Semibold</vt:lpstr>
      <vt:lpstr>Segoe UI Semilight</vt:lpstr>
      <vt:lpstr>Wingdings</vt:lpstr>
      <vt:lpstr>Office Theme</vt:lpstr>
      <vt:lpstr>5-30610_Microsoft_Ignite_Keynote_Template</vt:lpstr>
      <vt:lpstr>MSVID_TT_White-Teal_16x9_Aug2013</vt:lpstr>
      <vt:lpstr>3-30680_Worldwide Partner Conference 2015 </vt:lpstr>
      <vt:lpstr>The Microsoft DevOps Vision</vt:lpstr>
      <vt:lpstr>Session Objectives And Takeaways</vt:lpstr>
      <vt:lpstr>PowerPoint Presentation</vt:lpstr>
      <vt:lpstr>“DevOps is the union of people, process, and products to enable continuous delivery of value to our end users.”</vt:lpstr>
      <vt:lpstr>How we became agile and transformed a box software product into  a service…</vt:lpstr>
      <vt:lpstr>The journey</vt:lpstr>
      <vt:lpstr>Our roles</vt:lpstr>
      <vt:lpstr>Our teams</vt:lpstr>
      <vt:lpstr>Teams</vt:lpstr>
      <vt:lpstr>3 week sprints</vt:lpstr>
      <vt:lpstr>3 week sprints</vt:lpstr>
      <vt:lpstr>3 week sprints</vt:lpstr>
      <vt:lpstr>Sprint mails</vt:lpstr>
      <vt:lpstr>Quality before</vt:lpstr>
      <vt:lpstr>Quality before</vt:lpstr>
      <vt:lpstr>Quality after</vt:lpstr>
      <vt:lpstr>Bugs</vt:lpstr>
      <vt:lpstr>Engineering scorecard</vt:lpstr>
      <vt:lpstr>Transform engineering</vt:lpstr>
      <vt:lpstr>Deployment principles</vt:lpstr>
      <vt:lpstr>Feature flags</vt:lpstr>
      <vt:lpstr>Our solution</vt:lpstr>
      <vt:lpstr>Our solution</vt:lpstr>
      <vt:lpstr>PowerPoint Presentation</vt:lpstr>
      <vt:lpstr>Microsoft Ecosystem</vt:lpstr>
      <vt:lpstr>Mixed Ecosystem</vt:lpstr>
      <vt:lpstr>List of DevOps Practices</vt:lpstr>
      <vt:lpstr>PowerPoint Presentation</vt:lpstr>
      <vt:lpstr>PowerPoint Presentation</vt:lpstr>
      <vt:lpstr>Kanban</vt:lpstr>
      <vt:lpstr>PowerPoint Presentation</vt:lpstr>
      <vt:lpstr>Continuous Integration</vt:lpstr>
      <vt:lpstr>Continuous Integration</vt:lpstr>
      <vt:lpstr>PowerPoint Presentation</vt:lpstr>
      <vt:lpstr>PowerPoint Presentation</vt:lpstr>
      <vt:lpstr>Continuous Deployment &amp; Release Management</vt:lpstr>
      <vt:lpstr>PowerPoint Presentation</vt:lpstr>
      <vt:lpstr>Monitor and Learn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Microsoft DevOps Vision</dc:title>
  <dc:creator>Donovan Brown</dc:creator>
  <cp:lastModifiedBy>Donovan Brown</cp:lastModifiedBy>
  <cp:revision>34</cp:revision>
  <dcterms:created xsi:type="dcterms:W3CDTF">2015-09-17T14:59:49Z</dcterms:created>
  <dcterms:modified xsi:type="dcterms:W3CDTF">2016-10-23T18:58:53Z</dcterms:modified>
</cp:coreProperties>
</file>